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9.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44"/>
  </p:notesMasterIdLst>
  <p:handoutMasterIdLst>
    <p:handoutMasterId r:id="rId45"/>
  </p:handoutMasterIdLst>
  <p:sldIdLst>
    <p:sldId id="256" r:id="rId4"/>
    <p:sldId id="320" r:id="rId5"/>
    <p:sldId id="321" r:id="rId6"/>
    <p:sldId id="322" r:id="rId7"/>
    <p:sldId id="323" r:id="rId8"/>
    <p:sldId id="325" r:id="rId9"/>
    <p:sldId id="326" r:id="rId10"/>
    <p:sldId id="327" r:id="rId11"/>
    <p:sldId id="328" r:id="rId12"/>
    <p:sldId id="266" r:id="rId13"/>
    <p:sldId id="329" r:id="rId14"/>
    <p:sldId id="330" r:id="rId15"/>
    <p:sldId id="331" r:id="rId16"/>
    <p:sldId id="332" r:id="rId17"/>
    <p:sldId id="333" r:id="rId18"/>
    <p:sldId id="334" r:id="rId19"/>
    <p:sldId id="335" r:id="rId20"/>
    <p:sldId id="276" r:id="rId21"/>
    <p:sldId id="336" r:id="rId22"/>
    <p:sldId id="337" r:id="rId23"/>
    <p:sldId id="338" r:id="rId24"/>
    <p:sldId id="340" r:id="rId25"/>
    <p:sldId id="342" r:id="rId26"/>
    <p:sldId id="363" r:id="rId27"/>
    <p:sldId id="344" r:id="rId28"/>
    <p:sldId id="345" r:id="rId29"/>
    <p:sldId id="346" r:id="rId30"/>
    <p:sldId id="347" r:id="rId31"/>
    <p:sldId id="349" r:id="rId32"/>
    <p:sldId id="350" r:id="rId33"/>
    <p:sldId id="314" r:id="rId34"/>
    <p:sldId id="351" r:id="rId35"/>
    <p:sldId id="352" r:id="rId36"/>
    <p:sldId id="353" r:id="rId37"/>
    <p:sldId id="354" r:id="rId38"/>
    <p:sldId id="355" r:id="rId39"/>
    <p:sldId id="356" r:id="rId40"/>
    <p:sldId id="357" r:id="rId41"/>
    <p:sldId id="358"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E941360-6066-487F-96E9-EE10114A1B2E}">
          <p14:sldIdLst>
            <p14:sldId id="256"/>
            <p14:sldId id="320"/>
            <p14:sldId id="321"/>
            <p14:sldId id="322"/>
            <p14:sldId id="323"/>
            <p14:sldId id="325"/>
            <p14:sldId id="326"/>
            <p14:sldId id="327"/>
            <p14:sldId id="328"/>
            <p14:sldId id="266"/>
            <p14:sldId id="329"/>
            <p14:sldId id="330"/>
            <p14:sldId id="331"/>
            <p14:sldId id="332"/>
            <p14:sldId id="333"/>
            <p14:sldId id="334"/>
            <p14:sldId id="335"/>
            <p14:sldId id="276"/>
            <p14:sldId id="336"/>
            <p14:sldId id="337"/>
            <p14:sldId id="338"/>
            <p14:sldId id="340"/>
            <p14:sldId id="342"/>
            <p14:sldId id="363"/>
            <p14:sldId id="344"/>
            <p14:sldId id="345"/>
            <p14:sldId id="346"/>
            <p14:sldId id="347"/>
            <p14:sldId id="349"/>
            <p14:sldId id="350"/>
          </p14:sldIdLst>
        </p14:section>
        <p14:section name="Case studies" id="{FA3C065F-A970-634E-8B15-E16F109AFFEA}">
          <p14:sldIdLst>
            <p14:sldId id="314"/>
            <p14:sldId id="351"/>
            <p14:sldId id="352"/>
            <p14:sldId id="353"/>
            <p14:sldId id="354"/>
            <p14:sldId id="355"/>
            <p14:sldId id="356"/>
            <p14:sldId id="357"/>
            <p14:sldId id="358"/>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5B76E1F-472C-65F1-FE14-F785482B86C2}" name="Betsy Gallagher (C)" initials="" userId="S::bgallagher@equinix.com::9d2c0535-0e96-42c4-9f14-b65f1ffb9fea" providerId="AD"/>
  <p188:author id="{3210ED60-1D14-9256-3847-FB40B006E77A}" name="Precious Oluwasanya" initials="PO" userId="S::poluwasanya@equinix.com::48dfb283-e23c-4265-9795-ecc40f83aa43" providerId="AD"/>
  <p188:author id="{1FD49369-A7AD-1E28-030C-E4779FF7F3DB}" name="Lisa Kennedy" initials="LK" userId="S::lkennedy@equinix.com::1e9792f6-3713-4a61-9709-e82bf67fb8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50914"/>
    <a:srgbClr val="029FDA"/>
    <a:srgbClr val="2F3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7D8D1F-8AEB-4D11-A793-47056228069F}" styleName="Equinix Table Style Neutral">
    <a:wholeTbl>
      <a:tcTxStyle b="off" i="off">
        <a:fontRef idx="minor">
          <a:prstClr val="black"/>
        </a:fontRef>
        <a:srgbClr val="000000"/>
      </a:tcTxStyle>
      <a:tcStyle>
        <a:tcBdr>
          <a:left>
            <a:ln w="3175" cap="flat">
              <a:solidFill>
                <a:srgbClr val="BDC1CA"/>
              </a:solidFill>
            </a:ln>
          </a:left>
          <a:right>
            <a:ln w="3175" cap="flat">
              <a:solidFill>
                <a:srgbClr val="BDC1CA"/>
              </a:solidFill>
            </a:ln>
          </a:right>
          <a:top>
            <a:ln w="3175" cap="flat">
              <a:solidFill>
                <a:srgbClr val="BDC1CA"/>
              </a:solidFill>
            </a:ln>
          </a:top>
          <a:bottom>
            <a:ln w="3175" cap="flat">
              <a:solidFill>
                <a:srgbClr val="BDC1CA"/>
              </a:solidFill>
            </a:ln>
          </a:bottom>
          <a:insideH>
            <a:ln w="3175" cap="flat">
              <a:solidFill>
                <a:srgbClr val="BDC1CA"/>
              </a:solidFill>
            </a:ln>
          </a:insideH>
          <a:insideV>
            <a:ln w="3175" cap="flat">
              <a:solidFill>
                <a:srgbClr val="BDC1CA"/>
              </a:solidFill>
            </a:ln>
          </a:insideV>
        </a:tcBdr>
        <a:fill>
          <a:noFill/>
        </a:fill>
      </a:tcStyle>
    </a:wholeTbl>
    <a:band2H>
      <a:tcTxStyle/>
      <a:tcStyle>
        <a:tcBdr/>
        <a:fill>
          <a:solidFill>
            <a:srgbClr val="F2F3F5"/>
          </a:solidFill>
        </a:fill>
      </a:tcStyle>
    </a:band2H>
    <a:band2V>
      <a:tcTxStyle/>
      <a:tcStyle>
        <a:tcBdr/>
        <a:fill>
          <a:solidFill>
            <a:srgbClr val="F2F3F5"/>
          </a:solidFill>
        </a:fill>
      </a:tcStyle>
    </a:band2V>
    <a:lastCol>
      <a:tcTxStyle b="on" i="off">
        <a:fontRef idx="minor">
          <a:prstClr val="black"/>
        </a:fontRef>
        <a:srgbClr val="FFFFFF"/>
      </a:tcTxStyle>
      <a:tcStyle>
        <a:tcBdr>
          <a:left>
            <a:ln w="3175" cap="flat">
              <a:solidFill>
                <a:srgbClr val="BDC1CA"/>
              </a:solidFill>
            </a:ln>
          </a:left>
          <a:right>
            <a:ln w="3175" cap="flat">
              <a:solidFill>
                <a:srgbClr val="BDC1CA"/>
              </a:solidFill>
            </a:ln>
          </a:right>
          <a:top>
            <a:ln w="3175" cap="flat">
              <a:solidFill>
                <a:srgbClr val="BDC1CA"/>
              </a:solidFill>
            </a:ln>
          </a:top>
          <a:bottom>
            <a:ln w="3175" cap="flat">
              <a:solidFill>
                <a:srgbClr val="BDC1CA"/>
              </a:solidFill>
            </a:ln>
          </a:bottom>
          <a:insideH>
            <a:ln w="3175" cap="flat">
              <a:solidFill>
                <a:srgbClr val="BDC1CA"/>
              </a:solidFill>
            </a:ln>
          </a:insideH>
          <a:insideV>
            <a:ln w="3175" cap="flat">
              <a:solidFill>
                <a:srgbClr val="BDC1CA"/>
              </a:solidFill>
            </a:ln>
          </a:insideV>
        </a:tcBdr>
        <a:fill>
          <a:solidFill>
            <a:srgbClr val="000000"/>
          </a:solidFill>
        </a:fill>
      </a:tcStyle>
    </a:lastCol>
    <a:firstCol>
      <a:tcTxStyle b="on" i="off">
        <a:fontRef idx="minor">
          <a:prstClr val="black"/>
        </a:fontRef>
        <a:srgbClr val="FFFFFF"/>
      </a:tcTxStyle>
      <a:tcStyle>
        <a:tcBdr>
          <a:left>
            <a:ln w="3175" cap="flat">
              <a:solidFill>
                <a:srgbClr val="BDC1CA"/>
              </a:solidFill>
            </a:ln>
          </a:left>
          <a:right>
            <a:ln w="3175" cap="flat">
              <a:solidFill>
                <a:srgbClr val="BDC1CA"/>
              </a:solidFill>
            </a:ln>
          </a:right>
          <a:top>
            <a:ln w="3175" cap="flat">
              <a:solidFill>
                <a:srgbClr val="BDC1CA"/>
              </a:solidFill>
            </a:ln>
          </a:top>
          <a:bottom>
            <a:ln w="3175" cap="flat">
              <a:solidFill>
                <a:srgbClr val="BDC1CA"/>
              </a:solidFill>
            </a:ln>
          </a:bottom>
          <a:insideH>
            <a:ln w="3175" cap="flat">
              <a:solidFill>
                <a:srgbClr val="BDC1CA"/>
              </a:solidFill>
            </a:ln>
          </a:insideH>
          <a:insideV>
            <a:ln w="3175" cap="flat">
              <a:solidFill>
                <a:srgbClr val="BDC1CA"/>
              </a:solidFill>
            </a:ln>
          </a:insideV>
        </a:tcBdr>
        <a:fill>
          <a:solidFill>
            <a:srgbClr val="000000"/>
          </a:solidFill>
        </a:fill>
      </a:tcStyle>
    </a:firstCol>
    <a:lastRow>
      <a:tcTxStyle b="on" i="off">
        <a:fontRef idx="minor">
          <a:prstClr val="black"/>
        </a:fontRef>
        <a:srgbClr val="FFFFFF"/>
      </a:tcTxStyle>
      <a:tcStyle>
        <a:tcBdr>
          <a:left>
            <a:ln w="3175" cap="flat">
              <a:solidFill>
                <a:srgbClr val="BDC1CA"/>
              </a:solidFill>
            </a:ln>
          </a:left>
          <a:right>
            <a:ln w="3175" cap="flat">
              <a:solidFill>
                <a:srgbClr val="BDC1CA"/>
              </a:solidFill>
            </a:ln>
          </a:right>
          <a:top>
            <a:ln w="3175" cap="flat">
              <a:solidFill>
                <a:srgbClr val="BDC1CA"/>
              </a:solidFill>
            </a:ln>
          </a:top>
          <a:bottom>
            <a:ln w="3175" cap="flat">
              <a:solidFill>
                <a:srgbClr val="BDC1CA"/>
              </a:solidFill>
            </a:ln>
          </a:bottom>
          <a:insideH>
            <a:ln w="3175" cap="flat">
              <a:solidFill>
                <a:srgbClr val="BDC1CA"/>
              </a:solidFill>
            </a:ln>
          </a:insideH>
          <a:insideV>
            <a:ln w="3175" cap="flat">
              <a:solidFill>
                <a:srgbClr val="FFFFFF"/>
              </a:solidFill>
            </a:ln>
          </a:insideV>
        </a:tcBdr>
        <a:fill>
          <a:solidFill>
            <a:srgbClr val="000000"/>
          </a:solidFill>
        </a:fill>
      </a:tcStyle>
    </a:lastRow>
    <a:firstRow>
      <a:tcTxStyle b="on" i="off">
        <a:fontRef idx="minor">
          <a:prstClr val="black"/>
        </a:fontRef>
        <a:srgbClr val="FFFFFF"/>
      </a:tcTxStyle>
      <a:tcStyle>
        <a:tcBdr>
          <a:left>
            <a:ln w="3175" cap="flat">
              <a:solidFill>
                <a:srgbClr val="BDC1CA"/>
              </a:solidFill>
            </a:ln>
          </a:left>
          <a:right>
            <a:ln w="3175" cap="flat">
              <a:solidFill>
                <a:srgbClr val="BDC1CA"/>
              </a:solidFill>
            </a:ln>
          </a:right>
          <a:top>
            <a:ln w="3175" cap="flat">
              <a:solidFill>
                <a:srgbClr val="BDC1CA"/>
              </a:solidFill>
            </a:ln>
          </a:top>
          <a:bottom>
            <a:ln w="3175" cap="flat">
              <a:solidFill>
                <a:srgbClr val="BDC1CA"/>
              </a:solidFill>
            </a:ln>
          </a:bottom>
          <a:insideH>
            <a:ln w="3175" cap="flat">
              <a:solidFill>
                <a:srgbClr val="BDC1CA"/>
              </a:solidFill>
            </a:ln>
          </a:insideH>
          <a:insideV>
            <a:ln w="3175" cap="flat">
              <a:solidFill>
                <a:srgbClr val="BDC1CA"/>
              </a:solidFill>
            </a:ln>
          </a:insideV>
        </a:tcBdr>
        <a:fill>
          <a:solidFill>
            <a:srgbClr val="000000"/>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9" autoAdjust="0"/>
    <p:restoredTop sz="94558" autoAdjust="0"/>
  </p:normalViewPr>
  <p:slideViewPr>
    <p:cSldViewPr snapToGrid="0">
      <p:cViewPr varScale="1">
        <p:scale>
          <a:sx n="72" d="100"/>
          <a:sy n="72" d="100"/>
        </p:scale>
        <p:origin x="352" y="60"/>
      </p:cViewPr>
      <p:guideLst/>
    </p:cSldViewPr>
  </p:slideViewPr>
  <p:outlineViewPr>
    <p:cViewPr>
      <p:scale>
        <a:sx n="33" d="100"/>
        <a:sy n="33" d="100"/>
      </p:scale>
      <p:origin x="0" y="-35608"/>
    </p:cViewPr>
  </p:outlineViewPr>
  <p:notesTextViewPr>
    <p:cViewPr>
      <p:scale>
        <a:sx n="1" d="1"/>
        <a:sy n="1" d="1"/>
      </p:scale>
      <p:origin x="0" y="0"/>
    </p:cViewPr>
  </p:notesTextViewPr>
  <p:notesViewPr>
    <p:cSldViewPr snapToGrid="0">
      <p:cViewPr>
        <p:scale>
          <a:sx n="1" d="2"/>
          <a:sy n="1" d="2"/>
        </p:scale>
        <p:origin x="2708" y="2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87A747-2334-FDFE-DCD3-C458E76D12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6600AC-A43E-80E8-700D-723E213D08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8A43D-DB4D-462D-9F63-4F5BBA10C42E}" type="datetimeFigureOut">
              <a:rPr lang="en-US" smtClean="0"/>
              <a:t>5/31/2024</a:t>
            </a:fld>
            <a:endParaRPr lang="en-US"/>
          </a:p>
        </p:txBody>
      </p:sp>
      <p:sp>
        <p:nvSpPr>
          <p:cNvPr id="4" name="Footer Placeholder 3">
            <a:extLst>
              <a:ext uri="{FF2B5EF4-FFF2-40B4-BE49-F238E27FC236}">
                <a16:creationId xmlns:a16="http://schemas.microsoft.com/office/drawing/2014/main" id="{1B7F253B-9766-48A9-19AB-0C87C7E68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B05B46-DB5F-A9A0-3AB3-15743A81A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054B35-CA8C-4ECB-B970-0D36F6C90216}" type="slidenum">
              <a:rPr lang="en-US" smtClean="0"/>
              <a:t>‹#›</a:t>
            </a:fld>
            <a:endParaRPr lang="en-US"/>
          </a:p>
        </p:txBody>
      </p:sp>
    </p:spTree>
    <p:extLst>
      <p:ext uri="{BB962C8B-B14F-4D97-AF65-F5344CB8AC3E}">
        <p14:creationId xmlns:p14="http://schemas.microsoft.com/office/powerpoint/2010/main" val="42453726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B4025-D7FD-45C9-8477-39DA4C14EF84}"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F8970-74C7-41C9-AFBE-669FB05F5F71}" type="slidenum">
              <a:rPr lang="en-US" smtClean="0"/>
              <a:t>‹#›</a:t>
            </a:fld>
            <a:endParaRPr lang="en-US"/>
          </a:p>
        </p:txBody>
      </p:sp>
    </p:spTree>
    <p:extLst>
      <p:ext uri="{BB962C8B-B14F-4D97-AF65-F5344CB8AC3E}">
        <p14:creationId xmlns:p14="http://schemas.microsoft.com/office/powerpoint/2010/main" val="3800747756"/>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defRPr sz="1200" kern="1200">
        <a:solidFill>
          <a:schemeClr val="tx1"/>
        </a:solidFill>
        <a:latin typeface="+mn-lt"/>
        <a:ea typeface="+mn-ea"/>
        <a:cs typeface="+mn-cs"/>
      </a:defRPr>
    </a:lvl1pPr>
    <a:lvl2pPr marL="365760" indent="-182880" algn="l" defTabSz="914400" rtl="0" eaLnBrk="1" latinLnBrk="0" hangingPunct="1">
      <a:defRPr sz="1200" kern="1200">
        <a:solidFill>
          <a:schemeClr val="tx1"/>
        </a:solidFill>
        <a:latin typeface="+mn-lt"/>
        <a:ea typeface="+mn-ea"/>
        <a:cs typeface="+mn-cs"/>
      </a:defRPr>
    </a:lvl2pPr>
    <a:lvl3pPr marL="548640" indent="-182880" algn="l" defTabSz="914400" rtl="0" eaLnBrk="1" latinLnBrk="0" hangingPunct="1">
      <a:defRPr sz="1200" kern="1200">
        <a:solidFill>
          <a:schemeClr val="tx1"/>
        </a:solidFill>
        <a:latin typeface="+mn-lt"/>
        <a:ea typeface="+mn-ea"/>
        <a:cs typeface="+mn-cs"/>
      </a:defRPr>
    </a:lvl3pPr>
    <a:lvl4pPr marL="731520" indent="-182880" algn="l" defTabSz="914400" rtl="0" eaLnBrk="1" latinLnBrk="0" hangingPunct="1">
      <a:defRPr sz="1200" kern="1200">
        <a:solidFill>
          <a:schemeClr val="tx1"/>
        </a:solidFill>
        <a:latin typeface="+mn-lt"/>
        <a:ea typeface="+mn-ea"/>
        <a:cs typeface="+mn-cs"/>
      </a:defRPr>
    </a:lvl4pPr>
    <a:lvl5pPr marL="914400" indent="-18288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quinix.com/resources/infopapers/equinix-tech-trends-surve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quinix.com/interconnection-servic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quinix.com/company/sustainabili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quinix.com/interconnection-servic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equinix.com/interconnection-services/cloud-exchange-fabric/"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idc.com/getdoc.jsp?containerId=prAP51960824#:~:text=%E2%80%A2%20Digital%20Business%20Platforms%20as%20the%20Enterprise%E2%80%99s%20Digital,to%20track%20ROI%20and%20execute%20digital%20revenue%20initiatives." TargetMode="External"/><Relationship Id="rId3" Type="http://schemas.openxmlformats.org/officeDocument/2006/relationships/hyperlink" Target="https://emt.gartnerweb.com/ngw/globalassets/en/articles/images/12-key-findings-from-the-gartner-2023-board-of-directors-survey.png?_gl=1*1urw7ea*_ga*MTc0NDE1NjMuMTcxNjMxMDQ4Mw..*_ga_R1W5CE5FEV*MTcxNjMxMDQ4My4xLjEuMTcxNjMxMTAyNC42MC4wLjA." TargetMode="External"/><Relationship Id="rId7" Type="http://schemas.openxmlformats.org/officeDocument/2006/relationships/hyperlink" Target="https://www.idc.com/getdoc.jsp?containerId=CA4974382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ckinsey.com/capabilities/mckinsey-digital/our-insights/ten-unsung-digital-and-ai-ideas-shaping-business" TargetMode="External"/><Relationship Id="rId5" Type="http://schemas.openxmlformats.org/officeDocument/2006/relationships/hyperlink" Target="https://www.idc.com/getdoc.jsp?containerId=US51420623&amp;pageType=PRINTFRIENDLY" TargetMode="External"/><Relationship Id="rId4" Type="http://schemas.openxmlformats.org/officeDocument/2006/relationships/hyperlink" Target="https://www.gartner.com/en/newsroom/press-releases/2023-11-29-gartner-says-cloud-will-become-a-business-necessity-by-2028#:~:text=By%202028%2C%20most%20organizations%20will,to%20business%20and%20market%20condit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quinix.com/resources/analyst-reports/esg-economic-benefits-cloud-adjacent-stora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llcoursesonline.com/subscription-economy-statistic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grandviewresearch.com/industry-analysis/5g-services-market" TargetMode="External"/><Relationship Id="rId5" Type="http://schemas.openxmlformats.org/officeDocument/2006/relationships/hyperlink" Target="https://www.fortunebusinessinsights.com/quantum-computing-market-104855" TargetMode="External"/><Relationship Id="rId4" Type="http://schemas.openxmlformats.org/officeDocument/2006/relationships/hyperlink" Target="https://www.idc.com/getdoc.jsp?containerId=US50120323&amp;pageType=PRINTFRIENDL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rketsandmarkets.com/Market-Reports/explainable-ai-market-47650132.html?utm_source=prnewswire&amp;utm_medium=referral&amp;utm_campaign=paidp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meeting with us today.</a:t>
            </a:r>
          </a:p>
        </p:txBody>
      </p:sp>
      <p:sp>
        <p:nvSpPr>
          <p:cNvPr id="4" name="Slide Number Placeholder 3"/>
          <p:cNvSpPr>
            <a:spLocks noGrp="1"/>
          </p:cNvSpPr>
          <p:nvPr>
            <p:ph type="sldNum" sz="quarter" idx="5"/>
          </p:nvPr>
        </p:nvSpPr>
        <p:spPr/>
        <p:txBody>
          <a:bodyPr/>
          <a:lstStyle/>
          <a:p>
            <a:fld id="{9A0F8970-74C7-41C9-AFBE-669FB05F5F71}" type="slidenum">
              <a:rPr lang="en-US" smtClean="0"/>
              <a:t>1</a:t>
            </a:fld>
            <a:endParaRPr lang="en-US"/>
          </a:p>
        </p:txBody>
      </p:sp>
    </p:spTree>
    <p:extLst>
      <p:ext uri="{BB962C8B-B14F-4D97-AF65-F5344CB8AC3E}">
        <p14:creationId xmlns:p14="http://schemas.microsoft.com/office/powerpoint/2010/main" val="77520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So how do you get started on the path to accelerate your digital advantage?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make sure you architect the </a:t>
            </a:r>
            <a:r>
              <a:rPr lang="en-US" b="1" dirty="0"/>
              <a:t>right infrastructure. </a:t>
            </a:r>
            <a:r>
              <a:rPr lang="en-US" sz="1200" b="0" i="0" dirty="0">
                <a:solidFill>
                  <a:schemeClr val="bg1"/>
                </a:solidFill>
              </a:rPr>
              <a:t>Digital leaders I</a:t>
            </a:r>
            <a:br>
              <a:rPr lang="en-US" sz="1200" b="0" i="0" dirty="0">
                <a:solidFill>
                  <a:schemeClr val="bg1"/>
                </a:solidFill>
              </a:rPr>
            </a:br>
            <a:r>
              <a:rPr lang="en-US" sz="1200" b="1" dirty="0">
                <a:effectLst/>
                <a:latin typeface="Calibri" panose="020F0502020204030204" pitchFamily="34" charset="0"/>
                <a:ea typeface="Calibri" panose="020F0502020204030204" pitchFamily="34" charset="0"/>
                <a:cs typeface="Calibri" panose="020F0502020204030204" pitchFamily="34" charset="0"/>
              </a:rPr>
              <a:t>An </a:t>
            </a:r>
            <a:r>
              <a:rPr lang="en-US" sz="1200" b="1" spc="0" dirty="0"/>
              <a:t>IOA enables a</a:t>
            </a:r>
            <a:r>
              <a:rPr kumimoji="0" lang="en-US" sz="1200" b="0" i="0" u="none" strike="noStrike" kern="1200" cap="none" spc="0" normalizeH="0" baseline="0" dirty="0">
                <a:ln>
                  <a:noFill/>
                </a:ln>
                <a:effectLst/>
                <a:uLnTx/>
                <a:uFillTx/>
                <a:latin typeface="+mn-lt"/>
                <a:ea typeface="+mn-ea"/>
                <a:cs typeface="+mn-cs"/>
              </a:rPr>
              <a:t> </a:t>
            </a:r>
            <a:r>
              <a:rPr kumimoji="0" lang="en-US" sz="1200" b="1" i="0" u="none" strike="noStrike" kern="1200" cap="none" spc="0" normalizeH="0" baseline="0" dirty="0">
                <a:ln>
                  <a:noFill/>
                </a:ln>
                <a:effectLst/>
                <a:uLnTx/>
                <a:uFillTx/>
                <a:latin typeface="+mn-lt"/>
                <a:ea typeface="+mn-ea"/>
                <a:cs typeface="+mn-cs"/>
              </a:rPr>
              <a:t>digital infrastructure that interconnects digital services with ecosystems in proximity to where business matters. </a:t>
            </a:r>
            <a:endParaRPr lang="en-US" sz="1200" b="0" i="0" dirty="0"/>
          </a:p>
          <a:p>
            <a:pPr marL="171450" indent="-171450">
              <a:buFont typeface="Arial" panose="020B0604020202020204" pitchFamily="34" charset="0"/>
              <a:buChar char="•"/>
            </a:pPr>
            <a:r>
              <a:rPr lang="en-US" dirty="0"/>
              <a:t>Next, ensure it is architected on the best platform—Platform Equinix. </a:t>
            </a:r>
          </a:p>
          <a:p>
            <a:pPr marL="0" indent="0">
              <a:buFont typeface="Arial" panose="020B0604020202020204" pitchFamily="34" charset="0"/>
              <a:buNone/>
            </a:pPr>
            <a:r>
              <a:rPr lang="en-US" sz="1200" dirty="0"/>
              <a:t>Platform Equinix offers a combined set of assets and capabilities on a global interconnection platform, which readily enables the exchange of value among ecosystem participants leveraging IOA strategies for businesses.</a:t>
            </a:r>
          </a:p>
        </p:txBody>
      </p:sp>
      <p:sp>
        <p:nvSpPr>
          <p:cNvPr id="4" name="Slide Number Placeholder 3"/>
          <p:cNvSpPr>
            <a:spLocks noGrp="1"/>
          </p:cNvSpPr>
          <p:nvPr>
            <p:ph type="sldNum" sz="quarter" idx="5"/>
          </p:nvPr>
        </p:nvSpPr>
        <p:spPr/>
        <p:txBody>
          <a:bodyPr/>
          <a:lstStyle/>
          <a:p>
            <a:fld id="{9A0F8970-74C7-41C9-AFBE-669FB05F5F71}" type="slidenum">
              <a:rPr lang="en-US" smtClean="0"/>
              <a:t>10</a:t>
            </a:fld>
            <a:endParaRPr lang="en-US"/>
          </a:p>
        </p:txBody>
      </p:sp>
    </p:spTree>
    <p:extLst>
      <p:ext uri="{BB962C8B-B14F-4D97-AF65-F5344CB8AC3E}">
        <p14:creationId xmlns:p14="http://schemas.microsoft.com/office/powerpoint/2010/main" val="135962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Source: </a:t>
            </a:r>
            <a:r>
              <a:rPr lang="en-US" dirty="0">
                <a:hlinkClick r:id="rId3"/>
              </a:rPr>
              <a:t>Equinix 2023 Global Tech Trends Survey | Equinix </a:t>
            </a:r>
            <a:r>
              <a:rPr lang="en-US" dirty="0" err="1">
                <a:hlinkClick r:id="rId3"/>
              </a:rPr>
              <a:t>infopaper</a:t>
            </a:r>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11</a:t>
            </a:fld>
            <a:endParaRPr lang="en-US"/>
          </a:p>
        </p:txBody>
      </p:sp>
    </p:spTree>
    <p:extLst>
      <p:ext uri="{BB962C8B-B14F-4D97-AF65-F5344CB8AC3E}">
        <p14:creationId xmlns:p14="http://schemas.microsoft.com/office/powerpoint/2010/main" val="410653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Digital services require continuous electronic data exchange across multiple partners. </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Digital leaders have shown us that as soon as your business needs to solve for the economics of digital, interconnection is inevitable.​</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The economics of data, density, velocity and experience demand localized exchange to move the highest volumes of data with the lowest latency to dense clusters of participants and population centers.</a:t>
            </a:r>
          </a:p>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12</a:t>
            </a:fld>
            <a:endParaRPr lang="en-US"/>
          </a:p>
        </p:txBody>
      </p:sp>
    </p:spTree>
    <p:extLst>
      <p:ext uri="{BB962C8B-B14F-4D97-AF65-F5344CB8AC3E}">
        <p14:creationId xmlns:p14="http://schemas.microsoft.com/office/powerpoint/2010/main" val="367909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b="1" dirty="0">
                <a:effectLst/>
                <a:ea typeface="Calibri" panose="020F0502020204030204" pitchFamily="34" charset="0"/>
                <a:cs typeface="Times New Roman" panose="02020603050405020304" pitchFamily="18" charset="0"/>
              </a:rPr>
              <a:t>Today’s businesses struggle with complex, fragmented infrastructure sourced from multiple providers across private and public environments as well as </a:t>
            </a:r>
            <a:r>
              <a:rPr lang="en-US" sz="1200" b="1" dirty="0">
                <a:solidFill>
                  <a:srgbClr val="000000"/>
                </a:solidFill>
                <a:effectLst/>
                <a:ea typeface="Calibri" panose="020F0502020204030204" pitchFamily="34" charset="0"/>
                <a:cs typeface="Calibri" panose="020F0502020204030204" pitchFamily="34" charset="0"/>
              </a:rPr>
              <a:t>multiple geographies.</a:t>
            </a:r>
            <a:endParaRPr lang="en-US" sz="1200" dirty="0">
              <a:solidFill>
                <a:srgbClr val="000000"/>
              </a:solidFill>
              <a:effectLs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schemeClr val="dk1"/>
                </a:solidFill>
                <a:ea typeface="Arial"/>
                <a:cs typeface="Arial"/>
                <a:sym typeface="Arial"/>
              </a:rPr>
              <a:t>They need help </a:t>
            </a:r>
            <a:r>
              <a:rPr lang="en-US" sz="1200" b="1" dirty="0">
                <a:solidFill>
                  <a:schemeClr val="dk1"/>
                </a:solidFill>
                <a:ea typeface="Arial"/>
                <a:cs typeface="Arial"/>
                <a:sym typeface="Arial"/>
              </a:rPr>
              <a:t>simplifying and integrating their infrastructure.</a:t>
            </a:r>
            <a:endParaRPr lang="en-US" sz="1200" dirty="0">
              <a:solidFill>
                <a:srgbClr val="000000"/>
              </a:solidFill>
              <a:effectLst/>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As the world’s digital infrastructure company, Equinix has built a trusted global platform that </a:t>
            </a:r>
            <a:r>
              <a:rPr lang="en-US" sz="1200" b="1" dirty="0">
                <a:solidFill>
                  <a:srgbClr val="000000"/>
                </a:solidFill>
                <a:effectLst/>
                <a:ea typeface="Calibri" panose="020F0502020204030204" pitchFamily="34" charset="0"/>
              </a:rPr>
              <a:t>uses interconnection to connect foundational digital infrastructure components required to achieve digital advantage.</a:t>
            </a:r>
            <a:endParaRPr lang="en-US" sz="1200" b="1" dirty="0">
              <a:solidFill>
                <a:srgbClr val="000000"/>
              </a:solidFill>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a:effectLst/>
                <a:ea typeface="Calibri" panose="020F0502020204030204" pitchFamily="34" charset="0"/>
                <a:cs typeface="Calibri" panose="020F0502020204030204" pitchFamily="34" charset="0"/>
              </a:rPr>
              <a:t>An </a:t>
            </a:r>
            <a:r>
              <a:rPr lang="en-US" sz="1200" b="1" spc="0" dirty="0"/>
              <a:t>Interconnection Oriented Architecture (IOA) enables a</a:t>
            </a:r>
            <a:r>
              <a:rPr kumimoji="0" lang="en-US" sz="1200" b="0" i="0" u="none" strike="noStrike" kern="1200" cap="none" spc="0" normalizeH="0" baseline="0" dirty="0">
                <a:ln>
                  <a:noFill/>
                </a:ln>
                <a:effectLst/>
                <a:uLnTx/>
                <a:uFillTx/>
                <a:ea typeface="+mn-ea"/>
                <a:cs typeface="+mn-cs"/>
              </a:rPr>
              <a:t> </a:t>
            </a:r>
            <a:r>
              <a:rPr kumimoji="0" lang="en-US" sz="1200" b="1" i="0" u="none" strike="noStrike" kern="1200" cap="none" spc="0" normalizeH="0" baseline="0" dirty="0">
                <a:ln>
                  <a:noFill/>
                </a:ln>
                <a:effectLst/>
                <a:uLnTx/>
                <a:uFillTx/>
                <a:ea typeface="+mn-ea"/>
                <a:cs typeface="+mn-cs"/>
              </a:rPr>
              <a:t>digital infrastructure that interconnects digital services with ecosystems in proximity to where business matters. </a:t>
            </a:r>
            <a:r>
              <a:rPr lang="en-US" b="0" i="0" u="none" strike="noStrike" dirty="0">
                <a:solidFill>
                  <a:srgbClr val="000000"/>
                </a:solidFill>
                <a:effectLst/>
              </a:rPr>
              <a:t>Digital leaders easily move into new markets, shift capacity where needed, add/reduce capacity to support revenue growth, etc., all with low risk and a localized advantage. It’s not surprising why IOA has been such an enduring architecture in these times of rapid digital business change.</a:t>
            </a:r>
            <a:endParaRPr lang="en-US" sz="1000" dirty="0">
              <a:solidFill>
                <a:srgbClr val="000000"/>
              </a:solidFill>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13</a:t>
            </a:fld>
            <a:endParaRPr lang="en-US"/>
          </a:p>
        </p:txBody>
      </p:sp>
    </p:spTree>
    <p:extLst>
      <p:ext uri="{BB962C8B-B14F-4D97-AF65-F5344CB8AC3E}">
        <p14:creationId xmlns:p14="http://schemas.microsoft.com/office/powerpoint/2010/main" val="45916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are three distinct layers in the platform—the core, the ecosystem, and the edge—where the benefits of our sustainability program and the combined strength of our partners’ sustainability investments show up. </a:t>
            </a:r>
          </a:p>
          <a:p>
            <a:pPr marL="0" indent="0">
              <a:buNone/>
            </a:pPr>
            <a:r>
              <a:rPr lang="en-US" dirty="0"/>
              <a:t>Starting from the bottom:</a:t>
            </a:r>
            <a:endParaRPr lang="en-US" dirty="0">
              <a:cs typeface="Arial"/>
            </a:endParaRPr>
          </a:p>
          <a:p>
            <a:pPr marL="171450" indent="-171450">
              <a:buFont typeface="Arial" panose="020B0604020202020204" pitchFamily="34" charset="0"/>
              <a:buChar char="•"/>
            </a:pPr>
            <a:r>
              <a:rPr lang="en-US" dirty="0"/>
              <a:t>For the core, businesses can access a global and sustainable infrastructure platform from anywhere.</a:t>
            </a:r>
            <a:endParaRPr lang="en-US" dirty="0">
              <a:cs typeface="Arial"/>
            </a:endParaRPr>
          </a:p>
          <a:p>
            <a:pPr marL="171450" indent="-171450">
              <a:buFont typeface="Arial" panose="020B0604020202020204" pitchFamily="34" charset="0"/>
              <a:buChar char="•"/>
            </a:pPr>
            <a:r>
              <a:rPr lang="en-US" dirty="0"/>
              <a:t>For the ecosystem, they can easily and seamlessly connect with the largest choice of climate-focused partners and suppliers who have a shared commitment to optimizing their business and environmental outcomes.</a:t>
            </a:r>
            <a:endParaRPr lang="en-US" dirty="0">
              <a:cs typeface="Arial"/>
            </a:endParaRPr>
          </a:p>
          <a:p>
            <a:pPr marL="171450" indent="-171450">
              <a:buFont typeface="Arial" panose="020B0604020202020204" pitchFamily="34" charset="0"/>
              <a:buChar char="•"/>
            </a:pPr>
            <a:r>
              <a:rPr lang="en-US" dirty="0"/>
              <a:t>And coming to the top, building on sustainable foundation and ecosystem, businesses can unlock opportunities at the edge to offer their own sustainable services to customers in the verticals that they serve.</a:t>
            </a:r>
            <a:endParaRPr lang="en-US" dirty="0">
              <a:cs typeface="Arial"/>
            </a:endParaRPr>
          </a:p>
          <a:p>
            <a:endParaRPr lang="en-US" i="1" dirty="0">
              <a:highlight>
                <a:srgbClr val="FFFF00"/>
              </a:highlight>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14</a:t>
            </a:fld>
            <a:endParaRPr lang="en-US"/>
          </a:p>
        </p:txBody>
      </p:sp>
    </p:spTree>
    <p:extLst>
      <p:ext uri="{BB962C8B-B14F-4D97-AF65-F5344CB8AC3E}">
        <p14:creationId xmlns:p14="http://schemas.microsoft.com/office/powerpoint/2010/main" val="4726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Digital leaders have discovered that it is </a:t>
            </a:r>
            <a:r>
              <a:rPr lang="en-US" dirty="0"/>
              <a:t>im</a:t>
            </a:r>
            <a:r>
              <a:rPr lang="en-US" sz="1200" dirty="0">
                <a:solidFill>
                  <a:schemeClr val="tx1"/>
                </a:solidFill>
              </a:rPr>
              <a:t>possible to process the exponentially</a:t>
            </a:r>
            <a:r>
              <a:rPr lang="en-US" sz="1200" dirty="0"/>
              <a:t> </a:t>
            </a:r>
            <a:r>
              <a:rPr lang="en-US" sz="1200" dirty="0">
                <a:solidFill>
                  <a:schemeClr val="tx1"/>
                </a:solidFill>
              </a:rPr>
              <a:t>growing volumes and variety of data without interconnecting to multiple business partners. At each strategic location (hub), interconnection is used in multiple ways. </a:t>
            </a:r>
          </a:p>
        </p:txBody>
      </p:sp>
      <p:sp>
        <p:nvSpPr>
          <p:cNvPr id="4" name="Slide Number Placeholder 3"/>
          <p:cNvSpPr>
            <a:spLocks noGrp="1"/>
          </p:cNvSpPr>
          <p:nvPr>
            <p:ph type="sldNum" sz="quarter" idx="5"/>
          </p:nvPr>
        </p:nvSpPr>
        <p:spPr/>
        <p:txBody>
          <a:bodyPr/>
          <a:lstStyle/>
          <a:p>
            <a:fld id="{9A0F8970-74C7-41C9-AFBE-669FB05F5F71}" type="slidenum">
              <a:rPr lang="en-US" smtClean="0"/>
              <a:t>15</a:t>
            </a:fld>
            <a:endParaRPr lang="en-US"/>
          </a:p>
        </p:txBody>
      </p:sp>
    </p:spTree>
    <p:extLst>
      <p:ext uri="{BB962C8B-B14F-4D97-AF65-F5344CB8AC3E}">
        <p14:creationId xmlns:p14="http://schemas.microsoft.com/office/powerpoint/2010/main" val="129295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F8970-74C7-41C9-AFBE-669FB05F5F71}" type="slidenum">
              <a:rPr lang="en-US" smtClean="0"/>
              <a:t>16</a:t>
            </a:fld>
            <a:endParaRPr lang="en-US"/>
          </a:p>
        </p:txBody>
      </p:sp>
    </p:spTree>
    <p:extLst>
      <p:ext uri="{BB962C8B-B14F-4D97-AF65-F5344CB8AC3E}">
        <p14:creationId xmlns:p14="http://schemas.microsoft.com/office/powerpoint/2010/main" val="3828227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17</a:t>
            </a:fld>
            <a:endParaRPr lang="en-US"/>
          </a:p>
        </p:txBody>
      </p:sp>
    </p:spTree>
    <p:extLst>
      <p:ext uri="{BB962C8B-B14F-4D97-AF65-F5344CB8AC3E}">
        <p14:creationId xmlns:p14="http://schemas.microsoft.com/office/powerpoint/2010/main" val="223083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Equinix is the world’s digital infrastructure company.</a:t>
            </a: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believe digital infrastructure should be your greatest source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competitive advantage.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to get there, you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need one place to bring together and interconnect the foundational digital infrastructure components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needed</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power your success.</a:t>
            </a:r>
          </a:p>
          <a:p>
            <a:pPr marL="171450" indent="-171450">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Combine all the right places, partners and possibilities on a single global platform.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18</a:t>
            </a:fld>
            <a:endParaRPr lang="en-US"/>
          </a:p>
        </p:txBody>
      </p:sp>
    </p:spTree>
    <p:extLst>
      <p:ext uri="{BB962C8B-B14F-4D97-AF65-F5344CB8AC3E}">
        <p14:creationId xmlns:p14="http://schemas.microsoft.com/office/powerpoint/2010/main" val="390649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GB" dirty="0"/>
              <a:t>[NOTE TO PRESENTER: Before meeting with customers/partners, understand their organizational purpose so you can discuss how Equinix’s purpose aligns with theirs; if they don’t have a stated purpose, look up their mission/vision to identify their highest aspiration as a company.]</a:t>
            </a:r>
          </a:p>
          <a:p>
            <a:pPr marL="171450" lvl="0" indent="-171450" algn="l" rtl="0">
              <a:lnSpc>
                <a:spcPct val="115000"/>
              </a:lnSpc>
              <a:spcBef>
                <a:spcPts val="0"/>
              </a:spcBef>
              <a:spcAft>
                <a:spcPts val="0"/>
              </a:spcAft>
              <a:buFont typeface="Arial" panose="020B0604020202020204" pitchFamily="34" charset="0"/>
              <a:buChar char="•"/>
            </a:pPr>
            <a:r>
              <a:rPr lang="en-GB" dirty="0"/>
              <a:t>As a company, we care passionately about leaving the world a better place.</a:t>
            </a:r>
          </a:p>
          <a:p>
            <a:pPr marL="171450" lvl="0" indent="-171450" algn="l" rtl="0">
              <a:lnSpc>
                <a:spcPct val="115000"/>
              </a:lnSpc>
              <a:spcBef>
                <a:spcPts val="0"/>
              </a:spcBef>
              <a:spcAft>
                <a:spcPts val="0"/>
              </a:spcAft>
              <a:buFont typeface="Arial" panose="020B0604020202020204" pitchFamily="34" charset="0"/>
              <a:buChar char="•"/>
            </a:pPr>
            <a:r>
              <a:rPr lang="en-GB" dirty="0"/>
              <a:t>We are guided by our purpose to be the platform where the world comes together, enabling the innovations that enrich our work, life and planet.</a:t>
            </a:r>
          </a:p>
          <a:p>
            <a:pPr marL="354330" lvl="1" indent="-171450" algn="l" rtl="0">
              <a:lnSpc>
                <a:spcPct val="115000"/>
              </a:lnSpc>
              <a:spcBef>
                <a:spcPts val="0"/>
              </a:spcBef>
              <a:spcAft>
                <a:spcPts val="0"/>
              </a:spcAft>
              <a:buFont typeface="Arial" panose="020B0604020202020204" pitchFamily="34" charset="0"/>
              <a:buChar char="•"/>
            </a:pPr>
            <a:r>
              <a:rPr lang="en-GB" dirty="0"/>
              <a:t>This fuels us to do everything we can to help you succeed. </a:t>
            </a:r>
          </a:p>
          <a:p>
            <a:pPr marL="354330" lvl="1" indent="-171450" algn="l" rtl="0">
              <a:lnSpc>
                <a:spcPct val="115000"/>
              </a:lnSpc>
              <a:spcBef>
                <a:spcPts val="0"/>
              </a:spcBef>
              <a:spcAft>
                <a:spcPts val="0"/>
              </a:spcAft>
              <a:buFont typeface="Arial" panose="020B0604020202020204" pitchFamily="34" charset="0"/>
              <a:buChar char="•"/>
            </a:pPr>
            <a:r>
              <a:rPr lang="en-GB" dirty="0"/>
              <a:t>Because we know that if you’re able to find everything and everyone you need to innovate on our global platform, you’ll be able to create innovations that matter—with the power to enrich how we all work, live and protect our planet.</a:t>
            </a:r>
          </a:p>
          <a:p>
            <a:pPr marL="171450" lvl="0" indent="-171450" algn="l" rtl="0">
              <a:lnSpc>
                <a:spcPct val="115000"/>
              </a:lnSpc>
              <a:spcBef>
                <a:spcPts val="0"/>
              </a:spcBef>
              <a:spcAft>
                <a:spcPts val="0"/>
              </a:spcAft>
              <a:buFont typeface="Arial" panose="020B0604020202020204" pitchFamily="34" charset="0"/>
              <a:buChar char="•"/>
            </a:pPr>
            <a:r>
              <a:rPr lang="en-GB" dirty="0"/>
              <a:t>We want to understand what drives our customers and how we can help advance their highest and best ambitions.</a:t>
            </a:r>
          </a:p>
          <a:p>
            <a:pPr marL="171450" lvl="0" indent="-171450" algn="l" rtl="0">
              <a:lnSpc>
                <a:spcPct val="115000"/>
              </a:lnSpc>
              <a:spcBef>
                <a:spcPts val="0"/>
              </a:spcBef>
              <a:spcAft>
                <a:spcPts val="0"/>
              </a:spcAft>
              <a:buFont typeface="Arial" panose="020B0604020202020204" pitchFamily="34" charset="0"/>
              <a:buChar char="•"/>
            </a:pPr>
            <a:r>
              <a:rPr lang="en-GB" dirty="0"/>
              <a:t>I understand that your [Purpose/Vision/Mission] is to [fill in what you learned from your research].</a:t>
            </a:r>
          </a:p>
          <a:p>
            <a:pPr marL="171450" lvl="0" indent="-171450" algn="l" rtl="0">
              <a:lnSpc>
                <a:spcPct val="115000"/>
              </a:lnSpc>
              <a:spcBef>
                <a:spcPts val="0"/>
              </a:spcBef>
              <a:spcAft>
                <a:spcPts val="0"/>
              </a:spcAft>
              <a:buFont typeface="Arial" panose="020B0604020202020204" pitchFamily="34" charset="0"/>
              <a:buChar char="•"/>
            </a:pPr>
            <a:r>
              <a:rPr lang="en-GB" dirty="0"/>
              <a:t>Can you tell me a little about what is most important to your organization and team? How can we help you achieve that?</a:t>
            </a:r>
          </a:p>
        </p:txBody>
      </p:sp>
      <p:sp>
        <p:nvSpPr>
          <p:cNvPr id="4" name="Slide Number Placeholder 3"/>
          <p:cNvSpPr>
            <a:spLocks noGrp="1"/>
          </p:cNvSpPr>
          <p:nvPr>
            <p:ph type="sldNum" sz="quarter" idx="5"/>
          </p:nvPr>
        </p:nvSpPr>
        <p:spPr/>
        <p:txBody>
          <a:bodyPr/>
          <a:lstStyle/>
          <a:p>
            <a:fld id="{9A0F8970-74C7-41C9-AFBE-669FB05F5F71}" type="slidenum">
              <a:rPr lang="en-US" smtClean="0"/>
              <a:t>19</a:t>
            </a:fld>
            <a:endParaRPr lang="en-US"/>
          </a:p>
        </p:txBody>
      </p:sp>
    </p:spTree>
    <p:extLst>
      <p:ext uri="{BB962C8B-B14F-4D97-AF65-F5344CB8AC3E}">
        <p14:creationId xmlns:p14="http://schemas.microsoft.com/office/powerpoint/2010/main" val="190805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A0F8970-74C7-41C9-AFBE-669FB05F5F71}" type="slidenum">
              <a:rPr lang="en-US" smtClean="0"/>
              <a:t>2</a:t>
            </a:fld>
            <a:endParaRPr lang="en-US"/>
          </a:p>
        </p:txBody>
      </p:sp>
    </p:spTree>
    <p:extLst>
      <p:ext uri="{BB962C8B-B14F-4D97-AF65-F5344CB8AC3E}">
        <p14:creationId xmlns:p14="http://schemas.microsoft.com/office/powerpoint/2010/main" val="66050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Equinix is helping digital leaders assemble infrastructure in mere minutes to build digital advantage, boost agility and accelerate deployment. As technology trends intensify the need for digital infrastructure, an interconnected approach helps businesses to deliver new capabilities for the digital world.</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Building a digital infrastructure with a single location ensures: </a:t>
            </a:r>
          </a:p>
          <a:p>
            <a:pPr marL="171450" indent="-171450">
              <a:lnSpc>
                <a:spcPct val="100000"/>
              </a:lnSpc>
              <a:spcBef>
                <a:spcPts val="0"/>
              </a:spcBef>
              <a:spcAft>
                <a:spcPts val="1800"/>
              </a:spcAft>
              <a:buFont typeface="Arial" panose="020B0604020202020204" pitchFamily="34" charset="0"/>
              <a:buChar char="•"/>
            </a:pPr>
            <a:r>
              <a:rPr lang="en-US" sz="1200" spc="0" dirty="0"/>
              <a:t>Foundational infrastructure to reach all the right places</a:t>
            </a:r>
          </a:p>
          <a:p>
            <a:pPr marL="171450" indent="-171450">
              <a:lnSpc>
                <a:spcPct val="100000"/>
              </a:lnSpc>
              <a:spcBef>
                <a:spcPts val="0"/>
              </a:spcBef>
              <a:spcAft>
                <a:spcPts val="1800"/>
              </a:spcAft>
              <a:buFont typeface="Arial" panose="020B0604020202020204" pitchFamily="34" charset="0"/>
              <a:buChar char="•"/>
            </a:pPr>
            <a:r>
              <a:rPr lang="en-US" sz="1200" spc="0" dirty="0"/>
              <a:t>Access to vendors, best-of-breed providers, regional specialists and innovative new entrants</a:t>
            </a:r>
          </a:p>
          <a:p>
            <a:pPr marL="171450" indent="-171450">
              <a:lnSpc>
                <a:spcPct val="100000"/>
              </a:lnSpc>
              <a:spcBef>
                <a:spcPts val="0"/>
              </a:spcBef>
              <a:spcAft>
                <a:spcPts val="1800"/>
              </a:spcAft>
              <a:buFont typeface="Arial" panose="020B0604020202020204" pitchFamily="34" charset="0"/>
              <a:buChar char="•"/>
            </a:pPr>
            <a:r>
              <a:rPr lang="en-US" sz="1200" spc="0" dirty="0"/>
              <a:t>Accelerated delivery and consumption of digital services at global scale</a:t>
            </a:r>
            <a:endParaRPr lang="en-US" sz="1200" kern="1200" dirty="0">
              <a:effectLst/>
              <a:latin typeface="+mn-lt"/>
              <a:ea typeface="+mn-ea"/>
              <a:cs typeface="+mn-cs"/>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20</a:t>
            </a:fld>
            <a:endParaRPr lang="en-US"/>
          </a:p>
        </p:txBody>
      </p:sp>
    </p:spTree>
    <p:extLst>
      <p:ext uri="{BB962C8B-B14F-4D97-AF65-F5344CB8AC3E}">
        <p14:creationId xmlns:p14="http://schemas.microsoft.com/office/powerpoint/2010/main" val="178046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cap="all" dirty="0">
                <a:effectLst/>
                <a:latin typeface="+mn-lt"/>
                <a:ea typeface="Calibri" panose="020F0502020204030204" pitchFamily="34" charset="0"/>
                <a:cs typeface="Times New Roman" panose="02020603050405020304" pitchFamily="18" charset="0"/>
              </a:rPr>
              <a:t>ALL THE RIGHT PLACES</a:t>
            </a:r>
            <a:br>
              <a:rPr lang="en-US" sz="1200" b="1" cap="all" dirty="0">
                <a:effectLst/>
                <a:latin typeface="+mn-lt"/>
                <a:ea typeface="Calibri" panose="020F0502020204030204" pitchFamily="34" charset="0"/>
                <a:cs typeface="Times New Roman" panose="02020603050405020304" pitchFamily="18" charset="0"/>
              </a:rPr>
            </a:br>
            <a:endParaRPr lang="en-US" sz="1200" b="1" cap="all"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mn-lt"/>
                <a:cs typeface="Times New Roman" panose="02020603050405020304" pitchFamily="18" charset="0"/>
              </a:rPr>
              <a:t>Select physical and virtual distributed building blocks across network, compute and storage capabilities.</a:t>
            </a:r>
            <a:endParaRPr lang="en-US"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We’ve built the industry’s largest global footprint of 260 </a:t>
            </a:r>
            <a:r>
              <a:rPr lang="en-US" u="sng" dirty="0">
                <a:solidFill>
                  <a:srgbClr val="0563C1"/>
                </a:solidFill>
                <a:effectLst/>
                <a:latin typeface="+mn-lt"/>
                <a:ea typeface="Calibri" panose="020F0502020204030204" pitchFamily="34" charset="0"/>
                <a:cs typeface="Times New Roman" panose="02020603050405020304" pitchFamily="18" charset="0"/>
                <a:hlinkClick r:id="rId3"/>
              </a:rPr>
              <a:t>data centers</a:t>
            </a:r>
            <a:r>
              <a:rPr lang="en-US" dirty="0">
                <a:effectLst/>
                <a:latin typeface="+mn-lt"/>
                <a:ea typeface="Calibri" panose="020F0502020204030204" pitchFamily="34" charset="0"/>
                <a:cs typeface="Times New Roman" panose="02020603050405020304" pitchFamily="18" charset="0"/>
              </a:rPr>
              <a:t> across 71 metros in 33 countries on 6 continents.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With a software-defined interconnection platform, enterprise IT organizations no longer need to maintain multiple networks, end-point security and VPN licenses, or hardware, as they can all be found in one place. </a:t>
            </a:r>
            <a:endParaRPr lang="en-US"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mn-lt"/>
                <a:ea typeface="Calibri" panose="020F0502020204030204" pitchFamily="34" charset="0"/>
                <a:cs typeface="Times New Roman" panose="02020603050405020304" pitchFamily="18" charset="0"/>
              </a:rPr>
              <a:t>Equinix is a recognized sustainability leader and was the first data center company to commit to supply 100% </a:t>
            </a:r>
            <a:r>
              <a:rPr lang="en-US" u="sng" dirty="0">
                <a:solidFill>
                  <a:srgbClr val="0563C1"/>
                </a:solidFill>
                <a:effectLst/>
                <a:latin typeface="+mn-lt"/>
                <a:ea typeface="Calibri" panose="020F0502020204030204" pitchFamily="34" charset="0"/>
                <a:cs typeface="Times New Roman" panose="02020603050405020304" pitchFamily="18" charset="0"/>
                <a:hlinkClick r:id="rId4"/>
              </a:rPr>
              <a:t>clean and renewable energy</a:t>
            </a:r>
            <a:r>
              <a:rPr lang="en-US" u="sng" dirty="0">
                <a:solidFill>
                  <a:srgbClr val="0563C1"/>
                </a:solidFill>
                <a:effectLst/>
                <a:latin typeface="+mn-lt"/>
                <a:ea typeface="Calibri" panose="020F0502020204030204" pitchFamily="34" charset="0"/>
                <a:cs typeface="Times New Roman" panose="02020603050405020304" pitchFamily="18" charset="0"/>
              </a:rPr>
              <a:t>.</a:t>
            </a:r>
            <a:endParaRPr lang="en-US"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endParaRPr lang="en-US" b="1" i="1" dirty="0">
              <a:solidFill>
                <a:srgbClr val="000000"/>
              </a:solidFill>
              <a:effectLst/>
              <a:latin typeface="+mn-lt"/>
              <a:ea typeface="Calibri" panose="020F0502020204030204" pitchFamily="34" charset="0"/>
            </a:endParaRPr>
          </a:p>
          <a:p>
            <a:pPr marL="0" marR="0" indent="0">
              <a:spcBef>
                <a:spcPts val="0"/>
              </a:spcBef>
              <a:spcAft>
                <a:spcPts val="0"/>
              </a:spcAft>
              <a:buFont typeface="Arial" panose="020B0604020202020204" pitchFamily="34" charset="0"/>
              <a:buNone/>
            </a:pPr>
            <a:r>
              <a:rPr lang="en-US" b="0" i="0" dirty="0">
                <a:solidFill>
                  <a:srgbClr val="000000"/>
                </a:solidFill>
                <a:effectLst/>
                <a:latin typeface="+mn-lt"/>
                <a:ea typeface="Calibri" panose="020F0502020204030204" pitchFamily="34" charset="0"/>
              </a:rPr>
              <a:t>This means you can:</a:t>
            </a:r>
            <a:endParaRPr lang="en-US" b="1" i="1" dirty="0">
              <a:solidFill>
                <a:srgbClr val="000000"/>
              </a:solidFill>
              <a:effectLst/>
              <a:latin typeface="+mn-lt"/>
              <a:ea typeface="Calibri" panose="020F0502020204030204" pitchFamily="34" charset="0"/>
            </a:endParaRPr>
          </a:p>
          <a:p>
            <a:pPr marL="0" marR="0">
              <a:spcBef>
                <a:spcPts val="0"/>
              </a:spcBef>
              <a:spcAft>
                <a:spcPts val="0"/>
              </a:spcAft>
            </a:pPr>
            <a:r>
              <a:rPr lang="en-US" b="1" dirty="0">
                <a:solidFill>
                  <a:srgbClr val="000000"/>
                </a:solidFill>
                <a:effectLst/>
                <a:latin typeface="+mn-lt"/>
                <a:ea typeface="Calibri" panose="020F0502020204030204" pitchFamily="34" charset="0"/>
              </a:rPr>
              <a:t>Locate </a:t>
            </a:r>
            <a:r>
              <a:rPr lang="en-US" dirty="0">
                <a:solidFill>
                  <a:srgbClr val="000000"/>
                </a:solidFill>
                <a:effectLst/>
                <a:latin typeface="+mn-lt"/>
                <a:ea typeface="Calibri" panose="020F0502020204030204" pitchFamily="34" charset="0"/>
              </a:rPr>
              <a:t>adjacent to the public clouds and networks to create best-of-breed hybrid </a:t>
            </a:r>
            <a:r>
              <a:rPr lang="en-US" dirty="0" err="1">
                <a:solidFill>
                  <a:srgbClr val="000000"/>
                </a:solidFill>
                <a:effectLst/>
                <a:latin typeface="+mn-lt"/>
                <a:ea typeface="Calibri" panose="020F0502020204030204" pitchFamily="34" charset="0"/>
              </a:rPr>
              <a:t>multicloud</a:t>
            </a:r>
            <a:r>
              <a:rPr lang="en-US" dirty="0">
                <a:solidFill>
                  <a:srgbClr val="000000"/>
                </a:solidFill>
                <a:effectLst/>
                <a:latin typeface="+mn-lt"/>
                <a:ea typeface="Calibri" panose="020F0502020204030204" pitchFamily="34" charset="0"/>
              </a:rPr>
              <a:t> architecture.</a:t>
            </a:r>
          </a:p>
          <a:p>
            <a:pPr marL="0" marR="0">
              <a:spcBef>
                <a:spcPts val="0"/>
              </a:spcBef>
              <a:spcAft>
                <a:spcPts val="0"/>
              </a:spcAft>
            </a:pPr>
            <a:r>
              <a:rPr lang="en-US" b="1" dirty="0">
                <a:solidFill>
                  <a:srgbClr val="000000"/>
                </a:solidFill>
                <a:effectLst/>
                <a:latin typeface="+mn-lt"/>
                <a:ea typeface="Calibri" panose="020F0502020204030204" pitchFamily="34" charset="0"/>
              </a:rPr>
              <a:t>Build </a:t>
            </a:r>
            <a:r>
              <a:rPr lang="en-US" dirty="0">
                <a:solidFill>
                  <a:srgbClr val="000000"/>
                </a:solidFill>
                <a:effectLst/>
                <a:latin typeface="+mn-lt"/>
                <a:ea typeface="Calibri" panose="020F0502020204030204" pitchFamily="34" charset="0"/>
              </a:rPr>
              <a:t>physical or virtual</a:t>
            </a:r>
            <a:r>
              <a:rPr lang="en-US" b="1" dirty="0">
                <a:solidFill>
                  <a:srgbClr val="000000"/>
                </a:solidFill>
                <a:effectLst/>
                <a:latin typeface="+mn-lt"/>
                <a:ea typeface="Calibri" panose="020F0502020204030204" pitchFamily="34" charset="0"/>
              </a:rPr>
              <a:t> </a:t>
            </a:r>
            <a:r>
              <a:rPr lang="en-US" dirty="0">
                <a:solidFill>
                  <a:srgbClr val="000000"/>
                </a:solidFill>
                <a:effectLst/>
                <a:latin typeface="+mn-lt"/>
                <a:ea typeface="Calibri" panose="020F0502020204030204" pitchFamily="34" charset="0"/>
              </a:rPr>
              <a:t>infrastructures on the industry’s most consistent, secure and sustainable platform.</a:t>
            </a:r>
          </a:p>
          <a:p>
            <a:r>
              <a:rPr lang="en-US" b="1" dirty="0">
                <a:effectLst/>
                <a:latin typeface="+mn-lt"/>
                <a:ea typeface="Calibri" panose="020F0502020204030204" pitchFamily="34" charset="0"/>
              </a:rPr>
              <a:t>Deploy </a:t>
            </a:r>
            <a:r>
              <a:rPr lang="en-US" dirty="0">
                <a:effectLst/>
                <a:latin typeface="+mn-lt"/>
                <a:ea typeface="Calibri" panose="020F0502020204030204" pitchFamily="34" charset="0"/>
              </a:rPr>
              <a:t>in proximity to the customers, geographies, and locations that matter to your business for low-latency performance.</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21</a:t>
            </a:fld>
            <a:endParaRPr lang="en-US"/>
          </a:p>
        </p:txBody>
      </p:sp>
    </p:spTree>
    <p:extLst>
      <p:ext uri="{BB962C8B-B14F-4D97-AF65-F5344CB8AC3E}">
        <p14:creationId xmlns:p14="http://schemas.microsoft.com/office/powerpoint/2010/main" val="1164114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world’s most expansive, secure and sustainable data center platform.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Equinix owns and operates a network of 260 International Business Exchange™ (IBX®) and </a:t>
            </a:r>
            <a:r>
              <a:rPr lang="en-US" sz="1200" b="0" i="0" kern="1200" dirty="0" err="1">
                <a:solidFill>
                  <a:schemeClr val="tx1"/>
                </a:solidFill>
                <a:effectLst/>
                <a:latin typeface="+mn-lt"/>
                <a:ea typeface="+mn-ea"/>
                <a:cs typeface="+mn-cs"/>
              </a:rPr>
              <a:t>xScale</a:t>
            </a:r>
            <a:r>
              <a:rPr lang="en-US" sz="1200" b="0" i="0" kern="1200" dirty="0">
                <a:solidFill>
                  <a:schemeClr val="tx1"/>
                </a:solidFill>
                <a:effectLst/>
                <a:latin typeface="+mn-lt"/>
                <a:ea typeface="+mn-ea"/>
                <a:cs typeface="+mn-cs"/>
              </a:rPr>
              <a:t>® data centers located in 71 major metros around the world to make interconnection easy.</a:t>
            </a:r>
          </a:p>
        </p:txBody>
      </p:sp>
      <p:sp>
        <p:nvSpPr>
          <p:cNvPr id="4" name="Slide Number Placeholder 3"/>
          <p:cNvSpPr>
            <a:spLocks noGrp="1"/>
          </p:cNvSpPr>
          <p:nvPr>
            <p:ph type="sldNum" sz="quarter" idx="5"/>
          </p:nvPr>
        </p:nvSpPr>
        <p:spPr/>
        <p:txBody>
          <a:bodyPr/>
          <a:lstStyle/>
          <a:p>
            <a:fld id="{9A0F8970-74C7-41C9-AFBE-669FB05F5F71}" type="slidenum">
              <a:rPr lang="en-US" smtClean="0"/>
              <a:t>22</a:t>
            </a:fld>
            <a:endParaRPr lang="en-US"/>
          </a:p>
        </p:txBody>
      </p:sp>
    </p:spTree>
    <p:extLst>
      <p:ext uri="{BB962C8B-B14F-4D97-AF65-F5344CB8AC3E}">
        <p14:creationId xmlns:p14="http://schemas.microsoft.com/office/powerpoint/2010/main" val="243707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mn-lt"/>
                <a:ea typeface="Calibri" panose="020F0502020204030204" pitchFamily="34" charset="0"/>
                <a:cs typeface="Times New Roman" panose="02020603050405020304" pitchFamily="18" charset="0"/>
              </a:rPr>
              <a:t>ALL THE RIGHT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W</a:t>
            </a:r>
            <a:r>
              <a:rPr lang="en-US" sz="1200" dirty="0">
                <a:effectLst/>
                <a:latin typeface="+mn-lt"/>
                <a:ea typeface="Calibri" panose="020F0502020204030204" pitchFamily="34" charset="0"/>
                <a:cs typeface="Times New Roman" panose="02020603050405020304" pitchFamily="18" charset="0"/>
              </a:rPr>
              <a:t>e offer a global ecosystem of 10,000+ companies, including 2,000+ networks and 3,000+ cloud and IT service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Times New Roman" panose="02020603050405020304" pitchFamily="18" charset="0"/>
              </a:rPr>
              <a:t>These businesses are adding new connections to one another faster than the next 10 providers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Times New Roman" panose="02020603050405020304" pitchFamily="18" charset="0"/>
              </a:rPr>
              <a:t>An award-winning portfolio of physical and virtual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3"/>
              </a:rPr>
              <a:t>interconnection </a:t>
            </a:r>
            <a:r>
              <a:rPr lang="en-US" sz="1200" u="none" dirty="0">
                <a:solidFill>
                  <a:srgbClr val="0563C1"/>
                </a:solidFill>
                <a:effectLst/>
                <a:latin typeface="+mn-lt"/>
                <a:ea typeface="Calibri" panose="020F0502020204030204" pitchFamily="34" charset="0"/>
                <a:cs typeface="Times New Roman" panose="02020603050405020304" pitchFamily="18" charset="0"/>
                <a:hlinkClick r:id="rId3"/>
              </a:rPr>
              <a:t>services</a:t>
            </a:r>
            <a:r>
              <a:rPr lang="en-US" sz="1200" u="none" dirty="0">
                <a:solidFill>
                  <a:srgbClr val="0563C1"/>
                </a:solidFill>
                <a:effectLst/>
                <a:latin typeface="+mn-lt"/>
                <a:ea typeface="Calibri" panose="020F0502020204030204" pitchFamily="34" charset="0"/>
                <a:cs typeface="Times New Roman" panose="02020603050405020304" pitchFamily="18" charset="0"/>
              </a:rPr>
              <a:t> </a:t>
            </a:r>
            <a:r>
              <a:rPr lang="en-US" sz="1200" u="none" dirty="0">
                <a:effectLst/>
                <a:latin typeface="+mn-lt"/>
                <a:ea typeface="Calibri" panose="020F0502020204030204" pitchFamily="34" charset="0"/>
                <a:cs typeface="Times New Roman" panose="02020603050405020304" pitchFamily="18" charset="0"/>
              </a:rPr>
              <a:t>including</a:t>
            </a:r>
            <a:r>
              <a:rPr lang="en-US" sz="1200" dirty="0">
                <a:effectLst/>
                <a:latin typeface="+mn-lt"/>
                <a:ea typeface="Calibri" panose="020F0502020204030204" pitchFamily="34" charset="0"/>
                <a:cs typeface="Times New Roman" panose="02020603050405020304" pitchFamily="18" charset="0"/>
              </a:rPr>
              <a:t> the ubiquitous, global reach of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4"/>
              </a:rPr>
              <a:t>Equinix Fabric</a:t>
            </a:r>
            <a:r>
              <a:rPr lang="en-US" sz="1200" dirty="0">
                <a:effectLst/>
                <a:latin typeface="+mn-lt"/>
                <a:ea typeface="Calibri" panose="020F0502020204030204" pitchFamily="34" charset="0"/>
                <a:cs typeface="Times New Roman" panose="02020603050405020304" pitchFamily="18" charset="0"/>
              </a:rPr>
              <a:t> (software-defined interconnection) ensures easy access to this dynamic global ecosystem of enterprises and service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0" dirty="0">
                <a:latin typeface="+mn-lt"/>
              </a:rPr>
              <a:t>U</a:t>
            </a:r>
            <a:r>
              <a:rPr lang="en-US" sz="1200" dirty="0">
                <a:solidFill>
                  <a:srgbClr val="221E1F"/>
                </a:solidFill>
                <a:latin typeface="+mn-lt"/>
              </a:rPr>
              <a:t>nlock new capabilities with software-defined connectivity to thousands of partners and providers. </a:t>
            </a:r>
            <a:endParaRPr lang="en-US" sz="1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solidFill>
                <a:srgbClr val="000000"/>
              </a:solidFill>
              <a:effectLst/>
              <a:latin typeface="+mn-lt"/>
              <a:ea typeface="Calibri" panose="020F0502020204030204" pitchFamily="34" charset="0"/>
            </a:endParaRPr>
          </a:p>
          <a:p>
            <a:pPr marL="0" marR="0">
              <a:spcBef>
                <a:spcPts val="0"/>
              </a:spcBef>
              <a:spcAft>
                <a:spcPts val="0"/>
              </a:spcAft>
            </a:pPr>
            <a:r>
              <a:rPr lang="en-US" sz="1200" b="0" dirty="0">
                <a:solidFill>
                  <a:srgbClr val="000000"/>
                </a:solidFill>
                <a:effectLst/>
                <a:latin typeface="+mn-lt"/>
                <a:ea typeface="Calibri" panose="020F0502020204030204" pitchFamily="34" charset="0"/>
              </a:rPr>
              <a:t>This means you can:</a:t>
            </a:r>
            <a:br>
              <a:rPr lang="en-US" sz="1200" b="1" dirty="0">
                <a:solidFill>
                  <a:srgbClr val="000000"/>
                </a:solidFill>
                <a:effectLst/>
                <a:latin typeface="+mn-lt"/>
                <a:ea typeface="Calibri" panose="020F0502020204030204" pitchFamily="34" charset="0"/>
              </a:rPr>
            </a:br>
            <a:r>
              <a:rPr lang="en-US" sz="1200" b="1" dirty="0">
                <a:solidFill>
                  <a:srgbClr val="000000"/>
                </a:solidFill>
                <a:effectLst/>
                <a:latin typeface="+mn-lt"/>
                <a:ea typeface="Calibri" panose="020F0502020204030204" pitchFamily="34" charset="0"/>
              </a:rPr>
              <a:t>Choose </a:t>
            </a:r>
            <a:r>
              <a:rPr lang="en-US" sz="1200" dirty="0">
                <a:solidFill>
                  <a:srgbClr val="000000"/>
                </a:solidFill>
                <a:effectLst/>
                <a:latin typeface="+mn-lt"/>
                <a:ea typeface="Calibri" panose="020F0502020204030204" pitchFamily="34" charset="0"/>
              </a:rPr>
              <a:t>current vendors, best-of-breed providers, regional specialists or innovators from the industry’s largest ecosystem.</a:t>
            </a:r>
          </a:p>
          <a:p>
            <a:pPr marL="0" marR="0">
              <a:spcBef>
                <a:spcPts val="0"/>
              </a:spcBef>
              <a:spcAft>
                <a:spcPts val="0"/>
              </a:spcAft>
            </a:pPr>
            <a:r>
              <a:rPr lang="en-US" sz="1200" b="1" dirty="0">
                <a:solidFill>
                  <a:srgbClr val="000000"/>
                </a:solidFill>
                <a:effectLst/>
                <a:latin typeface="+mn-lt"/>
                <a:ea typeface="Calibri" panose="020F0502020204030204" pitchFamily="34" charset="0"/>
              </a:rPr>
              <a:t>Connect </a:t>
            </a:r>
            <a:r>
              <a:rPr lang="en-US" sz="1200" dirty="0">
                <a:solidFill>
                  <a:srgbClr val="000000"/>
                </a:solidFill>
                <a:effectLst/>
                <a:latin typeface="+mn-lt"/>
                <a:ea typeface="Calibri" panose="020F0502020204030204" pitchFamily="34" charset="0"/>
              </a:rPr>
              <a:t>in</a:t>
            </a:r>
            <a:r>
              <a:rPr lang="en-US" sz="1200" b="1" dirty="0">
                <a:solidFill>
                  <a:srgbClr val="000000"/>
                </a:solidFill>
                <a:effectLst/>
                <a:latin typeface="+mn-lt"/>
                <a:ea typeface="Calibri" panose="020F0502020204030204" pitchFamily="34" charset="0"/>
              </a:rPr>
              <a:t> </a:t>
            </a:r>
            <a:r>
              <a:rPr lang="en-US" sz="1200" dirty="0">
                <a:solidFill>
                  <a:srgbClr val="000000"/>
                </a:solidFill>
                <a:effectLst/>
                <a:latin typeface="+mn-lt"/>
                <a:ea typeface="Calibri" panose="020F0502020204030204" pitchFamily="34" charset="0"/>
              </a:rPr>
              <a:t>real time, directly and privately, to thousands of partners for increased performance, security and scale.</a:t>
            </a:r>
          </a:p>
          <a:p>
            <a:pPr marL="0" marR="0">
              <a:spcBef>
                <a:spcPts val="0"/>
              </a:spcBef>
              <a:spcAft>
                <a:spcPts val="0"/>
              </a:spcAft>
            </a:pPr>
            <a:r>
              <a:rPr lang="en-US" sz="1200" b="1" dirty="0">
                <a:effectLst/>
                <a:latin typeface="+mn-lt"/>
                <a:ea typeface="Calibri" panose="020F0502020204030204" pitchFamily="34" charset="0"/>
              </a:rPr>
              <a:t>Transact </a:t>
            </a:r>
            <a:r>
              <a:rPr lang="en-US" sz="1200" dirty="0">
                <a:effectLst/>
                <a:latin typeface="+mn-lt"/>
                <a:ea typeface="Calibri" panose="020F0502020204030204" pitchFamily="34" charset="0"/>
              </a:rPr>
              <a:t>with ease. Supply, consume and integrate networks, storage, compute and applications over a single orchestrated interconnection fabric.</a:t>
            </a:r>
            <a:endParaRPr lang="en-US" sz="10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23</a:t>
            </a:fld>
            <a:endParaRPr lang="en-US"/>
          </a:p>
        </p:txBody>
      </p:sp>
    </p:spTree>
    <p:extLst>
      <p:ext uri="{BB962C8B-B14F-4D97-AF65-F5344CB8AC3E}">
        <p14:creationId xmlns:p14="http://schemas.microsoft.com/office/powerpoint/2010/main" val="1599107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world’s most expansive, secure and sustainable data </a:t>
            </a:r>
            <a:r>
              <a:rPr lang="en-GB" dirty="0" err="1"/>
              <a:t>center</a:t>
            </a:r>
            <a:r>
              <a:rPr lang="en-GB" dirty="0"/>
              <a:t> platform. </a:t>
            </a:r>
          </a:p>
          <a:p>
            <a:endParaRPr lang="en-GB" dirty="0"/>
          </a:p>
          <a:p>
            <a:pPr marL="0" indent="0">
              <a:buFont typeface="Arial" panose="020B0604020202020204" pitchFamily="34" charset="0"/>
              <a:buNone/>
            </a:pPr>
            <a:r>
              <a:rPr lang="en-GB" dirty="0"/>
              <a:t>Equinix owns and operates a network of 260 International Business Exchange™ (IBX®) and </a:t>
            </a:r>
            <a:r>
              <a:rPr lang="en-GB" dirty="0" err="1"/>
              <a:t>xScale</a:t>
            </a:r>
            <a:r>
              <a:rPr lang="en-GB" dirty="0"/>
              <a:t>® data </a:t>
            </a:r>
            <a:r>
              <a:rPr lang="en-GB" dirty="0" err="1"/>
              <a:t>centers</a:t>
            </a:r>
            <a:r>
              <a:rPr lang="en-GB" dirty="0"/>
              <a:t> located in 71 major metros around the world to make interconnection easy.</a:t>
            </a:r>
          </a:p>
        </p:txBody>
      </p:sp>
      <p:sp>
        <p:nvSpPr>
          <p:cNvPr id="4" name="Slide Number Placeholder 3"/>
          <p:cNvSpPr>
            <a:spLocks noGrp="1"/>
          </p:cNvSpPr>
          <p:nvPr>
            <p:ph type="sldNum" sz="quarter" idx="5"/>
          </p:nvPr>
        </p:nvSpPr>
        <p:spPr/>
        <p:txBody>
          <a:bodyPr/>
          <a:lstStyle/>
          <a:p>
            <a:fld id="{9A0F8970-74C7-41C9-AFBE-669FB05F5F71}" type="slidenum">
              <a:rPr lang="en-US" smtClean="0"/>
              <a:t>24</a:t>
            </a:fld>
            <a:endParaRPr lang="en-US"/>
          </a:p>
        </p:txBody>
      </p:sp>
    </p:spTree>
    <p:extLst>
      <p:ext uri="{BB962C8B-B14F-4D97-AF65-F5344CB8AC3E}">
        <p14:creationId xmlns:p14="http://schemas.microsoft.com/office/powerpoint/2010/main" val="242661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RIGHT POSSIBILITIES</a:t>
            </a:r>
            <a:br>
              <a:rPr lang="en-GB" dirty="0"/>
            </a:br>
            <a:endParaRPr lang="en-GB" dirty="0"/>
          </a:p>
          <a:p>
            <a:pPr marL="171450" indent="-171450">
              <a:buFont typeface="Arial" panose="020B0604020202020204" pitchFamily="34" charset="0"/>
              <a:buChar char="•"/>
            </a:pPr>
            <a:r>
              <a:rPr lang="en-GB" dirty="0"/>
              <a:t>Software-powered orchestration allows you to deploy on-demand, automated infrastructure building blocks for networking, storage and compute.</a:t>
            </a:r>
          </a:p>
          <a:p>
            <a:pPr marL="171450" indent="-171450">
              <a:buFont typeface="Arial" panose="020B0604020202020204" pitchFamily="34" charset="0"/>
              <a:buChar char="•"/>
            </a:pPr>
            <a:r>
              <a:rPr lang="en-GB" dirty="0"/>
              <a:t>Leverage API integration and a robust DevOps toolset on an enhanced platform architecture.</a:t>
            </a:r>
          </a:p>
          <a:p>
            <a:pPr marL="171450" indent="-171450">
              <a:buFont typeface="Arial" panose="020B0604020202020204" pitchFamily="34" charset="0"/>
              <a:buChar char="•"/>
            </a:pPr>
            <a:r>
              <a:rPr lang="en-GB" dirty="0"/>
              <a:t>Design and test digital infrastructure solutions with our global team of Solutions Architects and Professional Services experts in 19 Solution Validation </a:t>
            </a:r>
            <a:r>
              <a:rPr lang="en-GB" dirty="0" err="1"/>
              <a:t>Centers</a:t>
            </a:r>
            <a:r>
              <a:rPr lang="en-GB" dirty="0"/>
              <a:t>.</a:t>
            </a:r>
          </a:p>
          <a:p>
            <a:pPr marL="171450" indent="-171450">
              <a:buFont typeface="Arial" panose="020B0604020202020204" pitchFamily="34" charset="0"/>
              <a:buChar char="•"/>
            </a:pPr>
            <a:r>
              <a:rPr lang="en-GB" dirty="0"/>
              <a:t>Benchmark your progress and accelerate it through proven best practices used by digital leaders and playbooks to guide your transformation.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means you can:</a:t>
            </a:r>
            <a:br>
              <a:rPr lang="en-GB" dirty="0"/>
            </a:br>
            <a:endParaRPr lang="en-GB" dirty="0"/>
          </a:p>
          <a:p>
            <a:pPr marL="171450" indent="-171450">
              <a:buFont typeface="Arial" panose="020B0604020202020204" pitchFamily="34" charset="0"/>
              <a:buChar char="•"/>
            </a:pPr>
            <a:r>
              <a:rPr lang="en-GB" dirty="0"/>
              <a:t>Accelerate delivery and consumption of digital services at global scale with on-demand infrastructures.</a:t>
            </a:r>
          </a:p>
          <a:p>
            <a:pPr marL="171450" indent="-171450">
              <a:buFont typeface="Arial" panose="020B0604020202020204" pitchFamily="34" charset="0"/>
              <a:buChar char="•"/>
            </a:pPr>
            <a:r>
              <a:rPr lang="en-GB" dirty="0"/>
              <a:t>Innovate by unlocking new capabilities with software-defined connectivity to thousands of partners and providers. </a:t>
            </a:r>
          </a:p>
          <a:p>
            <a:pPr marL="171450" indent="-171450">
              <a:buFont typeface="Arial" panose="020B0604020202020204" pitchFamily="34" charset="0"/>
              <a:buChar char="•"/>
            </a:pPr>
            <a:r>
              <a:rPr lang="en-GB" dirty="0"/>
              <a:t>Trust in the support and professional advice of a global force of solutions architects and engineers dedicated to accelerating your leadership.</a:t>
            </a:r>
          </a:p>
        </p:txBody>
      </p:sp>
      <p:sp>
        <p:nvSpPr>
          <p:cNvPr id="4" name="Slide Number Placeholder 3"/>
          <p:cNvSpPr>
            <a:spLocks noGrp="1"/>
          </p:cNvSpPr>
          <p:nvPr>
            <p:ph type="sldNum" sz="quarter" idx="5"/>
          </p:nvPr>
        </p:nvSpPr>
        <p:spPr>
          <a:xfrm>
            <a:off x="3886200" y="8685213"/>
            <a:ext cx="2971800" cy="458787"/>
          </a:xfrm>
        </p:spPr>
        <p:txBody>
          <a:bodyPr/>
          <a:lstStyle/>
          <a:p>
            <a:fld id="{9A0F8970-74C7-41C9-AFBE-669FB05F5F71}" type="slidenum">
              <a:rPr lang="en-US" smtClean="0"/>
              <a:t>25</a:t>
            </a:fld>
            <a:endParaRPr lang="en-US" dirty="0"/>
          </a:p>
        </p:txBody>
      </p:sp>
    </p:spTree>
    <p:extLst>
      <p:ext uri="{BB962C8B-B14F-4D97-AF65-F5344CB8AC3E}">
        <p14:creationId xmlns:p14="http://schemas.microsoft.com/office/powerpoint/2010/main" val="126775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Our full portfolio of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algn="l"/>
            <a:r>
              <a:rPr lang="en-US" sz="1100" b="1" u="none" dirty="0"/>
              <a:t>Digital infrastructure services</a:t>
            </a:r>
          </a:p>
          <a:p>
            <a:pPr marL="0" indent="0" algn="l">
              <a:buFont typeface="Arial" panose="020B0604020202020204" pitchFamily="34" charset="0"/>
              <a:buNone/>
            </a:pPr>
            <a:r>
              <a:rPr lang="en-US" sz="1100" b="0" dirty="0"/>
              <a:t>Digital infrastructure services</a:t>
            </a:r>
            <a:r>
              <a:rPr lang="en-PH" sz="1100" b="0" kern="1200" dirty="0">
                <a:effectLst/>
                <a:ea typeface="+mn-ea"/>
              </a:rPr>
              <a:t> </a:t>
            </a:r>
            <a:r>
              <a:rPr lang="en-US" sz="1100" dirty="0"/>
              <a:t>enable customers to bring together physical and virtual technologies like compute, storage, network and applications to build a foundation for a company’s digital operations. They </a:t>
            </a:r>
            <a:r>
              <a:rPr lang="en-US" sz="1100" kern="800" dirty="0">
                <a:effectLst/>
                <a:ea typeface="Arial" panose="020B0604020202020204" pitchFamily="34" charset="0"/>
              </a:rPr>
              <a:t>help businesses rapidly deploy as a Service networking, security and hardware across our global data center footprint as an alternative to buying, owning and managing physical infrastructure. </a:t>
            </a:r>
            <a:r>
              <a:rPr lang="en-US" sz="1100" dirty="0"/>
              <a:t>A foundation that modern businesses are using to re-architect their services for digital delivery on a global scale. </a:t>
            </a:r>
            <a:endParaRPr lang="en-US" sz="1100" kern="800" dirty="0">
              <a:effectLst/>
              <a:ea typeface="Times New Roman" panose="02020603050405020304" pitchFamily="18" charset="0"/>
            </a:endParaRPr>
          </a:p>
          <a:p>
            <a:pPr marL="171450" marR="0" lvl="0" indent="-171450" algn="l" defTabSz="914400" rtl="0" eaLnBrk="1" latinLnBrk="0" hangingPunct="1">
              <a:lnSpc>
                <a:spcPct val="120000"/>
              </a:lnSpc>
              <a:spcBef>
                <a:spcPts val="0"/>
              </a:spcBef>
              <a:spcAft>
                <a:spcPts val="300"/>
              </a:spcAft>
              <a:buFont typeface="Arial" panose="020B0604020202020204" pitchFamily="34" charset="0"/>
              <a:buChar char="•"/>
            </a:pPr>
            <a:r>
              <a:rPr lang="en-US" sz="1100" b="1" kern="800" dirty="0">
                <a:solidFill>
                  <a:schemeClr val="tx1"/>
                </a:solidFill>
                <a:effectLst/>
                <a:ea typeface="Arial" panose="020B0604020202020204" pitchFamily="34" charset="0"/>
                <a:cs typeface="+mn-cs"/>
              </a:rPr>
              <a:t>Network Edge</a:t>
            </a:r>
            <a:r>
              <a:rPr lang="en-US" sz="1100" b="0" kern="800" dirty="0">
                <a:solidFill>
                  <a:schemeClr val="tx1"/>
                </a:solidFill>
                <a:effectLst/>
                <a:ea typeface="Arial" panose="020B0604020202020204" pitchFamily="34" charset="0"/>
                <a:cs typeface="+mn-cs"/>
              </a:rPr>
              <a:t>—Select, deploy and connect virtual network services at the edge in minutes, with no additional hardware requirements. Think of it as a virtual Performance Hub.</a:t>
            </a:r>
            <a:endParaRPr lang="en-US" sz="1100" b="0" i="0" kern="800" dirty="0">
              <a:solidFill>
                <a:schemeClr val="tx1"/>
              </a:solidFill>
              <a:effectLst/>
              <a:ea typeface="Arial" panose="020B0604020202020204" pitchFamily="34" charset="0"/>
              <a:cs typeface="+mn-cs"/>
            </a:endParaRPr>
          </a:p>
          <a:p>
            <a:pPr marL="171450" marR="0" lvl="0" indent="-171450" algn="l" defTabSz="914400" rtl="0" eaLnBrk="1" latinLnBrk="0" hangingPunct="1">
              <a:lnSpc>
                <a:spcPct val="120000"/>
              </a:lnSpc>
              <a:spcBef>
                <a:spcPts val="0"/>
              </a:spcBef>
              <a:spcAft>
                <a:spcPts val="300"/>
              </a:spcAft>
              <a:buFont typeface="Arial" panose="020B0604020202020204" pitchFamily="34" charset="0"/>
              <a:buChar char="•"/>
            </a:pPr>
            <a:r>
              <a:rPr lang="en-US" sz="1100" b="1" i="0" kern="1200" dirty="0">
                <a:solidFill>
                  <a:schemeClr val="tx1"/>
                </a:solidFill>
                <a:effectLst/>
                <a:ea typeface="+mn-ea"/>
                <a:cs typeface="+mn-cs"/>
              </a:rPr>
              <a:t>Secure Edge</a:t>
            </a:r>
            <a:r>
              <a:rPr lang="en-US" sz="1100" b="0" kern="800" dirty="0">
                <a:solidFill>
                  <a:schemeClr val="tx1"/>
                </a:solidFill>
                <a:effectLst/>
                <a:ea typeface="Arial" panose="020B0604020202020204" pitchFamily="34" charset="0"/>
                <a:cs typeface="+mn-cs"/>
              </a:rPr>
              <a:t>—</a:t>
            </a:r>
            <a:r>
              <a:rPr lang="en-US" sz="1100" b="0" i="0" kern="1200" dirty="0">
                <a:solidFill>
                  <a:schemeClr val="tx1"/>
                </a:solidFill>
                <a:effectLst/>
                <a:ea typeface="+mn-ea"/>
                <a:cs typeface="+mn-cs"/>
              </a:rPr>
              <a:t>Simplify data protection across any cloud via global, SaaS-based, hardware security module management and cryptography services that provide on-premises and hybrid </a:t>
            </a:r>
            <a:r>
              <a:rPr lang="en-US" sz="1100" b="0" i="0" kern="1200" dirty="0" err="1">
                <a:solidFill>
                  <a:schemeClr val="tx1"/>
                </a:solidFill>
                <a:effectLst/>
                <a:ea typeface="+mn-ea"/>
                <a:cs typeface="+mn-cs"/>
              </a:rPr>
              <a:t>multicloud</a:t>
            </a:r>
            <a:r>
              <a:rPr lang="en-US" sz="1100" b="0" i="0" kern="1200" dirty="0">
                <a:solidFill>
                  <a:schemeClr val="tx1"/>
                </a:solidFill>
                <a:effectLst/>
                <a:ea typeface="+mn-ea"/>
                <a:cs typeface="+mn-cs"/>
              </a:rPr>
              <a:t> cloud encryption key management.</a:t>
            </a:r>
          </a:p>
          <a:p>
            <a:pPr marL="171450" marR="0" lvl="0" indent="-171450" algn="l" defTabSz="914400" rtl="0" eaLnBrk="1" latinLnBrk="0" hangingPunct="1">
              <a:lnSpc>
                <a:spcPct val="120000"/>
              </a:lnSpc>
              <a:spcBef>
                <a:spcPts val="0"/>
              </a:spcBef>
              <a:spcAft>
                <a:spcPts val="300"/>
              </a:spcAft>
              <a:buFont typeface="Arial" panose="020B0604020202020204" pitchFamily="34" charset="0"/>
              <a:buChar char="•"/>
            </a:pPr>
            <a:r>
              <a:rPr lang="en-US" sz="1100" b="1" kern="800" dirty="0">
                <a:solidFill>
                  <a:schemeClr val="tx1"/>
                </a:solidFill>
                <a:effectLst/>
                <a:ea typeface="Arial" panose="020B0604020202020204" pitchFamily="34" charset="0"/>
                <a:cs typeface="+mn-cs"/>
              </a:rPr>
              <a:t>Equinix Metal</a:t>
            </a:r>
            <a:r>
              <a:rPr lang="en-US" sz="1100" b="0" kern="800" dirty="0">
                <a:solidFill>
                  <a:schemeClr val="tx1"/>
                </a:solidFill>
                <a:effectLst/>
                <a:ea typeface="Arial" panose="020B0604020202020204" pitchFamily="34" charset="0"/>
                <a:cs typeface="+mn-cs"/>
              </a:rPr>
              <a:t>—B</a:t>
            </a:r>
            <a:r>
              <a:rPr lang="en-US" sz="1100" b="0" kern="800" dirty="0">
                <a:solidFill>
                  <a:schemeClr val="tx1"/>
                </a:solidFill>
                <a:effectLst/>
                <a:cs typeface="+mn-cs"/>
              </a:rPr>
              <a:t>ring together and interconnect hybrid </a:t>
            </a:r>
            <a:r>
              <a:rPr lang="en-US" sz="1100" b="0" kern="800" dirty="0" err="1">
                <a:solidFill>
                  <a:schemeClr val="tx1"/>
                </a:solidFill>
                <a:effectLst/>
                <a:cs typeface="+mn-cs"/>
              </a:rPr>
              <a:t>multicloud</a:t>
            </a:r>
            <a:r>
              <a:rPr lang="en-US" sz="1100" b="0" kern="800" dirty="0">
                <a:solidFill>
                  <a:schemeClr val="tx1"/>
                </a:solidFill>
                <a:effectLst/>
                <a:cs typeface="+mn-cs"/>
              </a:rPr>
              <a:t> infrastructures at global scale on Platform Equinix. Bare Metal helps digital businesses reduce time to market and reach users with high performance compute that can be deployed via popular developer tools in both on-demand and reserved models. Think of it as a virtual consumption model for traditional colocation.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a:lnSpc>
                <a:spcPct val="120000"/>
              </a:lnSpc>
              <a:spcBef>
                <a:spcPts val="0"/>
              </a:spcBef>
              <a:spcAft>
                <a:spcPts val="300"/>
              </a:spcAft>
              <a:buFont typeface="Arial" panose="020B0604020202020204" pitchFamily="34" charset="0"/>
              <a:buNone/>
            </a:pPr>
            <a:r>
              <a:rPr lang="en-US" sz="1100" b="1" u="none" kern="800" dirty="0">
                <a:solidFill>
                  <a:srgbClr val="000000"/>
                </a:solidFill>
                <a:effectLst/>
                <a:uFill>
                  <a:solidFill>
                    <a:srgbClr val="000000"/>
                  </a:solidFill>
                </a:uFill>
                <a:ea typeface="Arial" panose="020B0604020202020204" pitchFamily="34" charset="0"/>
              </a:rPr>
              <a:t>Interconnection Services</a:t>
            </a:r>
            <a:endParaRPr lang="en-US" sz="1100" kern="800" dirty="0">
              <a:effectLst/>
              <a:ea typeface="Times New Roman" panose="02020603050405020304" pitchFamily="18" charset="0"/>
            </a:endParaRPr>
          </a:p>
          <a:p>
            <a:pPr marL="0" marR="0" algn="l">
              <a:lnSpc>
                <a:spcPct val="120000"/>
              </a:lnSpc>
              <a:spcBef>
                <a:spcPts val="900"/>
              </a:spcBef>
              <a:spcAft>
                <a:spcPts val="900"/>
              </a:spcAft>
            </a:pPr>
            <a:r>
              <a:rPr lang="en-US" sz="1100" kern="800" dirty="0">
                <a:effectLst/>
                <a:ea typeface="Arial" panose="020B0604020202020204" pitchFamily="34" charset="0"/>
              </a:rPr>
              <a:t>Interconnection solutions connect businesses directly, securely and dynamically on one global platform. </a:t>
            </a:r>
            <a:r>
              <a:rPr lang="en-US" sz="1100" dirty="0"/>
              <a:t>A portfolio of services that enable customers to connect with their partners, services providers and other businesses. </a:t>
            </a:r>
            <a:endParaRPr lang="en-US" sz="1100" kern="800" dirty="0">
              <a:effectLst/>
              <a:ea typeface="Times New Roman" panose="02020603050405020304" pitchFamily="18" charset="0"/>
            </a:endParaRPr>
          </a:p>
          <a:p>
            <a:pPr marL="342900" marR="0" lvl="0" indent="-342900" algn="l">
              <a:lnSpc>
                <a:spcPct val="120000"/>
              </a:lnSpc>
              <a:spcBef>
                <a:spcPts val="0"/>
              </a:spcBef>
              <a:spcAft>
                <a:spcPts val="300"/>
              </a:spcAft>
              <a:buFont typeface="Arial" panose="020B0604020202020204" pitchFamily="34" charset="0"/>
              <a:buChar char="• "/>
            </a:pPr>
            <a:r>
              <a:rPr lang="en-US" sz="1100" b="1" kern="800" dirty="0">
                <a:effectLst/>
                <a:ea typeface="Arial" panose="020B0604020202020204" pitchFamily="34" charset="0"/>
              </a:rPr>
              <a:t>Cross Connects</a:t>
            </a:r>
            <a:r>
              <a:rPr lang="en-US" sz="1100" b="0" kern="800" dirty="0">
                <a:effectLst/>
                <a:ea typeface="Arial" panose="020B0604020202020204" pitchFamily="34" charset="0"/>
              </a:rPr>
              <a:t>—</a:t>
            </a:r>
            <a:r>
              <a:rPr lang="en-US" sz="1100" kern="800" dirty="0">
                <a:effectLst/>
                <a:ea typeface="Arial" panose="020B0604020202020204" pitchFamily="34" charset="0"/>
              </a:rPr>
              <a:t>Provides a point-to-point cable link between two customers in the same Equinix IBX data center. They deliver fast, convenient, affordable and highly reliable connectivity and data exchange with business partners and service providers within the Equinix ecosystem.</a:t>
            </a:r>
            <a:endParaRPr lang="en-US" sz="1100" kern="800" dirty="0">
              <a:effectLst/>
              <a:ea typeface="Times New Roman" panose="02020603050405020304" pitchFamily="18" charset="0"/>
            </a:endParaRPr>
          </a:p>
          <a:p>
            <a:pPr marL="342900" marR="0" lvl="0" indent="-342900" algn="l">
              <a:lnSpc>
                <a:spcPct val="120000"/>
              </a:lnSpc>
              <a:spcBef>
                <a:spcPts val="0"/>
              </a:spcBef>
              <a:spcAft>
                <a:spcPts val="0"/>
              </a:spcAft>
              <a:buFont typeface="Arial" panose="020B0604020202020204" pitchFamily="34" charset="0"/>
              <a:buChar char="• "/>
            </a:pPr>
            <a:r>
              <a:rPr lang="en-US" sz="1100" b="1" kern="800" dirty="0">
                <a:effectLst/>
                <a:ea typeface="Arial" panose="020B0604020202020204" pitchFamily="34" charset="0"/>
              </a:rPr>
              <a:t>Equinix Internet Exchange</a:t>
            </a:r>
            <a:r>
              <a:rPr lang="en-US" sz="1100" kern="800" dirty="0">
                <a:effectLst/>
                <a:ea typeface="Arial" panose="020B0604020202020204" pitchFamily="34" charset="0"/>
              </a:rPr>
              <a:t>—Enables networks, content providers and large enterprises to exchange internet traffic through the largest global peering solution. Service providers can aggregate traffic to multiple counterparties (“peers”) on one physical port and handle multiple small peers while moving high-traffic peers to private interconnections. This reduces latency for end users when accessing content and applications.</a:t>
            </a:r>
          </a:p>
          <a:p>
            <a:pPr marL="342900" marR="0" lvl="0" indent="-342900" algn="l" defTabSz="914400" rtl="0" eaLnBrk="1" latinLnBrk="0" hangingPunct="1">
              <a:lnSpc>
                <a:spcPct val="120000"/>
              </a:lnSpc>
              <a:spcBef>
                <a:spcPts val="0"/>
              </a:spcBef>
              <a:spcAft>
                <a:spcPts val="300"/>
              </a:spcAft>
              <a:buFont typeface="Arial" panose="020B0604020202020204" pitchFamily="34" charset="0"/>
              <a:buChar char="• "/>
            </a:pPr>
            <a:r>
              <a:rPr lang="en-US" sz="1100" b="1" kern="800" dirty="0">
                <a:solidFill>
                  <a:schemeClr val="tx1"/>
                </a:solidFill>
                <a:effectLst/>
                <a:ea typeface="Arial" panose="020B0604020202020204" pitchFamily="34" charset="0"/>
                <a:cs typeface="+mn-cs"/>
              </a:rPr>
              <a:t>Equinix Fabric</a:t>
            </a:r>
            <a:r>
              <a:rPr lang="en-US" sz="1100" b="0" kern="800" dirty="0">
                <a:solidFill>
                  <a:schemeClr val="tx1"/>
                </a:solidFill>
                <a:effectLst/>
                <a:ea typeface="Arial" panose="020B0604020202020204" pitchFamily="34" charset="0"/>
                <a:cs typeface="+mn-cs"/>
              </a:rPr>
              <a:t>—</a:t>
            </a:r>
            <a:r>
              <a:rPr lang="en-US" sz="1100" kern="800" dirty="0">
                <a:ea typeface="Calibri" panose="020F0502020204030204" pitchFamily="34" charset="0"/>
              </a:rPr>
              <a:t>T</a:t>
            </a:r>
            <a:r>
              <a:rPr lang="en-US" sz="1100" b="0" kern="800" dirty="0">
                <a:solidFill>
                  <a:schemeClr val="tx1"/>
                </a:solidFill>
                <a:effectLst/>
                <a:ea typeface="Calibri" panose="020F0502020204030204" pitchFamily="34" charset="0"/>
                <a:cs typeface="+mn-cs"/>
              </a:rPr>
              <a:t>he world’s first real-time interconnection technology built especially for digital infrastructure. Businesses use Equinix Fabric to directly connect at global scale to their choice of thousands of networking, storage, compute and application service providers in the industry’s largest infrastructure ecosystem.</a:t>
            </a:r>
            <a:endParaRPr lang="en-US" sz="1100" b="0" kern="800" dirty="0">
              <a:solidFill>
                <a:schemeClr val="tx1"/>
              </a:solidFill>
              <a:effectLst/>
              <a:cs typeface="+mn-cs"/>
            </a:endParaRPr>
          </a:p>
          <a:p>
            <a:pPr marL="342900" marR="0" lvl="0" indent="-342900" algn="l" defTabSz="914400" rtl="0" eaLnBrk="1" latinLnBrk="0" hangingPunct="1">
              <a:lnSpc>
                <a:spcPct val="120000"/>
              </a:lnSpc>
              <a:spcBef>
                <a:spcPts val="0"/>
              </a:spcBef>
              <a:spcAft>
                <a:spcPts val="300"/>
              </a:spcAft>
              <a:buFont typeface="Arial" panose="020B0604020202020204" pitchFamily="34" charset="0"/>
              <a:buChar char="• "/>
            </a:pPr>
            <a:endParaRPr lang="en-US" sz="1100" b="0" kern="800" dirty="0">
              <a:solidFill>
                <a:schemeClr val="tx1"/>
              </a:solidFill>
              <a:effectLst/>
              <a:cs typeface="+mn-cs"/>
            </a:endParaRPr>
          </a:p>
          <a:p>
            <a:pPr algn="l"/>
            <a:r>
              <a:rPr lang="en-US" sz="1100" b="1" u="none" dirty="0"/>
              <a:t>Data Center Services</a:t>
            </a:r>
          </a:p>
          <a:p>
            <a:pPr marL="0" marR="0" lvl="0" indent="0" algn="l" defTabSz="914400" rtl="0" eaLnBrk="1" fontAlgn="auto" latinLnBrk="0" hangingPunct="1">
              <a:lnSpc>
                <a:spcPct val="120000"/>
              </a:lnSpc>
              <a:spcBef>
                <a:spcPts val="900"/>
              </a:spcBef>
              <a:spcAft>
                <a:spcPts val="900"/>
              </a:spcAft>
              <a:buClrTx/>
              <a:buSzTx/>
              <a:buFontTx/>
              <a:buNone/>
              <a:tabLst/>
              <a:defRPr/>
            </a:pPr>
            <a:r>
              <a:rPr lang="en-US" sz="1100" kern="800" dirty="0">
                <a:effectLst/>
                <a:ea typeface="Arial" panose="020B0604020202020204" pitchFamily="34" charset="0"/>
              </a:rPr>
              <a:t>Our global, state-of-the-art data centers meet the highest standards of security, reliability, certification and sustainability. </a:t>
            </a:r>
            <a:r>
              <a:rPr lang="en-US" sz="1100" dirty="0"/>
              <a:t>These constitute a suite of comprehensive services that provide all the components required by a customer to house its IT infrastructure (or equipment) and then to</a:t>
            </a:r>
            <a:r>
              <a:rPr lang="en-US" sz="1100" b="1" dirty="0"/>
              <a:t> </a:t>
            </a:r>
            <a:r>
              <a:rPr lang="en-US" sz="1100" dirty="0"/>
              <a:t>implement, operate and maintain its applications and related IT tasks such as storage, back-up &amp; recovery, testing and management. </a:t>
            </a:r>
          </a:p>
          <a:p>
            <a:pPr marL="342900" marR="0" lvl="0" indent="-342900" algn="l" defTabSz="914400" rtl="0" eaLnBrk="1" latinLnBrk="0" hangingPunct="1">
              <a:lnSpc>
                <a:spcPct val="120000"/>
              </a:lnSpc>
              <a:spcBef>
                <a:spcPts val="0"/>
              </a:spcBef>
              <a:spcAft>
                <a:spcPts val="300"/>
              </a:spcAft>
              <a:buFont typeface="Arial" panose="020B0604020202020204" pitchFamily="34" charset="0"/>
              <a:buChar char="• "/>
            </a:pPr>
            <a:r>
              <a:rPr lang="en-US" sz="1100" b="1" i="0" kern="1200" dirty="0">
                <a:solidFill>
                  <a:srgbClr val="333333"/>
                </a:solidFill>
                <a:effectLst/>
                <a:ea typeface="+mn-ea"/>
                <a:cs typeface="+mn-cs"/>
              </a:rPr>
              <a:t>Data Centers </a:t>
            </a:r>
            <a:r>
              <a:rPr lang="en-US" sz="1100" b="0" i="0" kern="1200" dirty="0">
                <a:solidFill>
                  <a:srgbClr val="333333"/>
                </a:solidFill>
                <a:effectLst/>
                <a:ea typeface="+mn-ea"/>
                <a:cs typeface="+mn-cs"/>
              </a:rPr>
              <a:t>—</a:t>
            </a:r>
            <a:r>
              <a:rPr lang="en-US" sz="1100" b="1" i="0" kern="1200" dirty="0">
                <a:solidFill>
                  <a:srgbClr val="333333"/>
                </a:solidFill>
                <a:effectLst/>
                <a:ea typeface="+mn-ea"/>
                <a:cs typeface="+mn-cs"/>
              </a:rPr>
              <a:t> 260 in total. </a:t>
            </a:r>
            <a:r>
              <a:rPr lang="en-US" sz="1100" b="0" i="0" kern="1200" dirty="0">
                <a:solidFill>
                  <a:srgbClr val="333333"/>
                </a:solidFill>
                <a:effectLst/>
                <a:ea typeface="+mn-ea"/>
                <a:cs typeface="+mn-cs"/>
              </a:rPr>
              <a:t>Equinix IBX vendor-neutral colocation data centers worldwide provide access to vital ecosystems where enterprises, network, cloud and SaaS providers, and business partners directly and securely interconnect to each other. </a:t>
            </a:r>
            <a:r>
              <a:rPr lang="en-US" sz="1100" kern="800" dirty="0" err="1">
                <a:effectLst/>
                <a:ea typeface="Arial" panose="020B0604020202020204" pitchFamily="34" charset="0"/>
              </a:rPr>
              <a:t>xScale</a:t>
            </a:r>
            <a:r>
              <a:rPr lang="en-US" sz="1100" kern="800" dirty="0">
                <a:effectLst/>
                <a:ea typeface="Arial" panose="020B0604020202020204" pitchFamily="34" charset="0"/>
              </a:rPr>
              <a:t> data centers serve the unique core workload deployment needs of a targeted group of hyperscale companies, including the world's largest CSPs. </a:t>
            </a:r>
            <a:endParaRPr lang="en-US" sz="1100" b="0" i="0" kern="1200" dirty="0">
              <a:solidFill>
                <a:srgbClr val="333333"/>
              </a:solidFill>
              <a:effectLst/>
              <a:ea typeface="+mn-ea"/>
              <a:cs typeface="+mn-cs"/>
            </a:endParaRPr>
          </a:p>
          <a:p>
            <a:pPr marL="342900" marR="0" lvl="0" indent="-342900" algn="l">
              <a:lnSpc>
                <a:spcPct val="120000"/>
              </a:lnSpc>
              <a:spcBef>
                <a:spcPts val="0"/>
              </a:spcBef>
              <a:spcAft>
                <a:spcPts val="300"/>
              </a:spcAft>
              <a:buFont typeface="Arial" panose="020B0604020202020204" pitchFamily="34" charset="0"/>
              <a:buChar char="• "/>
            </a:pPr>
            <a:r>
              <a:rPr lang="en-US" sz="1100" b="1" i="0" dirty="0">
                <a:solidFill>
                  <a:srgbClr val="333333"/>
                </a:solidFill>
                <a:effectLst/>
              </a:rPr>
              <a:t>IBX SmartView </a:t>
            </a:r>
            <a:r>
              <a:rPr lang="en-US" sz="1100" b="0" i="0" dirty="0">
                <a:solidFill>
                  <a:srgbClr val="333333"/>
                </a:solidFill>
                <a:effectLst/>
              </a:rPr>
              <a:t>is a fully integrated data center infrastructure monitoring software platform providing online access to real-time environmental and operating data relevant to your specific IBX data center footprint.</a:t>
            </a:r>
            <a:endParaRPr lang="en-US" sz="1100" b="1" kern="800" dirty="0">
              <a:effectLst/>
              <a:ea typeface="Arial" panose="020B0604020202020204" pitchFamily="34"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26</a:t>
            </a:fld>
            <a:endParaRPr lang="en-US"/>
          </a:p>
        </p:txBody>
      </p:sp>
    </p:spTree>
    <p:extLst>
      <p:ext uri="{BB962C8B-B14F-4D97-AF65-F5344CB8AC3E}">
        <p14:creationId xmlns:p14="http://schemas.microsoft.com/office/powerpoint/2010/main" val="2722574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0" i="0" u="none" strike="noStrike" kern="1200" baseline="0" dirty="0">
                <a:solidFill>
                  <a:schemeClr val="tx1"/>
                </a:solidFill>
                <a:latin typeface="+mn-lt"/>
                <a:ea typeface="+mn-ea"/>
                <a:cs typeface="+mn-cs"/>
              </a:rPr>
              <a:t>Our corporate sustainability program is comprised of environment, social and governance (ESG) initiatives that focus on material issues to positively impact our key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are </a:t>
            </a:r>
            <a:r>
              <a:rPr lang="en-US" sz="1200" b="1" kern="1200" dirty="0">
                <a:solidFill>
                  <a:schemeClr val="tx1"/>
                </a:solidFill>
                <a:effectLst/>
                <a:latin typeface="+mn-lt"/>
                <a:ea typeface="+mn-ea"/>
                <a:cs typeface="+mn-cs"/>
              </a:rPr>
              <a:t>protecting</a:t>
            </a:r>
            <a:r>
              <a:rPr lang="en-US" sz="1200" kern="1200" dirty="0">
                <a:solidFill>
                  <a:schemeClr val="tx1"/>
                </a:solidFill>
                <a:effectLst/>
                <a:latin typeface="+mn-lt"/>
                <a:ea typeface="+mn-ea"/>
                <a:cs typeface="+mn-cs"/>
              </a:rPr>
              <a:t> our planet and climate through our </a:t>
            </a:r>
            <a:r>
              <a:rPr lang="en-US" sz="1200" b="1" kern="1200" dirty="0">
                <a:solidFill>
                  <a:schemeClr val="tx1"/>
                </a:solidFill>
                <a:effectLst/>
                <a:latin typeface="+mn-lt"/>
                <a:ea typeface="+mn-ea"/>
                <a:cs typeface="+mn-cs"/>
              </a:rPr>
              <a:t>environmental</a:t>
            </a:r>
            <a:r>
              <a:rPr lang="en-US" sz="1200" kern="1200" dirty="0">
                <a:solidFill>
                  <a:schemeClr val="tx1"/>
                </a:solidFill>
                <a:effectLst/>
                <a:latin typeface="+mn-lt"/>
                <a:ea typeface="+mn-ea"/>
                <a:cs typeface="+mn-cs"/>
              </a:rPr>
              <a:t> commitment to cover our global data center platform with 100% clean and renewable </a:t>
            </a:r>
            <a:r>
              <a:rPr lang="en-US" sz="1200" kern="1200" dirty="0" err="1">
                <a:solidFill>
                  <a:schemeClr val="tx1"/>
                </a:solidFill>
                <a:effectLst/>
                <a:latin typeface="+mn-lt"/>
                <a:ea typeface="+mn-ea"/>
                <a:cs typeface="+mn-cs"/>
              </a:rPr>
              <a:t>energy</a:t>
            </a:r>
            <a:r>
              <a:rPr lang="en-US" dirty="0" err="1"/>
              <a:t>.</a:t>
            </a:r>
            <a:r>
              <a:rPr lang="en-US" strike="noStrike" dirty="0" err="1">
                <a:solidFill>
                  <a:srgbClr val="FFFFFF"/>
                </a:solidFill>
              </a:rPr>
              <a:t>missions</a:t>
            </a:r>
            <a:r>
              <a:rPr lang="en-US" strike="noStrike" dirty="0">
                <a:solidFill>
                  <a:srgbClr val="FFFFFF"/>
                </a:solidFill>
              </a:rPr>
              <a:t>.</a:t>
            </a:r>
          </a:p>
          <a:p>
            <a:pPr marL="171450" indent="-171450">
              <a:buFont typeface="Arial" panose="020B0604020202020204" pitchFamily="34" charset="0"/>
              <a:buChar char="•"/>
            </a:pPr>
            <a:r>
              <a:rPr lang="en-US" b="0" i="0" u="none" strike="noStrike" kern="1200" baseline="0" dirty="0">
                <a:solidFill>
                  <a:schemeClr val="tx1"/>
                </a:solidFill>
                <a:ea typeface="+mn-ea"/>
                <a:cs typeface="+mn-cs"/>
              </a:rPr>
              <a:t>We were the first data center company to set a renewable energy goal back in 2015 and have hit over 90% renewable every year since 2018. </a:t>
            </a:r>
            <a:r>
              <a:rPr lang="en-US" dirty="0"/>
              <a:t>We</a:t>
            </a:r>
            <a:r>
              <a:rPr lang="en-US" b="0" i="0" u="none" strike="noStrike" kern="1200" baseline="0" dirty="0">
                <a:solidFill>
                  <a:schemeClr val="tx1"/>
                </a:solidFill>
                <a:ea typeface="+mn-ea"/>
                <a:cs typeface="+mn-cs"/>
              </a:rPr>
              <a:t> reached 96% renewable in 2022. </a:t>
            </a:r>
          </a:p>
          <a:p>
            <a:pPr marL="171450" indent="-171450">
              <a:buFont typeface="Arial" panose="020B0604020202020204" pitchFamily="34" charset="0"/>
              <a:buChar char="•"/>
            </a:pPr>
            <a:r>
              <a:rPr lang="en-US" dirty="0"/>
              <a:t>We drove the development of and were a founding signatory of the EU Climate Neutral Data Centre Operator Pact, an industry initiative to commit to EU data center carbon neutrality by 2030, to continue our momentum in climate change mitigation. </a:t>
            </a:r>
          </a:p>
          <a:p>
            <a:pPr marL="171450" lvl="0" indent="-171450">
              <a:buFont typeface="Arial" panose="020B0604020202020204" pitchFamily="34" charset="0"/>
              <a:buChar char="•"/>
            </a:pPr>
            <a:r>
              <a:rPr lang="en-US" dirty="0"/>
              <a:t>We have set near-term, science-based targets across our operational and supply chain emissions.</a:t>
            </a:r>
          </a:p>
          <a:p>
            <a:pPr marL="171450" indent="-171450">
              <a:buFont typeface="Arial" panose="020B0604020202020204" pitchFamily="34" charset="0"/>
              <a:buChar char="•"/>
            </a:pPr>
            <a:r>
              <a:rPr lang="en-US" dirty="0"/>
              <a:t>We are proud to have again been recognized as a leader in sustainability, receiving an A rating from CDP for second consecutive year, </a:t>
            </a:r>
            <a:r>
              <a:rPr lang="en-US" u="none" dirty="0"/>
              <a:t>in addition to ranking #6 in the EPA’s Green Power Partnership National Top 100.</a:t>
            </a:r>
            <a:endParaRPr lang="en-US" b="0" i="0" u="none" strike="noStrike" kern="1200" baseline="0" dirty="0">
              <a:ea typeface="+mn-ea"/>
              <a:cs typeface="+mn-cs"/>
            </a:endParaRPr>
          </a:p>
          <a:p>
            <a:pPr marL="171450" lvl="0" indent="-171450">
              <a:buFont typeface="Arial" panose="020B0604020202020204" pitchFamily="34" charset="0"/>
              <a:buChar char="•"/>
            </a:pPr>
            <a:r>
              <a:rPr lang="en-US" b="0" i="0" u="none" strike="noStrike" kern="1200" baseline="0" dirty="0">
                <a:ea typeface="+mn-ea"/>
                <a:cs typeface="+mn-cs"/>
              </a:rPr>
              <a:t>Since 2020, we issued $4.9B in green bonds committing to accelerating </a:t>
            </a:r>
            <a:r>
              <a:rPr lang="en-US" b="0" i="0" u="none" strike="noStrike" kern="1200" baseline="0" dirty="0">
                <a:solidFill>
                  <a:schemeClr val="tx1"/>
                </a:solidFill>
                <a:ea typeface="+mn-ea"/>
                <a:cs typeface="+mn-cs"/>
              </a:rPr>
              <a:t>our efforts towards green buildings, energy efficiency and water conservation.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ea typeface="Times New Roman" panose="02020603050405020304" pitchFamily="18" charset="0"/>
                <a:cs typeface="Times New Roman" panose="02020603050405020304" pitchFamily="18" charset="0"/>
              </a:rPr>
              <a:t>Equinix’s clean and renewable power includes </a:t>
            </a:r>
            <a:r>
              <a:rPr lang="en-US" dirty="0">
                <a:ea typeface="Times New Roman" panose="02020603050405020304" pitchFamily="18" charset="0"/>
                <a:cs typeface="Times New Roman" panose="02020603050405020304" pitchFamily="18" charset="0"/>
              </a:rPr>
              <a:t>1063</a:t>
            </a:r>
            <a:r>
              <a:rPr lang="en-US" dirty="0">
                <a:effectLst/>
                <a:ea typeface="Times New Roman" panose="02020603050405020304" pitchFamily="18" charset="0"/>
                <a:cs typeface="Times New Roman" panose="02020603050405020304" pitchFamily="18" charset="0"/>
              </a:rPr>
              <a:t> MW of PPAs under long-term contract as of FY23.</a:t>
            </a:r>
            <a:endParaRPr lang="en-US"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27</a:t>
            </a:fld>
            <a:endParaRPr lang="en-US" dirty="0"/>
          </a:p>
        </p:txBody>
      </p:sp>
    </p:spTree>
    <p:extLst>
      <p:ext uri="{BB962C8B-B14F-4D97-AF65-F5344CB8AC3E}">
        <p14:creationId xmlns:p14="http://schemas.microsoft.com/office/powerpoint/2010/main" val="2056032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Arial" panose="020B0604020202020204" pitchFamily="34" charset="0"/>
              </a:rPr>
              <a:t>1 in 3 Equinix leaders are women, </a:t>
            </a:r>
            <a:r>
              <a:rPr lang="en-US" sz="1200" b="0" i="0" u="none" strike="noStrike" kern="1200" baseline="0" dirty="0">
                <a:solidFill>
                  <a:schemeClr val="tx1"/>
                </a:solidFill>
                <a:latin typeface="+mn-lt"/>
                <a:ea typeface="+mn-ea"/>
                <a:cs typeface="Arial" panose="020B0604020202020204" pitchFamily="34" charset="0"/>
                <a:sym typeface="Wingdings" panose="05000000000000000000" pitchFamily="2" charset="2"/>
              </a:rPr>
              <a:t>based on leadership &amp; senior management roles (VP to Executive).</a:t>
            </a:r>
            <a:endParaRPr lang="en-US" sz="1200" b="0" i="0" u="none" strike="noStrike" kern="1200" baseline="0" dirty="0">
              <a:solidFill>
                <a:schemeClr val="tx1"/>
              </a:solidFill>
              <a:effectLst/>
              <a:latin typeface="+mn-lt"/>
              <a:ea typeface="+mn-ea"/>
              <a:cs typeface="Arial" panose="020B0604020202020204" pitchFamily="34" charset="0"/>
              <a:sym typeface="Wingdings" panose="05000000000000000000" pitchFamily="2" charset="2"/>
            </a:endParaRPr>
          </a:p>
          <a:p>
            <a:pPr marL="171450" indent="-171450">
              <a:buFont typeface="Arial" panose="020B0604020202020204" pitchFamily="34" charset="0"/>
              <a:buChar char="•"/>
            </a:pPr>
            <a:r>
              <a:rPr lang="en-US" dirty="0">
                <a:solidFill>
                  <a:srgbClr val="000000"/>
                </a:solidFill>
                <a:effectLst/>
                <a:latin typeface="+mn-lt"/>
                <a:cs typeface="Arial" panose="020B0604020202020204" pitchFamily="34" charset="0"/>
              </a:rPr>
              <a:t>We have 9 Equinix employee resource groups: </a:t>
            </a:r>
            <a:endParaRPr lang="en-US" strike="noStrike" dirty="0">
              <a:solidFill>
                <a:schemeClr val="tx1"/>
              </a:solidFill>
              <a:effectLst/>
              <a:latin typeface="+mn-lt"/>
              <a:cs typeface="Arial" panose="020B0604020202020204" pitchFamily="34" charset="0"/>
            </a:endParaRPr>
          </a:p>
          <a:p>
            <a:pPr marL="354330" lvl="1" indent="-171450">
              <a:buFont typeface="Arial" panose="020B0604020202020204" pitchFamily="34" charset="0"/>
              <a:buChar char="•"/>
            </a:pPr>
            <a:r>
              <a:rPr lang="en-US" strike="noStrike" dirty="0" err="1">
                <a:solidFill>
                  <a:srgbClr val="000000"/>
                </a:solidFill>
                <a:effectLst/>
                <a:latin typeface="+mn-lt"/>
                <a:cs typeface="Arial" panose="020B0604020202020204" pitchFamily="34" charset="0"/>
              </a:rPr>
              <a:t>WomenConnect</a:t>
            </a:r>
            <a:r>
              <a:rPr lang="en-US" dirty="0">
                <a:solidFill>
                  <a:srgbClr val="000000"/>
                </a:solidFill>
                <a:cs typeface="Arial" panose="020B0604020202020204" pitchFamily="34" charset="0"/>
              </a:rPr>
              <a:t>, </a:t>
            </a:r>
            <a:r>
              <a:rPr lang="en-US" dirty="0" err="1">
                <a:solidFill>
                  <a:srgbClr val="000000"/>
                </a:solidFill>
                <a:effectLst/>
                <a:latin typeface="+mn-lt"/>
                <a:cs typeface="Arial" panose="020B0604020202020204" pitchFamily="34" charset="0"/>
              </a:rPr>
              <a:t>PrideConnect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BlackConnect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GenteConnect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interASIANconnect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VetConnect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FaithConnect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ProfessionalsConnect</a:t>
            </a:r>
            <a:r>
              <a:rPr lang="en-US" dirty="0">
                <a:solidFill>
                  <a:srgbClr val="000000"/>
                </a:solidFill>
                <a:effectLst/>
                <a:latin typeface="+mn-lt"/>
                <a:cs typeface="Arial" panose="020B0604020202020204" pitchFamily="34" charset="0"/>
              </a:rPr>
              <a:t>, </a:t>
            </a:r>
            <a:r>
              <a:rPr lang="en-US" dirty="0" err="1">
                <a:solidFill>
                  <a:srgbClr val="000000"/>
                </a:solidFill>
                <a:effectLst/>
                <a:latin typeface="+mn-lt"/>
                <a:cs typeface="Arial" panose="020B0604020202020204" pitchFamily="34" charset="0"/>
              </a:rPr>
              <a:t>ConnectAbilities</a:t>
            </a:r>
            <a:r>
              <a:rPr lang="en-US" dirty="0">
                <a:solidFill>
                  <a:srgbClr val="000000"/>
                </a:solidFill>
                <a:effectLst/>
                <a:latin typeface="+mn-lt"/>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30" dirty="0">
                <a:latin typeface="+mn-lt"/>
                <a:cs typeface="Arial" panose="020B0604020202020204" pitchFamily="34" charset="0"/>
              </a:rPr>
              <a:t>$50 million was contributed to establish the Equinix Foundation, an endeavor to provide funding and volunteer support to advance digital inclusion while also assessing opportunities related to environmental sustainability.</a:t>
            </a:r>
            <a:endParaRPr lang="en-US" b="0" i="0" u="none" strike="noStrike" kern="1200" baseline="0" dirty="0">
              <a:latin typeface="+mn-lt"/>
              <a:ea typeface="+mn-ea"/>
              <a:cs typeface="Arial" panose="020B0604020202020204" pitchFamily="34" charset="0"/>
            </a:endParaRPr>
          </a:p>
          <a:p>
            <a:pPr marL="171450" indent="-171450">
              <a:buFont typeface="Arial" panose="020B0604020202020204" pitchFamily="34" charset="0"/>
              <a:buChar char="•"/>
            </a:pPr>
            <a:r>
              <a:rPr lang="en-US" b="0" i="0" u="none" strike="noStrike" kern="1200" baseline="0" dirty="0">
                <a:latin typeface="+mn-lt"/>
                <a:ea typeface="+mn-ea"/>
                <a:cs typeface="Arial" panose="020B0604020202020204" pitchFamily="34" charset="0"/>
              </a:rPr>
              <a:t>In 2023, we tracked $1.9 million of employee donations, corporate matching and grants, as well as</a:t>
            </a:r>
            <a:r>
              <a:rPr lang="en-US" b="0" i="0" u="none" strike="noStrike" kern="1200" baseline="0" dirty="0">
                <a:highlight>
                  <a:srgbClr val="FFFF00"/>
                </a:highlight>
                <a:latin typeface="+mn-lt"/>
                <a:ea typeface="+mn-ea"/>
                <a:cs typeface="Arial" panose="020B0604020202020204" pitchFamily="34" charset="0"/>
              </a:rPr>
              <a:t> 25,266 emplo</a:t>
            </a:r>
            <a:r>
              <a:rPr lang="en-US" b="0" i="0" u="none" strike="noStrike" kern="1200" baseline="0" dirty="0">
                <a:latin typeface="+mn-lt"/>
                <a:ea typeface="+mn-ea"/>
                <a:cs typeface="Arial" panose="020B0604020202020204" pitchFamily="34" charset="0"/>
              </a:rPr>
              <a:t>yee volunteer hours.</a:t>
            </a:r>
          </a:p>
          <a:p>
            <a:pPr marL="171450" indent="-171450">
              <a:buFont typeface="Arial" panose="020B0604020202020204" pitchFamily="34" charset="0"/>
              <a:buChar char="•"/>
            </a:pPr>
            <a:r>
              <a:rPr lang="en-US" kern="1200" dirty="0">
                <a:effectLst/>
                <a:latin typeface="+mn-lt"/>
                <a:ea typeface="+mn-ea"/>
                <a:cs typeface="Arial" panose="020B0604020202020204" pitchFamily="34" charset="0"/>
              </a:rPr>
              <a:t>Through Equinix’s 2023 Impact Month, over</a:t>
            </a:r>
            <a:r>
              <a:rPr lang="en-US" b="0" i="0" dirty="0">
                <a:effectLst/>
                <a:latin typeface="+mn-lt"/>
                <a:cs typeface="Arial" panose="020B0604020202020204" pitchFamily="34" charset="0"/>
              </a:rPr>
              <a:t> 1,900 employees participated virtually and in person, raising over $282,000 (plus another $256,700 in </a:t>
            </a:r>
            <a:r>
              <a:rPr lang="en-US" b="0" i="0" dirty="0" err="1">
                <a:effectLst/>
                <a:latin typeface="+mn-lt"/>
                <a:cs typeface="Arial" panose="020B0604020202020204" pitchFamily="34" charset="0"/>
              </a:rPr>
              <a:t>WeGive</a:t>
            </a:r>
            <a:r>
              <a:rPr lang="en-US" b="0" i="0" dirty="0">
                <a:effectLst/>
                <a:latin typeface="+mn-lt"/>
                <a:cs typeface="Arial" panose="020B0604020202020204" pitchFamily="34" charset="0"/>
              </a:rPr>
              <a:t> Grants) and providing over 8,900 service hours. Our impact stretched across 619 causes, a 17% increase from the prior year.</a:t>
            </a:r>
            <a:endParaRPr lang="en-US" sz="1200" kern="1200" dirty="0">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28</a:t>
            </a:fld>
            <a:endParaRPr lang="en-US"/>
          </a:p>
        </p:txBody>
      </p:sp>
    </p:spTree>
    <p:extLst>
      <p:ext uri="{BB962C8B-B14F-4D97-AF65-F5344CB8AC3E}">
        <p14:creationId xmlns:p14="http://schemas.microsoft.com/office/powerpoint/2010/main" val="729851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We </a:t>
            </a:r>
            <a:r>
              <a:rPr lang="en-US" sz="1200" b="1" kern="1200" dirty="0">
                <a:solidFill>
                  <a:schemeClr val="tx1"/>
                </a:solidFill>
                <a:effectLst/>
                <a:latin typeface="+mn-lt"/>
                <a:ea typeface="+mn-ea"/>
                <a:cs typeface="+mn-cs"/>
              </a:rPr>
              <a:t>power</a:t>
            </a:r>
            <a:r>
              <a:rPr lang="en-US" sz="1200" kern="1200" dirty="0">
                <a:solidFill>
                  <a:schemeClr val="tx1"/>
                </a:solidFill>
                <a:effectLst/>
                <a:latin typeface="+mn-lt"/>
                <a:ea typeface="+mn-ea"/>
                <a:cs typeface="+mn-cs"/>
              </a:rPr>
              <a:t> global trust and responsibility with </a:t>
            </a:r>
            <a:r>
              <a:rPr lang="en-US" sz="1200" b="1" kern="1200" dirty="0">
                <a:solidFill>
                  <a:schemeClr val="tx1"/>
                </a:solidFill>
                <a:effectLst/>
                <a:latin typeface="+mn-lt"/>
                <a:ea typeface="+mn-ea"/>
                <a:cs typeface="+mn-cs"/>
              </a:rPr>
              <a:t>governance</a:t>
            </a:r>
            <a:r>
              <a:rPr lang="en-US" sz="1200" kern="1200" dirty="0">
                <a:solidFill>
                  <a:schemeClr val="tx1"/>
                </a:solidFill>
                <a:effectLst/>
                <a:latin typeface="+mn-lt"/>
                <a:ea typeface="+mn-ea"/>
                <a:cs typeface="+mn-cs"/>
              </a:rPr>
              <a:t> strategies that ensure employee compliance of our Code of Business Conduct, address evolving business requirements, including the EU’s General Data Protection Regulations, and advocating for progress on clean, renewable energy and resilience of the electric power sector which is critical to Equinix’s operations.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8</a:t>
            </a:r>
            <a:r>
              <a:rPr lang="en-US" sz="1200" kern="1200" dirty="0">
                <a:solidFill>
                  <a:schemeClr val="tx1"/>
                </a:solidFill>
                <a:effectLst/>
                <a:latin typeface="+mn-lt"/>
                <a:ea typeface="+mn-ea"/>
                <a:cs typeface="+mn-cs"/>
              </a:rPr>
              <a:t> of 12 Equinix board members are independent (not company employees). 4 board members are women.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Equinix meets the requirements of the European Union (EU)’s General Data Protection Regulation (GDPR).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Code of Business Conduct and Anti-Bribery and Corruption trainings reach 100% of employees worldwide.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Equinix does not make political contributions and does not have a Political Action Committee (PAC). </a:t>
            </a:r>
          </a:p>
        </p:txBody>
      </p:sp>
      <p:sp>
        <p:nvSpPr>
          <p:cNvPr id="4" name="Slide Number Placeholder 3"/>
          <p:cNvSpPr>
            <a:spLocks noGrp="1"/>
          </p:cNvSpPr>
          <p:nvPr>
            <p:ph type="sldNum" sz="quarter" idx="5"/>
          </p:nvPr>
        </p:nvSpPr>
        <p:spPr/>
        <p:txBody>
          <a:bodyPr/>
          <a:lstStyle/>
          <a:p>
            <a:fld id="{9A0F8970-74C7-41C9-AFBE-669FB05F5F71}" type="slidenum">
              <a:rPr lang="en-US" smtClean="0"/>
              <a:t>29</a:t>
            </a:fld>
            <a:endParaRPr lang="en-US"/>
          </a:p>
        </p:txBody>
      </p:sp>
    </p:spTree>
    <p:extLst>
      <p:ext uri="{BB962C8B-B14F-4D97-AF65-F5344CB8AC3E}">
        <p14:creationId xmlns:p14="http://schemas.microsoft.com/office/powerpoint/2010/main" val="340508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ea typeface="Times New Roman" panose="02020603050405020304" pitchFamily="18" charset="0"/>
              </a:rPr>
              <a:t>According to the Gartner 2023 Board of Directors Survey, 89% of boards agree that digital is an implicit part of growth strategies. </a:t>
            </a:r>
            <a:r>
              <a:rPr lang="en-US" sz="1400" dirty="0">
                <a:hlinkClick r:id="rId3"/>
              </a:rPr>
              <a:t>12-key-findings-from-the-gartner-2023-board-of-directors-survey.png (750×900) (gartnerweb.com)</a:t>
            </a:r>
            <a:endParaRPr lang="en-US" sz="1400" dirty="0"/>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00" dirty="0">
                <a:solidFill>
                  <a:srgbClr val="000000"/>
                </a:solidFill>
                <a:effectLst/>
                <a:ea typeface="Calibri" panose="020F0502020204030204" pitchFamily="34" charset="0"/>
                <a:cs typeface="Times New Roman" panose="02020603050405020304" pitchFamily="18" charset="0"/>
              </a:rPr>
              <a:t>By 2028, most organizations will fully transform into digital entities capable of sensing and responding to business and market conditions. Organizations are actively investing in cloud technology due to its potential to foster innovation, create market disruptions and enhance customer retention in order to gain a competitive edge. </a:t>
            </a:r>
            <a:r>
              <a:rPr lang="en-US" sz="1400" dirty="0">
                <a:hlinkClick r:id="rId4"/>
              </a:rPr>
              <a:t>Gartner Says Cloud Will Become a Business Necessity by 2028</a:t>
            </a:r>
            <a:endParaRPr lang="en-US" sz="1400" kern="100" dirty="0">
              <a:solidFill>
                <a:srgbClr val="000000"/>
              </a:solidFill>
              <a:effectLst/>
              <a:ea typeface="Calibri" panose="020F0502020204030204" pitchFamily="34" charset="0"/>
              <a:cs typeface="Times New Roman" panose="02020603050405020304" pitchFamily="18" charset="0"/>
            </a:endParaRP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00" dirty="0">
                <a:solidFill>
                  <a:srgbClr val="01010F"/>
                </a:solidFill>
                <a:effectLst/>
                <a:ea typeface="Calibri" panose="020F0502020204030204" pitchFamily="34" charset="0"/>
                <a:cs typeface="Times New Roman" panose="02020603050405020304" pitchFamily="18" charset="0"/>
              </a:rPr>
              <a:t>Digital business leaders are seeing faster innovation, higher productivity and efficiency, and increased digital infrastructure uptimes while building more resilient organizations. IDC's Digital Business Scorecard shows that leaders are seeing significantly better business outcomes in important areas such as customer satisfaction and sustainability. </a:t>
            </a:r>
            <a:r>
              <a:rPr lang="en-US" sz="1400" u="sng" kern="100" dirty="0">
                <a:solidFill>
                  <a:srgbClr val="0000FF"/>
                </a:solidFill>
                <a:effectLst/>
                <a:ea typeface="Calibri" panose="020F0502020204030204" pitchFamily="34" charset="0"/>
                <a:cs typeface="Times New Roman" panose="02020603050405020304" pitchFamily="18" charset="0"/>
                <a:hlinkClick r:id="rId5"/>
              </a:rPr>
              <a:t>IDC Digital Business Scorecard, 2023: Empowering Enterprises to Achieve Business Outcomes</a:t>
            </a:r>
            <a:endParaRPr lang="en-US" sz="1400" u="sng" kern="100" dirty="0">
              <a:solidFill>
                <a:srgbClr val="0000FF"/>
              </a:solidFill>
              <a:effectLst/>
              <a:ea typeface="Calibri" panose="020F0502020204030204" pitchFamily="34" charset="0"/>
              <a:cs typeface="Times New Roman" panose="02020603050405020304" pitchFamily="18" charset="0"/>
            </a:endParaRP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effectLst/>
                <a:ea typeface="Calibri" panose="020F0502020204030204" pitchFamily="34" charset="0"/>
              </a:rPr>
              <a:t>Over the past three years, the spread in digital and AI maturity between leaders and laggards has increased by 60 percent.</a:t>
            </a:r>
            <a:r>
              <a:rPr lang="en-US" sz="1400" dirty="0">
                <a:effectLst/>
                <a:ea typeface="Times New Roman" panose="02020603050405020304" pitchFamily="18" charset="0"/>
              </a:rPr>
              <a:t> </a:t>
            </a:r>
            <a:r>
              <a:rPr lang="en-US" sz="1400" dirty="0">
                <a:solidFill>
                  <a:srgbClr val="000000"/>
                </a:solidFill>
                <a:effectLst/>
                <a:ea typeface="Calibri" panose="020F0502020204030204" pitchFamily="34" charset="0"/>
              </a:rPr>
              <a:t>Rewired companies build capabilities that build on each other so that, over time, value compounds—more value, more speed, more digital distance over peers. </a:t>
            </a:r>
            <a:r>
              <a:rPr lang="en-US" sz="1400" u="sng" kern="100" dirty="0">
                <a:solidFill>
                  <a:srgbClr val="0000FF"/>
                </a:solidFill>
                <a:effectLst/>
                <a:ea typeface="Calibri" panose="020F0502020204030204" pitchFamily="34" charset="0"/>
                <a:cs typeface="Times New Roman" panose="02020603050405020304" pitchFamily="18" charset="0"/>
                <a:hlinkClick r:id="rId6"/>
              </a:rPr>
              <a:t>https://www.mckinsey.com/capabilities/mckinsey-digital/our-insights/ten-unsung-digital-and-ai-ideas-shaping-business</a:t>
            </a:r>
            <a:r>
              <a:rPr lang="en-US" sz="1400" kern="100" dirty="0">
                <a:effectLst/>
                <a:ea typeface="Calibri" panose="020F0502020204030204" pitchFamily="34" charset="0"/>
                <a:cs typeface="Times New Roman" panose="02020603050405020304" pitchFamily="18" charset="0"/>
              </a:rPr>
              <a:t> </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effectLst/>
                <a:ea typeface="Calibri" panose="020F0502020204030204" pitchFamily="34" charset="0"/>
              </a:rPr>
              <a:t>Almost every large business has embarked on some type of digital and AI transformation, and 47 percent of companies in the top decile have seven or more leaders who are fluent in tech. Companies should not only be focusing on how to integrate a specific technology, such as gen AI or quantum. Instead, they should concentrate on building the broad set of capabilities—strategy, talent, agile operations, technology, data, and adoption and scaling—that can harness new technologies, scale them and ensure they create value.</a:t>
            </a:r>
            <a:r>
              <a:rPr lang="en-US" sz="1400" u="none" kern="1200" dirty="0">
                <a:solidFill>
                  <a:schemeClr val="tx1"/>
                </a:solidFill>
                <a:effectLst/>
                <a:ea typeface="Calibri" panose="020F0502020204030204" pitchFamily="34" charset="0"/>
                <a:cs typeface="+mn-cs"/>
              </a:rPr>
              <a:t> </a:t>
            </a:r>
            <a:r>
              <a:rPr lang="en-US" sz="1400" u="sng" kern="100" dirty="0">
                <a:solidFill>
                  <a:srgbClr val="0000FF"/>
                </a:solidFill>
                <a:effectLst/>
                <a:ea typeface="Calibri" panose="020F0502020204030204" pitchFamily="34" charset="0"/>
                <a:cs typeface="Times New Roman" panose="02020603050405020304" pitchFamily="18" charset="0"/>
                <a:hlinkClick r:id="rId6"/>
              </a:rPr>
              <a:t>https://www.mckinsey.com/capabilities/mckinsey-digital/our-insights/ten-unsung-digital-and-ai-ideas-shaping-business</a:t>
            </a:r>
            <a:r>
              <a:rPr lang="en-US" sz="1400" kern="100" dirty="0">
                <a:effectLst/>
                <a:ea typeface="Calibri" panose="020F0502020204030204" pitchFamily="34" charset="0"/>
                <a:cs typeface="Times New Roman" panose="02020603050405020304" pitchFamily="18" charset="0"/>
              </a:rPr>
              <a:t> </a:t>
            </a: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00000"/>
                </a:solidFill>
                <a:effectLst/>
              </a:rPr>
              <a:t>Spending on digital technology by organizations will grow at 7x the economy in 2024, as companies are compelled by market demands to grow digital business models and strengthen digital capabilities. </a:t>
            </a:r>
            <a:r>
              <a:rPr lang="en-US" sz="1400" dirty="0">
                <a:hlinkClick r:id="rId7"/>
              </a:rPr>
              <a:t>IDC </a:t>
            </a:r>
            <a:r>
              <a:rPr lang="en-US" sz="1400" dirty="0" err="1">
                <a:hlinkClick r:id="rId7"/>
              </a:rPr>
              <a:t>FutureScape</a:t>
            </a:r>
            <a:r>
              <a:rPr lang="en-US" sz="1400" dirty="0">
                <a:hlinkClick r:id="rId7"/>
              </a:rPr>
              <a:t>: Worldwide Digital Business Strategies 2023 Predictions</a:t>
            </a:r>
            <a:endParaRPr lang="en-US" sz="1400" dirty="0">
              <a:effectLst/>
              <a:ea typeface="Calibri" panose="020F0502020204030204" pitchFamily="34" charset="0"/>
            </a:endParaRPr>
          </a:p>
          <a:p>
            <a:pPr marL="133350" marR="0" lvl="0" indent="-133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00000"/>
                </a:solidFill>
                <a:effectLst/>
              </a:rPr>
              <a:t>In 2028, organizations with established digital business platforms will have 50% higher digital market share with greater abilities to track ROI and execute digital revenue initiatives. </a:t>
            </a:r>
            <a:r>
              <a:rPr lang="en-US" sz="1400" dirty="0">
                <a:hlinkClick r:id="rId8"/>
              </a:rPr>
              <a:t>IDC: Digital Technology Spending by Asia/Pacific* Organizations to Grow at 5X the Economy in 2024 </a:t>
            </a:r>
            <a:endParaRPr lang="en-US" sz="1400" b="0" i="0" dirty="0">
              <a:solidFill>
                <a:srgbClr val="000000"/>
              </a:solidFill>
              <a:effectLst/>
              <a:ea typeface="Calibri" panose="020F0502020204030204" pitchFamily="34" charset="0"/>
            </a:endParaRPr>
          </a:p>
          <a:p>
            <a:pPr marL="133350" indent="-133350">
              <a:buFont typeface="Arial" panose="020B0604020202020204" pitchFamily="34" charset="0"/>
              <a:buChar char="•"/>
              <a:defRPr/>
            </a:pPr>
            <a:r>
              <a:rPr lang="en-US" sz="1400" b="0" i="0" dirty="0">
                <a:solidFill>
                  <a:srgbClr val="000000"/>
                </a:solidFill>
                <a:effectLst/>
              </a:rPr>
              <a:t>By 2027, 80% of CEOs will assert that their C-suite technology leader’s primary function should be to invest in digital-first initiatives to deliver on digital revenue targets. . </a:t>
            </a:r>
            <a:r>
              <a:rPr lang="en-US" sz="1400" dirty="0">
                <a:hlinkClick r:id="rId8"/>
              </a:rPr>
              <a:t>IDC: Digital Technology Spending by Asia/Pacific* Organizations to Grow at 5X the Economy in 2024 </a:t>
            </a:r>
            <a:endParaRPr lang="en-US" sz="1400" b="0" i="0" dirty="0">
              <a:solidFill>
                <a:srgbClr val="000000"/>
              </a:solidFill>
              <a:effectLst/>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400" kern="100" dirty="0">
                <a:solidFill>
                  <a:srgbClr val="000000"/>
                </a:solidFill>
                <a:effectLst/>
                <a:ea typeface="Calibri" panose="020F0502020204030204" pitchFamily="34" charset="0"/>
                <a:cs typeface="Times New Roman" panose="02020603050405020304" pitchFamily="18" charset="0"/>
              </a:rPr>
              <a:t>Value will accrue to businesses that have proprietary data that they can use to improve the capabilities of their foundation models in ways their competitors can’t.</a:t>
            </a:r>
            <a:r>
              <a:rPr lang="en-US" sz="1400" kern="100" dirty="0">
                <a:effectLst/>
                <a:ea typeface="Calibri" panose="020F0502020204030204" pitchFamily="34" charset="0"/>
                <a:cs typeface="Times New Roman" panose="02020603050405020304" pitchFamily="18" charset="0"/>
              </a:rPr>
              <a:t> Data products can deliver new business use cases as much as 90% faster and reduce the total cost of ownership by 30 percent. </a:t>
            </a:r>
            <a:r>
              <a:rPr lang="en-US" sz="1400" u="sng" kern="100" dirty="0">
                <a:solidFill>
                  <a:srgbClr val="0000FF"/>
                </a:solidFill>
                <a:effectLst/>
                <a:ea typeface="Calibri" panose="020F0502020204030204" pitchFamily="34" charset="0"/>
                <a:cs typeface="Times New Roman" panose="02020603050405020304" pitchFamily="18" charset="0"/>
                <a:hlinkClick r:id="rId6"/>
              </a:rPr>
              <a:t>https://www.mckinsey.com/capabilities/mckinsey-digital/our-insights/ten-unsung-digital-and-ai-ideas-shaping-business</a:t>
            </a:r>
            <a:endParaRPr lang="en-US" sz="1400" dirty="0"/>
          </a:p>
          <a:p>
            <a:pPr marL="0" indent="0">
              <a:buFont typeface="Arial" panose="020B0604020202020204" pitchFamily="34" charset="0"/>
              <a:buNone/>
            </a:pPr>
            <a:endParaRPr lang="en-US" sz="1400" dirty="0"/>
          </a:p>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3</a:t>
            </a:fld>
            <a:endParaRPr lang="en-US"/>
          </a:p>
        </p:txBody>
      </p:sp>
    </p:spTree>
    <p:extLst>
      <p:ext uri="{BB962C8B-B14F-4D97-AF65-F5344CB8AC3E}">
        <p14:creationId xmlns:p14="http://schemas.microsoft.com/office/powerpoint/2010/main" val="1448948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cs typeface="Arial"/>
              </a:rPr>
              <a:t>80%+ of the Forbes Top 100 Digital Companies have leveraged Platform Equinix® to implement and capitalize on their digital-first strategies sustainably.</a:t>
            </a:r>
            <a:r>
              <a:rPr lang="en-US" sz="1200" b="0" dirty="0">
                <a:cs typeface="Arial"/>
              </a:rPr>
              <a:t> </a:t>
            </a:r>
            <a:r>
              <a:rPr lang="en-US" sz="1200" b="0" i="0" u="none" strike="noStrike" dirty="0">
                <a:effectLst/>
                <a:cs typeface="Arial"/>
              </a:rPr>
              <a:t>1 in 2 leaders on top sustainability rankings* partner with Equinix. </a:t>
            </a:r>
            <a:br>
              <a:rPr lang="en-US" sz="1200" b="0" i="0" u="none" strike="noStrike" dirty="0">
                <a:effectLst/>
                <a:cs typeface="Arial"/>
              </a:rPr>
            </a:br>
            <a:r>
              <a:rPr lang="en-US" b="0" dirty="0"/>
              <a:t>—</a:t>
            </a:r>
            <a:r>
              <a:rPr lang="en-US" sz="1200" b="0" i="0" u="none" strike="noStrike" dirty="0">
                <a:effectLst/>
                <a:cs typeface="Arial"/>
              </a:rPr>
              <a:t>*based on customers that were ranked in CDP’s A-list and Corporate Knights’ </a:t>
            </a:r>
            <a:r>
              <a:rPr lang="en-US" b="0" dirty="0">
                <a:cs typeface="Arial"/>
              </a:rPr>
              <a:t>t</a:t>
            </a:r>
            <a:r>
              <a:rPr lang="en-US" sz="1200" b="0" i="0" u="none" strike="noStrike" dirty="0">
                <a:effectLst/>
                <a:cs typeface="Arial"/>
              </a:rPr>
              <a:t>op 100 most sustainable companies in 2023.</a:t>
            </a:r>
          </a:p>
          <a:p>
            <a:pPr marL="0" indent="0">
              <a:buNone/>
            </a:pPr>
            <a:endParaRPr lang="en-US" sz="1200" b="0" i="0" u="none" strike="noStrike" dirty="0">
              <a:effectLst/>
              <a:cs typeface="Arial"/>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30</a:t>
            </a:fld>
            <a:endParaRPr lang="en-US"/>
          </a:p>
        </p:txBody>
      </p:sp>
    </p:spTree>
    <p:extLst>
      <p:ext uri="{BB962C8B-B14F-4D97-AF65-F5344CB8AC3E}">
        <p14:creationId xmlns:p14="http://schemas.microsoft.com/office/powerpoint/2010/main" val="3971317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31</a:t>
            </a:fld>
            <a:endParaRPr lang="en-US"/>
          </a:p>
        </p:txBody>
      </p:sp>
    </p:spTree>
    <p:extLst>
      <p:ext uri="{BB962C8B-B14F-4D97-AF65-F5344CB8AC3E}">
        <p14:creationId xmlns:p14="http://schemas.microsoft.com/office/powerpoint/2010/main" val="1031478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highlight>
                <a:srgbClr val="FFFF00"/>
              </a:highlight>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32</a:t>
            </a:fld>
            <a:endParaRPr lang="en-US"/>
          </a:p>
        </p:txBody>
      </p:sp>
    </p:spTree>
    <p:extLst>
      <p:ext uri="{BB962C8B-B14F-4D97-AF65-F5344CB8AC3E}">
        <p14:creationId xmlns:p14="http://schemas.microsoft.com/office/powerpoint/2010/main" val="3356724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a:highlight>
                <a:srgbClr val="FFFF00"/>
              </a:highlight>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33</a:t>
            </a:fld>
            <a:endParaRPr lang="en-US"/>
          </a:p>
        </p:txBody>
      </p:sp>
    </p:spTree>
    <p:extLst>
      <p:ext uri="{BB962C8B-B14F-4D97-AF65-F5344CB8AC3E}">
        <p14:creationId xmlns:p14="http://schemas.microsoft.com/office/powerpoint/2010/main" val="2687512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34</a:t>
            </a:fld>
            <a:endParaRPr lang="en-US"/>
          </a:p>
        </p:txBody>
      </p:sp>
    </p:spTree>
    <p:extLst>
      <p:ext uri="{BB962C8B-B14F-4D97-AF65-F5344CB8AC3E}">
        <p14:creationId xmlns:p14="http://schemas.microsoft.com/office/powerpoint/2010/main" val="2250264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9A0F8970-74C7-41C9-AFBE-669FB05F5F71}" type="slidenum">
              <a:rPr lang="en-US" smtClean="0"/>
              <a:t>35</a:t>
            </a:fld>
            <a:endParaRPr lang="en-US"/>
          </a:p>
        </p:txBody>
      </p:sp>
    </p:spTree>
    <p:extLst>
      <p:ext uri="{BB962C8B-B14F-4D97-AF65-F5344CB8AC3E}">
        <p14:creationId xmlns:p14="http://schemas.microsoft.com/office/powerpoint/2010/main" val="2996399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36</a:t>
            </a:fld>
            <a:endParaRPr lang="en-US"/>
          </a:p>
        </p:txBody>
      </p:sp>
    </p:spTree>
    <p:extLst>
      <p:ext uri="{BB962C8B-B14F-4D97-AF65-F5344CB8AC3E}">
        <p14:creationId xmlns:p14="http://schemas.microsoft.com/office/powerpoint/2010/main" val="554432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mn-lt"/>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37</a:t>
            </a:fld>
            <a:endParaRPr lang="en-US"/>
          </a:p>
        </p:txBody>
      </p:sp>
    </p:spTree>
    <p:extLst>
      <p:ext uri="{BB962C8B-B14F-4D97-AF65-F5344CB8AC3E}">
        <p14:creationId xmlns:p14="http://schemas.microsoft.com/office/powerpoint/2010/main" val="2686008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38</a:t>
            </a:fld>
            <a:endParaRPr lang="en-US"/>
          </a:p>
        </p:txBody>
      </p:sp>
    </p:spTree>
    <p:extLst>
      <p:ext uri="{BB962C8B-B14F-4D97-AF65-F5344CB8AC3E}">
        <p14:creationId xmlns:p14="http://schemas.microsoft.com/office/powerpoint/2010/main" val="1166422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39</a:t>
            </a:fld>
            <a:endParaRPr lang="en-US"/>
          </a:p>
        </p:txBody>
      </p:sp>
    </p:spTree>
    <p:extLst>
      <p:ext uri="{BB962C8B-B14F-4D97-AF65-F5344CB8AC3E}">
        <p14:creationId xmlns:p14="http://schemas.microsoft.com/office/powerpoint/2010/main" val="21756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Tx/>
              <a:buNone/>
              <a:tabLst/>
              <a:defRPr/>
            </a:pPr>
            <a:r>
              <a:rPr lang="en-GB" dirty="0"/>
              <a:t>Sustainable infrastructure allows businesses to meet compliance and regulatory standards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GB" dirty="0"/>
              <a:t>as well as societal objectives.</a:t>
            </a:r>
          </a:p>
        </p:txBody>
      </p:sp>
      <p:sp>
        <p:nvSpPr>
          <p:cNvPr id="4" name="Slide Number Placeholder 3"/>
          <p:cNvSpPr>
            <a:spLocks noGrp="1"/>
          </p:cNvSpPr>
          <p:nvPr>
            <p:ph type="sldNum" sz="quarter" idx="5"/>
          </p:nvPr>
        </p:nvSpPr>
        <p:spPr/>
        <p:txBody>
          <a:bodyPr/>
          <a:lstStyle/>
          <a:p>
            <a:fld id="{9A0F8970-74C7-41C9-AFBE-669FB05F5F71}" type="slidenum">
              <a:rPr lang="en-US" smtClean="0"/>
              <a:t>4</a:t>
            </a:fld>
            <a:endParaRPr lang="en-US"/>
          </a:p>
        </p:txBody>
      </p:sp>
    </p:spTree>
    <p:extLst>
      <p:ext uri="{BB962C8B-B14F-4D97-AF65-F5344CB8AC3E}">
        <p14:creationId xmlns:p14="http://schemas.microsoft.com/office/powerpoint/2010/main" val="2310343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F8970-74C7-41C9-AFBE-669FB05F5F71}" type="slidenum">
              <a:rPr lang="en-US" smtClean="0"/>
              <a:t>40</a:t>
            </a:fld>
            <a:endParaRPr lang="en-US"/>
          </a:p>
        </p:txBody>
      </p:sp>
    </p:spTree>
    <p:extLst>
      <p:ext uri="{BB962C8B-B14F-4D97-AF65-F5344CB8AC3E}">
        <p14:creationId xmlns:p14="http://schemas.microsoft.com/office/powerpoint/2010/main" val="347432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br>
              <a:rPr lang="en-US"/>
            </a:br>
            <a:br>
              <a:rPr lang="en-US"/>
            </a:br>
            <a:br>
              <a:rPr lang="en-US"/>
            </a:b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9A0F8970-74C7-41C9-AFBE-669FB05F5F71}" type="slidenum">
              <a:rPr lang="en-US" smtClean="0"/>
              <a:t>5</a:t>
            </a:fld>
            <a:endParaRPr lang="en-US"/>
          </a:p>
        </p:txBody>
      </p:sp>
    </p:spTree>
    <p:extLst>
      <p:ext uri="{BB962C8B-B14F-4D97-AF65-F5344CB8AC3E}">
        <p14:creationId xmlns:p14="http://schemas.microsoft.com/office/powerpoint/2010/main" val="81012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a:t>
            </a:r>
            <a:r>
              <a:rPr lang="en-US" dirty="0">
                <a:hlinkClick r:id="rId3"/>
              </a:rPr>
              <a:t>ESG – Analyzing the Economic Benefits of Equinix Cloud Adjacent Storage | Analyst Reports</a:t>
            </a:r>
            <a:endParaRPr lang="en-US" sz="1200" dirty="0"/>
          </a:p>
        </p:txBody>
      </p:sp>
      <p:sp>
        <p:nvSpPr>
          <p:cNvPr id="4" name="Slide Number Placeholder 3"/>
          <p:cNvSpPr>
            <a:spLocks noGrp="1"/>
          </p:cNvSpPr>
          <p:nvPr>
            <p:ph type="sldNum" sz="quarter" idx="5"/>
          </p:nvPr>
        </p:nvSpPr>
        <p:spPr/>
        <p:txBody>
          <a:bodyPr/>
          <a:lstStyle/>
          <a:p>
            <a:fld id="{9A0F8970-74C7-41C9-AFBE-669FB05F5F71}" type="slidenum">
              <a:rPr lang="en-US" smtClean="0"/>
              <a:t>6</a:t>
            </a:fld>
            <a:endParaRPr lang="en-US"/>
          </a:p>
        </p:txBody>
      </p:sp>
    </p:spTree>
    <p:extLst>
      <p:ext uri="{BB962C8B-B14F-4D97-AF65-F5344CB8AC3E}">
        <p14:creationId xmlns:p14="http://schemas.microsoft.com/office/powerpoint/2010/main" val="424107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Subscription Economy Is Set to Grow To $1.5 Trillion by 2025 — </a:t>
            </a:r>
            <a:r>
              <a:rPr lang="en-US" dirty="0">
                <a:hlinkClick r:id="rId3"/>
              </a:rPr>
              <a:t>https://sellcoursesonline.com/subscription-economy-statistics</a:t>
            </a:r>
            <a:r>
              <a:rPr lang="en-US" dirty="0"/>
              <a:t>  </a:t>
            </a:r>
          </a:p>
          <a:p>
            <a:pPr marL="133350" marR="0" lvl="0" indent="-1333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Emergence of AI ecosystems</a:t>
            </a:r>
            <a:br>
              <a:rPr lang="en-US" dirty="0"/>
            </a:br>
            <a:r>
              <a:rPr lang="en-US" dirty="0"/>
              <a:t>By 2025, 40% of organizations will be selling to, engaging with, or provisioning on-demand services through digital ecosystems to enable new business models powered by AI everywhere capabilities. </a:t>
            </a:r>
            <a:r>
              <a:rPr lang="en-US" dirty="0">
                <a:hlinkClick r:id="rId4"/>
              </a:rPr>
              <a:t>IDC </a:t>
            </a:r>
            <a:r>
              <a:rPr lang="en-US" dirty="0" err="1">
                <a:hlinkClick r:id="rId4"/>
              </a:rPr>
              <a:t>FutureScape</a:t>
            </a:r>
            <a:r>
              <a:rPr lang="en-US" dirty="0">
                <a:hlinkClick r:id="rId4"/>
              </a:rPr>
              <a:t>: Worldwide Digital Business Strategies 2024 Predictions - Printer-friendly - US50120323</a:t>
            </a:r>
            <a:br>
              <a:rPr lang="en-US" dirty="0"/>
            </a:br>
            <a:r>
              <a:rPr lang="en-US" b="0" i="0" dirty="0">
                <a:effectLst/>
              </a:rPr>
              <a:t>96% of executives agree leveraging AI agent ecosystems will be a significant opportunity for their organizations in the next 3 years</a:t>
            </a:r>
            <a:r>
              <a:rPr lang="en-US" dirty="0"/>
              <a:t>: </a:t>
            </a:r>
            <a:r>
              <a:rPr lang="en-US" b="0" i="0" dirty="0">
                <a:effectLst/>
              </a:rPr>
              <a:t> https://www.accenture.com/us-en/insights/technology/technology-trends-2024?c=acn_glb_accenturetechnogoogle_14070969&amp;n=psgs_0124&amp;gad_source=1&amp;gclid=Cj0KCQiAoKeuBhCoARIsAB4WxtdN6A9Lma2f3rYekM1VWQIwscff-bUvMWECMcxg1Aa7HkA16py1FjkaAoNYEALw_wcB&amp;gclsrc=aw.ds#block-meet-my-agent  </a:t>
            </a:r>
            <a:endParaRPr lang="en-US" dirty="0"/>
          </a:p>
          <a:p>
            <a:pPr marL="133350" indent="-133350" fontAlgn="base">
              <a:buFont typeface="Arial" panose="020B0604020202020204" pitchFamily="34" charset="0"/>
              <a:buChar char="•"/>
              <a:defRPr/>
            </a:pPr>
            <a:r>
              <a:rPr lang="en-US" dirty="0"/>
              <a:t>Specialized compute</a:t>
            </a:r>
            <a:br>
              <a:rPr lang="en-US" dirty="0"/>
            </a:br>
            <a:r>
              <a:rPr lang="en-US" dirty="0"/>
              <a:t>The quantum computing market size is projected to grow from $928.8 million in 2023 to $6,528.8 million by 2030, at a CAGR of 32.1%. Read More at: </a:t>
            </a:r>
            <a:r>
              <a:rPr lang="en-US" dirty="0">
                <a:hlinkClick r:id="rId5"/>
              </a:rPr>
              <a:t>Quantum Computing Market Size, Value | Growth Analysis [2032] (fortunebusinessinsights.com)</a:t>
            </a:r>
            <a:endParaRPr lang="en-US" b="0" i="0" dirty="0">
              <a:solidFill>
                <a:srgbClr val="FFFFFF"/>
              </a:solidFill>
              <a:effectLst/>
            </a:endParaRPr>
          </a:p>
          <a:p>
            <a:pPr marL="171450" indent="-171450" algn="l" fontAlgn="base">
              <a:buFont typeface="Arial" panose="020B0604020202020204" pitchFamily="34" charset="0"/>
              <a:buChar char="•"/>
            </a:pPr>
            <a:r>
              <a:rPr lang="en-US" b="0" i="0" dirty="0">
                <a:effectLst/>
              </a:rPr>
              <a:t>5G to scale end-point demand</a:t>
            </a:r>
            <a:br>
              <a:rPr lang="en-US" b="0" i="0" dirty="0">
                <a:effectLst/>
              </a:rPr>
            </a:br>
            <a:r>
              <a:rPr lang="en-US" b="0" i="0" dirty="0">
                <a:effectLst/>
              </a:rPr>
              <a:t>The global 5G services market size was valued at US$84.31 billion in 2023 and is projected to grow at a compound annual growth rate (CAGR) of 59.4% from 2023 to 2030.</a:t>
            </a:r>
            <a:r>
              <a:rPr lang="en-US" b="0" i="0" dirty="0">
                <a:solidFill>
                  <a:srgbClr val="363636"/>
                </a:solidFill>
                <a:effectLst/>
              </a:rPr>
              <a:t> </a:t>
            </a:r>
            <a:r>
              <a:rPr lang="en-US" dirty="0">
                <a:hlinkClick r:id="rId6"/>
              </a:rPr>
              <a:t>5G Services Market Size, Share &amp; Trends Report, 2030 (grandviewresearch.com)</a:t>
            </a:r>
            <a:endParaRPr lang="en-US" b="0" i="0" dirty="0">
              <a:solidFill>
                <a:srgbClr val="FFFFFF"/>
              </a:solidFill>
              <a:effectLst/>
            </a:endParaRPr>
          </a:p>
        </p:txBody>
      </p:sp>
      <p:sp>
        <p:nvSpPr>
          <p:cNvPr id="4" name="Slide Number Placeholder 3"/>
          <p:cNvSpPr>
            <a:spLocks noGrp="1"/>
          </p:cNvSpPr>
          <p:nvPr>
            <p:ph type="sldNum" sz="quarter" idx="5"/>
          </p:nvPr>
        </p:nvSpPr>
        <p:spPr/>
        <p:txBody>
          <a:bodyPr/>
          <a:lstStyle/>
          <a:p>
            <a:fld id="{9A0F8970-74C7-41C9-AFBE-669FB05F5F71}" type="slidenum">
              <a:rPr lang="en-US" smtClean="0"/>
              <a:t>7</a:t>
            </a:fld>
            <a:endParaRPr lang="en-US" dirty="0"/>
          </a:p>
        </p:txBody>
      </p:sp>
    </p:spTree>
    <p:extLst>
      <p:ext uri="{BB962C8B-B14F-4D97-AF65-F5344CB8AC3E}">
        <p14:creationId xmlns:p14="http://schemas.microsoft.com/office/powerpoint/2010/main" val="178147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73737"/>
                </a:solidFill>
                <a:effectLst/>
              </a:rPr>
              <a:t>The global </a:t>
            </a:r>
            <a:r>
              <a:rPr lang="en-US" b="1" i="0" u="sng" dirty="0">
                <a:solidFill>
                  <a:srgbClr val="063369"/>
                </a:solidFill>
                <a:effectLst/>
                <a:hlinkClick r:id="rId3"/>
              </a:rPr>
              <a:t>Explainable AI Market</a:t>
            </a:r>
            <a:r>
              <a:rPr lang="en-US" b="0" i="0" dirty="0">
                <a:solidFill>
                  <a:srgbClr val="373737"/>
                </a:solidFill>
                <a:effectLst/>
              </a:rPr>
              <a:t> size is </a:t>
            </a:r>
            <a:r>
              <a:rPr lang="en-US" dirty="0">
                <a:solidFill>
                  <a:srgbClr val="373737"/>
                </a:solidFill>
              </a:rPr>
              <a:t>projected to</a:t>
            </a:r>
            <a:r>
              <a:rPr lang="en-US" b="0" i="0" dirty="0">
                <a:solidFill>
                  <a:srgbClr val="373737"/>
                </a:solidFill>
                <a:effectLst/>
              </a:rPr>
              <a:t> grow from US$6.2 billion in 2023 to US$16.2 billion by 2028.</a:t>
            </a:r>
            <a:br>
              <a:rPr lang="en-US" b="0" i="0" dirty="0">
                <a:solidFill>
                  <a:srgbClr val="373737"/>
                </a:solidFill>
                <a:effectLst/>
              </a:rPr>
            </a:br>
            <a:br>
              <a:rPr lang="en-US" b="0" i="0" dirty="0">
                <a:solidFill>
                  <a:srgbClr val="373737"/>
                </a:solidFill>
                <a:effectLst/>
              </a:rPr>
            </a:br>
            <a:r>
              <a:rPr lang="en-US" dirty="0">
                <a:effectLst/>
              </a:rPr>
              <a:t>"By 2026, the proliferation of data from </a:t>
            </a:r>
            <a:r>
              <a:rPr lang="en-US" dirty="0" err="1">
                <a:effectLst/>
              </a:rPr>
              <a:t>GenAI</a:t>
            </a:r>
            <a:r>
              <a:rPr lang="en-US" dirty="0">
                <a:effectLst/>
              </a:rPr>
              <a:t> and other key digital initiatives will result in 25% of the G2000 organizations introducing or elevating the role of chief AI officer to the C-suite."</a:t>
            </a:r>
            <a:endParaRPr lang="en-US" b="0" i="0" dirty="0">
              <a:solidFill>
                <a:srgbClr val="373737"/>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8</a:t>
            </a:fld>
            <a:endParaRPr lang="en-US" dirty="0"/>
          </a:p>
        </p:txBody>
      </p:sp>
    </p:spTree>
    <p:extLst>
      <p:ext uri="{BB962C8B-B14F-4D97-AF65-F5344CB8AC3E}">
        <p14:creationId xmlns:p14="http://schemas.microsoft.com/office/powerpoint/2010/main" val="43654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F8970-74C7-41C9-AFBE-669FB05F5F71}" type="slidenum">
              <a:rPr lang="en-US" smtClean="0"/>
              <a:t>9</a:t>
            </a:fld>
            <a:endParaRPr lang="en-US"/>
          </a:p>
        </p:txBody>
      </p:sp>
    </p:spTree>
    <p:extLst>
      <p:ext uri="{BB962C8B-B14F-4D97-AF65-F5344CB8AC3E}">
        <p14:creationId xmlns:p14="http://schemas.microsoft.com/office/powerpoint/2010/main" val="231414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5A076-0B1F-44C6-83A0-B2C256A4FF74}"/>
              </a:ext>
            </a:extLst>
          </p:cNvPr>
          <p:cNvPicPr>
            <a:picLocks noChangeAspect="1"/>
          </p:cNvPicPr>
          <p:nvPr userDrawn="1"/>
        </p:nvPicPr>
        <p:blipFill>
          <a:blip r:embed="rId2"/>
          <a:stretch>
            <a:fillRect/>
          </a:stretch>
        </p:blipFill>
        <p:spPr>
          <a:xfrm>
            <a:off x="-3048" y="-3502"/>
            <a:ext cx="12198096" cy="6865004"/>
          </a:xfrm>
          <a:prstGeom prst="rect">
            <a:avLst/>
          </a:prstGeom>
        </p:spPr>
      </p:pic>
      <p:pic>
        <p:nvPicPr>
          <p:cNvPr id="12" name="Picture 11">
            <a:extLst>
              <a:ext uri="{FF2B5EF4-FFF2-40B4-BE49-F238E27FC236}">
                <a16:creationId xmlns:a16="http://schemas.microsoft.com/office/drawing/2014/main" id="{6ACA9370-7201-68E5-6981-8A976A5237D6}"/>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963"/>
          <a:stretch/>
        </p:blipFill>
        <p:spPr>
          <a:xfrm>
            <a:off x="2608223" y="1359181"/>
            <a:ext cx="9583777" cy="5498819"/>
          </a:xfrm>
          <a:prstGeom prst="rect">
            <a:avLst/>
          </a:prstGeom>
        </p:spPr>
      </p:pic>
      <p:sp>
        <p:nvSpPr>
          <p:cNvPr id="5" name="Footer Placeholder 4">
            <a:extLst>
              <a:ext uri="{FF2B5EF4-FFF2-40B4-BE49-F238E27FC236}">
                <a16:creationId xmlns:a16="http://schemas.microsoft.com/office/drawing/2014/main" id="{3C9AC038-A7C2-D816-E3CA-750795D057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grpSp>
        <p:nvGrpSpPr>
          <p:cNvPr id="9" name="horz_logo_grp">
            <a:extLst>
              <a:ext uri="{FF2B5EF4-FFF2-40B4-BE49-F238E27FC236}">
                <a16:creationId xmlns:a16="http://schemas.microsoft.com/office/drawing/2014/main" id="{B081CF4E-0306-7B47-8910-2D2FD275886E}"/>
              </a:ext>
              <a:ext uri="{C183D7F6-B498-43B3-948B-1728B52AA6E4}">
                <adec:decorative xmlns:adec="http://schemas.microsoft.com/office/drawing/2017/decorative" val="1"/>
              </a:ext>
            </a:extLst>
          </p:cNvPr>
          <p:cNvGrpSpPr>
            <a:grpSpLocks noChangeAspect="1"/>
          </p:cNvGrpSpPr>
          <p:nvPr userDrawn="1"/>
        </p:nvGrpSpPr>
        <p:grpSpPr>
          <a:xfrm>
            <a:off x="548640" y="640080"/>
            <a:ext cx="2286000" cy="334244"/>
            <a:chOff x="345440" y="2627692"/>
            <a:chExt cx="10971255" cy="1604143"/>
          </a:xfrm>
        </p:grpSpPr>
        <p:sp>
          <p:nvSpPr>
            <p:cNvPr id="10" name="Equinix_black">
              <a:extLst>
                <a:ext uri="{FF2B5EF4-FFF2-40B4-BE49-F238E27FC236}">
                  <a16:creationId xmlns:a16="http://schemas.microsoft.com/office/drawing/2014/main" id="{27CBFAAD-0187-3A4B-4166-28ECB2813DD5}"/>
                </a:ext>
                <a:ext uri="{C183D7F6-B498-43B3-948B-1728B52AA6E4}">
                  <adec:decorative xmlns:adec="http://schemas.microsoft.com/office/drawing/2017/decorative" val="1"/>
                </a:ext>
              </a:extLst>
            </p:cNvPr>
            <p:cNvSpPr/>
            <p:nvPr/>
          </p:nvSpPr>
          <p:spPr>
            <a:xfrm>
              <a:off x="3923128" y="3019331"/>
              <a:ext cx="7393567" cy="868886"/>
            </a:xfrm>
            <a:custGeom>
              <a:avLst/>
              <a:gdLst>
                <a:gd name="connsiteX0" fmla="*/ 110240 w 7393567"/>
                <a:gd name="connsiteY0" fmla="*/ 709958 h 868886"/>
                <a:gd name="connsiteX1" fmla="*/ 672945 w 7393567"/>
                <a:gd name="connsiteY1" fmla="*/ 709958 h 868886"/>
                <a:gd name="connsiteX2" fmla="*/ 672945 w 7393567"/>
                <a:gd name="connsiteY2" fmla="*/ 810445 h 868886"/>
                <a:gd name="connsiteX3" fmla="*/ 0 w 7393567"/>
                <a:gd name="connsiteY3" fmla="*/ 810445 h 868886"/>
                <a:gd name="connsiteX4" fmla="*/ 0 w 7393567"/>
                <a:gd name="connsiteY4" fmla="*/ 31581 h 868886"/>
                <a:gd name="connsiteX5" fmla="*/ 653796 w 7393567"/>
                <a:gd name="connsiteY5" fmla="*/ 31581 h 868886"/>
                <a:gd name="connsiteX6" fmla="*/ 653796 w 7393567"/>
                <a:gd name="connsiteY6" fmla="*/ 133425 h 868886"/>
                <a:gd name="connsiteX7" fmla="*/ 110240 w 7393567"/>
                <a:gd name="connsiteY7" fmla="*/ 133425 h 868886"/>
                <a:gd name="connsiteX8" fmla="*/ 110240 w 7393567"/>
                <a:gd name="connsiteY8" fmla="*/ 354119 h 868886"/>
                <a:gd name="connsiteX9" fmla="*/ 474671 w 7393567"/>
                <a:gd name="connsiteY9" fmla="*/ 354119 h 868886"/>
                <a:gd name="connsiteX10" fmla="*/ 474671 w 7393567"/>
                <a:gd name="connsiteY10" fmla="*/ 456465 h 868886"/>
                <a:gd name="connsiteX11" fmla="*/ 110240 w 7393567"/>
                <a:gd name="connsiteY11" fmla="*/ 456465 h 868886"/>
                <a:gd name="connsiteX12" fmla="*/ 110240 w 7393567"/>
                <a:gd name="connsiteY12" fmla="*/ 709958 h 868886"/>
                <a:gd name="connsiteX13" fmla="*/ 2985962 w 7393567"/>
                <a:gd name="connsiteY13" fmla="*/ 500107 h 868886"/>
                <a:gd name="connsiteX14" fmla="*/ 2764263 w 7393567"/>
                <a:gd name="connsiteY14" fmla="*/ 731290 h 868886"/>
                <a:gd name="connsiteX15" fmla="*/ 2555271 w 7393567"/>
                <a:gd name="connsiteY15" fmla="*/ 500107 h 868886"/>
                <a:gd name="connsiteX16" fmla="*/ 2555271 w 7393567"/>
                <a:gd name="connsiteY16" fmla="*/ 33555 h 868886"/>
                <a:gd name="connsiteX17" fmla="*/ 2446154 w 7393567"/>
                <a:gd name="connsiteY17" fmla="*/ 33555 h 868886"/>
                <a:gd name="connsiteX18" fmla="*/ 2446154 w 7393567"/>
                <a:gd name="connsiteY18" fmla="*/ 505287 h 868886"/>
                <a:gd name="connsiteX19" fmla="*/ 2763513 w 7393567"/>
                <a:gd name="connsiteY19" fmla="*/ 833499 h 868886"/>
                <a:gd name="connsiteX20" fmla="*/ 3093948 w 7393567"/>
                <a:gd name="connsiteY20" fmla="*/ 505287 h 868886"/>
                <a:gd name="connsiteX21" fmla="*/ 3093948 w 7393567"/>
                <a:gd name="connsiteY21" fmla="*/ 33555 h 868886"/>
                <a:gd name="connsiteX22" fmla="*/ 2985959 w 7393567"/>
                <a:gd name="connsiteY22" fmla="*/ 33555 h 868886"/>
                <a:gd name="connsiteX23" fmla="*/ 2985959 w 7393567"/>
                <a:gd name="connsiteY23" fmla="*/ 500107 h 868886"/>
                <a:gd name="connsiteX24" fmla="*/ 3701070 w 7393567"/>
                <a:gd name="connsiteY24" fmla="*/ 810572 h 868886"/>
                <a:gd name="connsiteX25" fmla="*/ 3809325 w 7393567"/>
                <a:gd name="connsiteY25" fmla="*/ 810572 h 868886"/>
                <a:gd name="connsiteX26" fmla="*/ 3809325 w 7393567"/>
                <a:gd name="connsiteY26" fmla="*/ 31581 h 868886"/>
                <a:gd name="connsiteX27" fmla="*/ 3701070 w 7393567"/>
                <a:gd name="connsiteY27" fmla="*/ 31581 h 868886"/>
                <a:gd name="connsiteX28" fmla="*/ 3701070 w 7393567"/>
                <a:gd name="connsiteY28" fmla="*/ 810572 h 868886"/>
                <a:gd name="connsiteX29" fmla="*/ 5101718 w 7393567"/>
                <a:gd name="connsiteY29" fmla="*/ 641905 h 868886"/>
                <a:gd name="connsiteX30" fmla="*/ 4566591 w 7393567"/>
                <a:gd name="connsiteY30" fmla="*/ 31581 h 868886"/>
                <a:gd name="connsiteX31" fmla="*/ 4459602 w 7393567"/>
                <a:gd name="connsiteY31" fmla="*/ 31581 h 868886"/>
                <a:gd name="connsiteX32" fmla="*/ 4459602 w 7393567"/>
                <a:gd name="connsiteY32" fmla="*/ 810442 h 868886"/>
                <a:gd name="connsiteX33" fmla="*/ 4567717 w 7393567"/>
                <a:gd name="connsiteY33" fmla="*/ 810442 h 868886"/>
                <a:gd name="connsiteX34" fmla="*/ 4567717 w 7393567"/>
                <a:gd name="connsiteY34" fmla="*/ 195198 h 868886"/>
                <a:gd name="connsiteX35" fmla="*/ 5103877 w 7393567"/>
                <a:gd name="connsiteY35" fmla="*/ 810445 h 868886"/>
                <a:gd name="connsiteX36" fmla="*/ 5209489 w 7393567"/>
                <a:gd name="connsiteY36" fmla="*/ 810445 h 868886"/>
                <a:gd name="connsiteX37" fmla="*/ 5209489 w 7393567"/>
                <a:gd name="connsiteY37" fmla="*/ 31581 h 868886"/>
                <a:gd name="connsiteX38" fmla="*/ 5101718 w 7393567"/>
                <a:gd name="connsiteY38" fmla="*/ 31581 h 868886"/>
                <a:gd name="connsiteX39" fmla="*/ 5101718 w 7393567"/>
                <a:gd name="connsiteY39" fmla="*/ 641905 h 868886"/>
                <a:gd name="connsiteX40" fmla="*/ 5866009 w 7393567"/>
                <a:gd name="connsiteY40" fmla="*/ 810572 h 868886"/>
                <a:gd name="connsiteX41" fmla="*/ 5974158 w 7393567"/>
                <a:gd name="connsiteY41" fmla="*/ 810572 h 868886"/>
                <a:gd name="connsiteX42" fmla="*/ 5974158 w 7393567"/>
                <a:gd name="connsiteY42" fmla="*/ 31581 h 868886"/>
                <a:gd name="connsiteX43" fmla="*/ 5866009 w 7393567"/>
                <a:gd name="connsiteY43" fmla="*/ 31581 h 868886"/>
                <a:gd name="connsiteX44" fmla="*/ 5866009 w 7393567"/>
                <a:gd name="connsiteY44" fmla="*/ 810572 h 868886"/>
                <a:gd name="connsiteX45" fmla="*/ 7026633 w 7393567"/>
                <a:gd name="connsiteY45" fmla="*/ 387784 h 868886"/>
                <a:gd name="connsiteX46" fmla="*/ 7340670 w 7393567"/>
                <a:gd name="connsiteY46" fmla="*/ 30722 h 868886"/>
                <a:gd name="connsiteX47" fmla="*/ 7207186 w 7393567"/>
                <a:gd name="connsiteY47" fmla="*/ 30722 h 868886"/>
                <a:gd name="connsiteX48" fmla="*/ 6957946 w 7393567"/>
                <a:gd name="connsiteY48" fmla="*/ 310719 h 868886"/>
                <a:gd name="connsiteX49" fmla="*/ 6715473 w 7393567"/>
                <a:gd name="connsiteY49" fmla="*/ 30722 h 868886"/>
                <a:gd name="connsiteX50" fmla="*/ 6574129 w 7393567"/>
                <a:gd name="connsiteY50" fmla="*/ 30722 h 868886"/>
                <a:gd name="connsiteX51" fmla="*/ 6877058 w 7393567"/>
                <a:gd name="connsiteY51" fmla="*/ 388023 h 868886"/>
                <a:gd name="connsiteX52" fmla="*/ 6498169 w 7393567"/>
                <a:gd name="connsiteY52" fmla="*/ 810323 h 868886"/>
                <a:gd name="connsiteX53" fmla="*/ 6636563 w 7393567"/>
                <a:gd name="connsiteY53" fmla="*/ 810323 h 868886"/>
                <a:gd name="connsiteX54" fmla="*/ 6947188 w 7393567"/>
                <a:gd name="connsiteY54" fmla="*/ 463609 h 868886"/>
                <a:gd name="connsiteX55" fmla="*/ 7243487 w 7393567"/>
                <a:gd name="connsiteY55" fmla="*/ 810323 h 868886"/>
                <a:gd name="connsiteX56" fmla="*/ 7393568 w 7393567"/>
                <a:gd name="connsiteY56" fmla="*/ 810323 h 868886"/>
                <a:gd name="connsiteX57" fmla="*/ 7026633 w 7393567"/>
                <a:gd name="connsiteY57" fmla="*/ 387784 h 868886"/>
                <a:gd name="connsiteX58" fmla="*/ 1784908 w 7393567"/>
                <a:gd name="connsiteY58" fmla="*/ 417252 h 868886"/>
                <a:gd name="connsiteX59" fmla="*/ 1493293 w 7393567"/>
                <a:gd name="connsiteY59" fmla="*/ 99634 h 868886"/>
                <a:gd name="connsiteX60" fmla="*/ 1210592 w 7393567"/>
                <a:gd name="connsiteY60" fmla="*/ 418483 h 868886"/>
                <a:gd name="connsiteX61" fmla="*/ 1210663 w 7393567"/>
                <a:gd name="connsiteY61" fmla="*/ 421436 h 868886"/>
                <a:gd name="connsiteX62" fmla="*/ 1500600 w 7393567"/>
                <a:gd name="connsiteY62" fmla="*/ 737813 h 868886"/>
                <a:gd name="connsiteX63" fmla="*/ 1606233 w 7393567"/>
                <a:gd name="connsiteY63" fmla="*/ 715008 h 868886"/>
                <a:gd name="connsiteX64" fmla="*/ 1503441 w 7393567"/>
                <a:gd name="connsiteY64" fmla="*/ 593063 h 868886"/>
                <a:gd name="connsiteX65" fmla="*/ 1628957 w 7393567"/>
                <a:gd name="connsiteY65" fmla="*/ 593192 h 868886"/>
                <a:gd name="connsiteX66" fmla="*/ 1687622 w 7393567"/>
                <a:gd name="connsiteY66" fmla="*/ 663342 h 868886"/>
                <a:gd name="connsiteX67" fmla="*/ 1784911 w 7393567"/>
                <a:gd name="connsiteY67" fmla="*/ 420577 h 868886"/>
                <a:gd name="connsiteX68" fmla="*/ 1784911 w 7393567"/>
                <a:gd name="connsiteY68" fmla="*/ 417252 h 868886"/>
                <a:gd name="connsiteX69" fmla="*/ 1495758 w 7393567"/>
                <a:gd name="connsiteY69" fmla="*/ 13 h 868886"/>
                <a:gd name="connsiteX70" fmla="*/ 1897582 w 7393567"/>
                <a:gd name="connsiteY70" fmla="*/ 413426 h 868886"/>
                <a:gd name="connsiteX71" fmla="*/ 1897582 w 7393567"/>
                <a:gd name="connsiteY71" fmla="*/ 416509 h 868886"/>
                <a:gd name="connsiteX72" fmla="*/ 1753845 w 7393567"/>
                <a:gd name="connsiteY72" fmla="*/ 741393 h 868886"/>
                <a:gd name="connsiteX73" fmla="*/ 1861618 w 7393567"/>
                <a:gd name="connsiteY73" fmla="*/ 868760 h 868886"/>
                <a:gd name="connsiteX74" fmla="*/ 1735711 w 7393567"/>
                <a:gd name="connsiteY74" fmla="*/ 868886 h 868886"/>
                <a:gd name="connsiteX75" fmla="*/ 1674170 w 7393567"/>
                <a:gd name="connsiteY75" fmla="*/ 795776 h 868886"/>
                <a:gd name="connsiteX76" fmla="*/ 1498384 w 7393567"/>
                <a:gd name="connsiteY76" fmla="*/ 838801 h 868886"/>
                <a:gd name="connsiteX77" fmla="*/ 1097870 w 7393567"/>
                <a:gd name="connsiteY77" fmla="*/ 425265 h 868886"/>
                <a:gd name="connsiteX78" fmla="*/ 1097870 w 7393567"/>
                <a:gd name="connsiteY78" fmla="*/ 422312 h 868886"/>
                <a:gd name="connsiteX79" fmla="*/ 1495758 w 7393567"/>
                <a:gd name="connsiteY79" fmla="*/ 13 h 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393567" h="868886">
                  <a:moveTo>
                    <a:pt x="110240" y="709958"/>
                  </a:moveTo>
                  <a:lnTo>
                    <a:pt x="672945" y="709958"/>
                  </a:lnTo>
                  <a:lnTo>
                    <a:pt x="672945" y="810445"/>
                  </a:lnTo>
                  <a:lnTo>
                    <a:pt x="0" y="810445"/>
                  </a:lnTo>
                  <a:lnTo>
                    <a:pt x="0" y="31581"/>
                  </a:lnTo>
                  <a:lnTo>
                    <a:pt x="653796" y="31581"/>
                  </a:lnTo>
                  <a:lnTo>
                    <a:pt x="653796" y="133425"/>
                  </a:lnTo>
                  <a:lnTo>
                    <a:pt x="110240" y="133425"/>
                  </a:lnTo>
                  <a:lnTo>
                    <a:pt x="110240" y="354119"/>
                  </a:lnTo>
                  <a:lnTo>
                    <a:pt x="474671" y="354119"/>
                  </a:lnTo>
                  <a:lnTo>
                    <a:pt x="474671" y="456465"/>
                  </a:lnTo>
                  <a:lnTo>
                    <a:pt x="110240" y="456465"/>
                  </a:lnTo>
                  <a:lnTo>
                    <a:pt x="110240" y="709958"/>
                  </a:lnTo>
                  <a:close/>
                  <a:moveTo>
                    <a:pt x="2985962" y="500107"/>
                  </a:moveTo>
                  <a:cubicBezTo>
                    <a:pt x="2985962" y="639303"/>
                    <a:pt x="2896748" y="731290"/>
                    <a:pt x="2764263" y="731290"/>
                  </a:cubicBezTo>
                  <a:cubicBezTo>
                    <a:pt x="2635713" y="731290"/>
                    <a:pt x="2555271" y="638198"/>
                    <a:pt x="2555271" y="500107"/>
                  </a:cubicBezTo>
                  <a:lnTo>
                    <a:pt x="2555271" y="33555"/>
                  </a:lnTo>
                  <a:lnTo>
                    <a:pt x="2446154" y="33555"/>
                  </a:lnTo>
                  <a:lnTo>
                    <a:pt x="2446154" y="505287"/>
                  </a:lnTo>
                  <a:cubicBezTo>
                    <a:pt x="2446154" y="717729"/>
                    <a:pt x="2594570" y="833499"/>
                    <a:pt x="2763513" y="833499"/>
                  </a:cubicBezTo>
                  <a:cubicBezTo>
                    <a:pt x="3012862" y="833499"/>
                    <a:pt x="3093948" y="657563"/>
                    <a:pt x="3093948" y="505287"/>
                  </a:cubicBezTo>
                  <a:lnTo>
                    <a:pt x="3093948" y="33555"/>
                  </a:lnTo>
                  <a:lnTo>
                    <a:pt x="2985959" y="33555"/>
                  </a:lnTo>
                  <a:lnTo>
                    <a:pt x="2985959" y="500107"/>
                  </a:lnTo>
                  <a:close/>
                  <a:moveTo>
                    <a:pt x="3701070" y="810572"/>
                  </a:moveTo>
                  <a:lnTo>
                    <a:pt x="3809325" y="810572"/>
                  </a:lnTo>
                  <a:lnTo>
                    <a:pt x="3809325" y="31581"/>
                  </a:lnTo>
                  <a:lnTo>
                    <a:pt x="3701070" y="31581"/>
                  </a:lnTo>
                  <a:lnTo>
                    <a:pt x="3701070" y="810572"/>
                  </a:lnTo>
                  <a:close/>
                  <a:moveTo>
                    <a:pt x="5101718" y="641905"/>
                  </a:moveTo>
                  <a:lnTo>
                    <a:pt x="4566591" y="31581"/>
                  </a:lnTo>
                  <a:lnTo>
                    <a:pt x="4459602" y="31581"/>
                  </a:lnTo>
                  <a:lnTo>
                    <a:pt x="4459602" y="810442"/>
                  </a:lnTo>
                  <a:lnTo>
                    <a:pt x="4567717" y="810442"/>
                  </a:lnTo>
                  <a:lnTo>
                    <a:pt x="4567717" y="195198"/>
                  </a:lnTo>
                  <a:lnTo>
                    <a:pt x="5103877" y="810445"/>
                  </a:lnTo>
                  <a:lnTo>
                    <a:pt x="5209489" y="810445"/>
                  </a:lnTo>
                  <a:lnTo>
                    <a:pt x="5209489" y="31581"/>
                  </a:lnTo>
                  <a:lnTo>
                    <a:pt x="5101718" y="31581"/>
                  </a:lnTo>
                  <a:lnTo>
                    <a:pt x="5101718" y="641905"/>
                  </a:lnTo>
                  <a:close/>
                  <a:moveTo>
                    <a:pt x="5866009" y="810572"/>
                  </a:moveTo>
                  <a:lnTo>
                    <a:pt x="5974158" y="810572"/>
                  </a:lnTo>
                  <a:lnTo>
                    <a:pt x="5974158" y="31581"/>
                  </a:lnTo>
                  <a:lnTo>
                    <a:pt x="5866009" y="31581"/>
                  </a:lnTo>
                  <a:lnTo>
                    <a:pt x="5866009" y="810572"/>
                  </a:lnTo>
                  <a:close/>
                  <a:moveTo>
                    <a:pt x="7026633" y="387784"/>
                  </a:moveTo>
                  <a:lnTo>
                    <a:pt x="7340670" y="30722"/>
                  </a:lnTo>
                  <a:lnTo>
                    <a:pt x="7207186" y="30722"/>
                  </a:lnTo>
                  <a:lnTo>
                    <a:pt x="6957946" y="310719"/>
                  </a:lnTo>
                  <a:lnTo>
                    <a:pt x="6715473" y="30722"/>
                  </a:lnTo>
                  <a:lnTo>
                    <a:pt x="6574129" y="30722"/>
                  </a:lnTo>
                  <a:lnTo>
                    <a:pt x="6877058" y="388023"/>
                  </a:lnTo>
                  <a:lnTo>
                    <a:pt x="6498169" y="810323"/>
                  </a:lnTo>
                  <a:lnTo>
                    <a:pt x="6636563" y="810323"/>
                  </a:lnTo>
                  <a:lnTo>
                    <a:pt x="6947188" y="463609"/>
                  </a:lnTo>
                  <a:lnTo>
                    <a:pt x="7243487" y="810323"/>
                  </a:lnTo>
                  <a:lnTo>
                    <a:pt x="7393568" y="810323"/>
                  </a:lnTo>
                  <a:lnTo>
                    <a:pt x="7026633" y="387784"/>
                  </a:lnTo>
                  <a:close/>
                  <a:moveTo>
                    <a:pt x="1784908" y="417252"/>
                  </a:moveTo>
                  <a:cubicBezTo>
                    <a:pt x="1784908" y="232300"/>
                    <a:pt x="1655676" y="98284"/>
                    <a:pt x="1493293" y="99634"/>
                  </a:cubicBezTo>
                  <a:cubicBezTo>
                    <a:pt x="1330976" y="100510"/>
                    <a:pt x="1210592" y="232300"/>
                    <a:pt x="1210592" y="418483"/>
                  </a:cubicBezTo>
                  <a:lnTo>
                    <a:pt x="1210663" y="421436"/>
                  </a:lnTo>
                  <a:cubicBezTo>
                    <a:pt x="1210663" y="604288"/>
                    <a:pt x="1339180" y="738931"/>
                    <a:pt x="1500600" y="737813"/>
                  </a:cubicBezTo>
                  <a:cubicBezTo>
                    <a:pt x="1535865" y="737574"/>
                    <a:pt x="1581151" y="727461"/>
                    <a:pt x="1606233" y="715008"/>
                  </a:cubicBezTo>
                  <a:lnTo>
                    <a:pt x="1503441" y="593063"/>
                  </a:lnTo>
                  <a:lnTo>
                    <a:pt x="1628957" y="593192"/>
                  </a:lnTo>
                  <a:lnTo>
                    <a:pt x="1687622" y="663342"/>
                  </a:lnTo>
                  <a:cubicBezTo>
                    <a:pt x="1750503" y="602184"/>
                    <a:pt x="1784911" y="530557"/>
                    <a:pt x="1784911" y="420577"/>
                  </a:cubicBezTo>
                  <a:lnTo>
                    <a:pt x="1784911" y="417252"/>
                  </a:lnTo>
                  <a:close/>
                  <a:moveTo>
                    <a:pt x="1495758" y="13"/>
                  </a:moveTo>
                  <a:cubicBezTo>
                    <a:pt x="1719545" y="-1709"/>
                    <a:pt x="1897582" y="171278"/>
                    <a:pt x="1897582" y="413426"/>
                  </a:cubicBezTo>
                  <a:lnTo>
                    <a:pt x="1897582" y="416509"/>
                  </a:lnTo>
                  <a:cubicBezTo>
                    <a:pt x="1897582" y="557679"/>
                    <a:pt x="1842005" y="671979"/>
                    <a:pt x="1753845" y="741393"/>
                  </a:cubicBezTo>
                  <a:lnTo>
                    <a:pt x="1861618" y="868760"/>
                  </a:lnTo>
                  <a:lnTo>
                    <a:pt x="1735711" y="868886"/>
                  </a:lnTo>
                  <a:lnTo>
                    <a:pt x="1674170" y="795776"/>
                  </a:lnTo>
                  <a:cubicBezTo>
                    <a:pt x="1623453" y="822895"/>
                    <a:pt x="1555693" y="838317"/>
                    <a:pt x="1498384" y="838801"/>
                  </a:cubicBezTo>
                  <a:cubicBezTo>
                    <a:pt x="1275314" y="840401"/>
                    <a:pt x="1097870" y="668897"/>
                    <a:pt x="1097870" y="425265"/>
                  </a:cubicBezTo>
                  <a:lnTo>
                    <a:pt x="1097870" y="422312"/>
                  </a:lnTo>
                  <a:cubicBezTo>
                    <a:pt x="1097870" y="177190"/>
                    <a:pt x="1271075" y="1486"/>
                    <a:pt x="1495758" y="13"/>
                  </a:cubicBezTo>
                </a:path>
              </a:pathLst>
            </a:custGeom>
            <a:solidFill>
              <a:schemeClr val="tx1"/>
            </a:solidFill>
            <a:ln w="3410" cap="flat">
              <a:noFill/>
              <a:prstDash val="solid"/>
              <a:miter/>
            </a:ln>
          </p:spPr>
          <p:txBody>
            <a:bodyPr rtlCol="0" anchor="ctr"/>
            <a:lstStyle/>
            <a:p>
              <a:endParaRPr lang="en-US"/>
            </a:p>
          </p:txBody>
        </p:sp>
        <p:sp>
          <p:nvSpPr>
            <p:cNvPr id="11" name="fortress_red">
              <a:extLst>
                <a:ext uri="{FF2B5EF4-FFF2-40B4-BE49-F238E27FC236}">
                  <a16:creationId xmlns:a16="http://schemas.microsoft.com/office/drawing/2014/main" id="{B58209EC-2843-70D9-ACCF-6A285590AAEE}"/>
                </a:ext>
                <a:ext uri="{C183D7F6-B498-43B3-948B-1728B52AA6E4}">
                  <adec:decorative xmlns:adec="http://schemas.microsoft.com/office/drawing/2017/decorative" val="1"/>
                </a:ext>
              </a:extLst>
            </p:cNvPr>
            <p:cNvSpPr/>
            <p:nvPr/>
          </p:nvSpPr>
          <p:spPr>
            <a:xfrm>
              <a:off x="345440" y="2627692"/>
              <a:ext cx="3055280" cy="1604143"/>
            </a:xfrm>
            <a:custGeom>
              <a:avLst/>
              <a:gdLst>
                <a:gd name="connsiteX0" fmla="*/ 2907935 w 3055280"/>
                <a:gd name="connsiteY0" fmla="*/ 1149921 h 1604143"/>
                <a:gd name="connsiteX1" fmla="*/ 3055280 w 3055280"/>
                <a:gd name="connsiteY1" fmla="*/ 1001604 h 1604143"/>
                <a:gd name="connsiteX2" fmla="*/ 3055280 w 3055280"/>
                <a:gd name="connsiteY2" fmla="*/ 1000738 h 1604143"/>
                <a:gd name="connsiteX3" fmla="*/ 2907935 w 3055280"/>
                <a:gd name="connsiteY3" fmla="*/ 853151 h 1604143"/>
                <a:gd name="connsiteX4" fmla="*/ 2760375 w 3055280"/>
                <a:gd name="connsiteY4" fmla="*/ 1001604 h 1604143"/>
                <a:gd name="connsiteX5" fmla="*/ 2760375 w 3055280"/>
                <a:gd name="connsiteY5" fmla="*/ 1002470 h 1604143"/>
                <a:gd name="connsiteX6" fmla="*/ 2907935 w 3055280"/>
                <a:gd name="connsiteY6" fmla="*/ 1149921 h 1604143"/>
                <a:gd name="connsiteX7" fmla="*/ 2907935 w 3055280"/>
                <a:gd name="connsiteY7" fmla="*/ 1133776 h 1604143"/>
                <a:gd name="connsiteX8" fmla="*/ 2777438 w 3055280"/>
                <a:gd name="connsiteY8" fmla="*/ 1002467 h 1604143"/>
                <a:gd name="connsiteX9" fmla="*/ 2777438 w 3055280"/>
                <a:gd name="connsiteY9" fmla="*/ 1001601 h 1604143"/>
                <a:gd name="connsiteX10" fmla="*/ 2907935 w 3055280"/>
                <a:gd name="connsiteY10" fmla="*/ 869423 h 1604143"/>
                <a:gd name="connsiteX11" fmla="*/ 3038364 w 3055280"/>
                <a:gd name="connsiteY11" fmla="*/ 1000735 h 1604143"/>
                <a:gd name="connsiteX12" fmla="*/ 3038364 w 3055280"/>
                <a:gd name="connsiteY12" fmla="*/ 1001601 h 1604143"/>
                <a:gd name="connsiteX13" fmla="*/ 2907935 w 3055280"/>
                <a:gd name="connsiteY13" fmla="*/ 1133776 h 1604143"/>
                <a:gd name="connsiteX14" fmla="*/ 2846896 w 3055280"/>
                <a:gd name="connsiteY14" fmla="*/ 1075338 h 1604143"/>
                <a:gd name="connsiteX15" fmla="*/ 2884217 w 3055280"/>
                <a:gd name="connsiteY15" fmla="*/ 1075338 h 1604143"/>
                <a:gd name="connsiteX16" fmla="*/ 2884217 w 3055280"/>
                <a:gd name="connsiteY16" fmla="*/ 1026997 h 1604143"/>
                <a:gd name="connsiteX17" fmla="*/ 2907939 w 3055280"/>
                <a:gd name="connsiteY17" fmla="*/ 1026997 h 1604143"/>
                <a:gd name="connsiteX18" fmla="*/ 2940970 w 3055280"/>
                <a:gd name="connsiteY18" fmla="*/ 1075338 h 1604143"/>
                <a:gd name="connsiteX19" fmla="*/ 2985846 w 3055280"/>
                <a:gd name="connsiteY19" fmla="*/ 1075338 h 1604143"/>
                <a:gd name="connsiteX20" fmla="*/ 2946954 w 3055280"/>
                <a:gd name="connsiteY20" fmla="*/ 1020225 h 1604143"/>
                <a:gd name="connsiteX21" fmla="*/ 2980789 w 3055280"/>
                <a:gd name="connsiteY21" fmla="*/ 972750 h 1604143"/>
                <a:gd name="connsiteX22" fmla="*/ 2918803 w 3055280"/>
                <a:gd name="connsiteY22" fmla="*/ 921825 h 1604143"/>
                <a:gd name="connsiteX23" fmla="*/ 2846896 w 3055280"/>
                <a:gd name="connsiteY23" fmla="*/ 921825 h 1604143"/>
                <a:gd name="connsiteX24" fmla="*/ 2846896 w 3055280"/>
                <a:gd name="connsiteY24" fmla="*/ 1075338 h 1604143"/>
                <a:gd name="connsiteX25" fmla="*/ 2884213 w 3055280"/>
                <a:gd name="connsiteY25" fmla="*/ 996544 h 1604143"/>
                <a:gd name="connsiteX26" fmla="*/ 2884213 w 3055280"/>
                <a:gd name="connsiteY26" fmla="*/ 954136 h 1604143"/>
                <a:gd name="connsiteX27" fmla="*/ 2916334 w 3055280"/>
                <a:gd name="connsiteY27" fmla="*/ 954136 h 1604143"/>
                <a:gd name="connsiteX28" fmla="*/ 2942647 w 3055280"/>
                <a:gd name="connsiteY28" fmla="*/ 975342 h 1604143"/>
                <a:gd name="connsiteX29" fmla="*/ 2916334 w 3055280"/>
                <a:gd name="connsiteY29" fmla="*/ 996548 h 1604143"/>
                <a:gd name="connsiteX30" fmla="*/ 2884213 w 3055280"/>
                <a:gd name="connsiteY30" fmla="*/ 996548 h 1604143"/>
                <a:gd name="connsiteX31" fmla="*/ 1472991 w 3055280"/>
                <a:gd name="connsiteY31" fmla="*/ 85508 h 1604143"/>
                <a:gd name="connsiteX32" fmla="*/ 1472991 w 3055280"/>
                <a:gd name="connsiteY32" fmla="*/ 1373500 h 1604143"/>
                <a:gd name="connsiteX33" fmla="*/ 1636751 w 3055280"/>
                <a:gd name="connsiteY33" fmla="*/ 1316552 h 1604143"/>
                <a:gd name="connsiteX34" fmla="*/ 1636751 w 3055280"/>
                <a:gd name="connsiteY34" fmla="*/ 142803 h 1604143"/>
                <a:gd name="connsiteX35" fmla="*/ 2127861 w 3055280"/>
                <a:gd name="connsiteY35" fmla="*/ 314266 h 1604143"/>
                <a:gd name="connsiteX36" fmla="*/ 2127861 w 3055280"/>
                <a:gd name="connsiteY36" fmla="*/ 1145090 h 1604143"/>
                <a:gd name="connsiteX37" fmla="*/ 2291372 w 3055280"/>
                <a:gd name="connsiteY37" fmla="*/ 1087890 h 1604143"/>
                <a:gd name="connsiteX38" fmla="*/ 2291372 w 3055280"/>
                <a:gd name="connsiteY38" fmla="*/ 371316 h 1604143"/>
                <a:gd name="connsiteX39" fmla="*/ 2455060 w 3055280"/>
                <a:gd name="connsiteY39" fmla="*/ 428625 h 1604143"/>
                <a:gd name="connsiteX40" fmla="*/ 2455060 w 3055280"/>
                <a:gd name="connsiteY40" fmla="*/ 1204219 h 1604143"/>
                <a:gd name="connsiteX41" fmla="*/ 1964063 w 3055280"/>
                <a:gd name="connsiteY41" fmla="*/ 1375583 h 1604143"/>
                <a:gd name="connsiteX42" fmla="*/ 1964063 w 3055280"/>
                <a:gd name="connsiteY42" fmla="*/ 430405 h 1604143"/>
                <a:gd name="connsiteX43" fmla="*/ 1800641 w 3055280"/>
                <a:gd name="connsiteY43" fmla="*/ 373345 h 1604143"/>
                <a:gd name="connsiteX44" fmla="*/ 1800641 w 3055280"/>
                <a:gd name="connsiteY44" fmla="*/ 1432780 h 1604143"/>
                <a:gd name="connsiteX45" fmla="*/ 1309388 w 3055280"/>
                <a:gd name="connsiteY45" fmla="*/ 1604144 h 1604143"/>
                <a:gd name="connsiteX46" fmla="*/ 1309388 w 3055280"/>
                <a:gd name="connsiteY46" fmla="*/ 201838 h 1604143"/>
                <a:gd name="connsiteX47" fmla="*/ 1227590 w 3055280"/>
                <a:gd name="connsiteY47" fmla="*/ 173280 h 1604143"/>
                <a:gd name="connsiteX48" fmla="*/ 1145832 w 3055280"/>
                <a:gd name="connsiteY48" fmla="*/ 201838 h 1604143"/>
                <a:gd name="connsiteX49" fmla="*/ 1145832 w 3055280"/>
                <a:gd name="connsiteY49" fmla="*/ 1604137 h 1604143"/>
                <a:gd name="connsiteX50" fmla="*/ 654815 w 3055280"/>
                <a:gd name="connsiteY50" fmla="*/ 1432773 h 1604143"/>
                <a:gd name="connsiteX51" fmla="*/ 654815 w 3055280"/>
                <a:gd name="connsiteY51" fmla="*/ 373341 h 1604143"/>
                <a:gd name="connsiteX52" fmla="*/ 491062 w 3055280"/>
                <a:gd name="connsiteY52" fmla="*/ 430401 h 1604143"/>
                <a:gd name="connsiteX53" fmla="*/ 491062 w 3055280"/>
                <a:gd name="connsiteY53" fmla="*/ 1375583 h 1604143"/>
                <a:gd name="connsiteX54" fmla="*/ 0 w 3055280"/>
                <a:gd name="connsiteY54" fmla="*/ 1204223 h 1604143"/>
                <a:gd name="connsiteX55" fmla="*/ 0 w 3055280"/>
                <a:gd name="connsiteY55" fmla="*/ 428628 h 1604143"/>
                <a:gd name="connsiteX56" fmla="*/ 163808 w 3055280"/>
                <a:gd name="connsiteY56" fmla="*/ 371319 h 1604143"/>
                <a:gd name="connsiteX57" fmla="*/ 163808 w 3055280"/>
                <a:gd name="connsiteY57" fmla="*/ 1087893 h 1604143"/>
                <a:gd name="connsiteX58" fmla="*/ 327407 w 3055280"/>
                <a:gd name="connsiteY58" fmla="*/ 1145093 h 1604143"/>
                <a:gd name="connsiteX59" fmla="*/ 327407 w 3055280"/>
                <a:gd name="connsiteY59" fmla="*/ 314270 h 1604143"/>
                <a:gd name="connsiteX60" fmla="*/ 818425 w 3055280"/>
                <a:gd name="connsiteY60" fmla="*/ 142803 h 1604143"/>
                <a:gd name="connsiteX61" fmla="*/ 818425 w 3055280"/>
                <a:gd name="connsiteY61" fmla="*/ 1316552 h 1604143"/>
                <a:gd name="connsiteX62" fmla="*/ 982079 w 3055280"/>
                <a:gd name="connsiteY62" fmla="*/ 1373500 h 1604143"/>
                <a:gd name="connsiteX63" fmla="*/ 982079 w 3055280"/>
                <a:gd name="connsiteY63" fmla="*/ 85508 h 1604143"/>
                <a:gd name="connsiteX64" fmla="*/ 1227590 w 3055280"/>
                <a:gd name="connsiteY64" fmla="*/ 0 h 1604143"/>
                <a:gd name="connsiteX65" fmla="*/ 1472991 w 3055280"/>
                <a:gd name="connsiteY65" fmla="*/ 85508 h 160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5280" h="1604143">
                  <a:moveTo>
                    <a:pt x="2907935" y="1149921"/>
                  </a:moveTo>
                  <a:cubicBezTo>
                    <a:pt x="2990078" y="1149921"/>
                    <a:pt x="3055280" y="1081991"/>
                    <a:pt x="3055280" y="1001604"/>
                  </a:cubicBezTo>
                  <a:lnTo>
                    <a:pt x="3055280" y="1000738"/>
                  </a:lnTo>
                  <a:cubicBezTo>
                    <a:pt x="3055280" y="920232"/>
                    <a:pt x="2990900" y="853151"/>
                    <a:pt x="2907935" y="853151"/>
                  </a:cubicBezTo>
                  <a:cubicBezTo>
                    <a:pt x="2825653" y="853151"/>
                    <a:pt x="2760375" y="921088"/>
                    <a:pt x="2760375" y="1001604"/>
                  </a:cubicBezTo>
                  <a:lnTo>
                    <a:pt x="2760375" y="1002470"/>
                  </a:lnTo>
                  <a:cubicBezTo>
                    <a:pt x="2760379" y="1082850"/>
                    <a:pt x="2824831" y="1149921"/>
                    <a:pt x="2907935" y="1149921"/>
                  </a:cubicBezTo>
                  <a:moveTo>
                    <a:pt x="2907935" y="1133776"/>
                  </a:moveTo>
                  <a:cubicBezTo>
                    <a:pt x="2833373" y="1133776"/>
                    <a:pt x="2777438" y="1074479"/>
                    <a:pt x="2777438" y="1002467"/>
                  </a:cubicBezTo>
                  <a:lnTo>
                    <a:pt x="2777438" y="1001601"/>
                  </a:lnTo>
                  <a:cubicBezTo>
                    <a:pt x="2777438" y="929473"/>
                    <a:pt x="2834157" y="869423"/>
                    <a:pt x="2907935" y="869423"/>
                  </a:cubicBezTo>
                  <a:cubicBezTo>
                    <a:pt x="2982396" y="869423"/>
                    <a:pt x="3038364" y="928733"/>
                    <a:pt x="3038364" y="1000735"/>
                  </a:cubicBezTo>
                  <a:lnTo>
                    <a:pt x="3038364" y="1001601"/>
                  </a:lnTo>
                  <a:cubicBezTo>
                    <a:pt x="3038364" y="1073606"/>
                    <a:pt x="2981611" y="1133776"/>
                    <a:pt x="2907935" y="1133776"/>
                  </a:cubicBezTo>
                  <a:moveTo>
                    <a:pt x="2846896" y="1075338"/>
                  </a:moveTo>
                  <a:lnTo>
                    <a:pt x="2884217" y="1075338"/>
                  </a:lnTo>
                  <a:lnTo>
                    <a:pt x="2884217" y="1026997"/>
                  </a:lnTo>
                  <a:lnTo>
                    <a:pt x="2907939" y="1026997"/>
                  </a:lnTo>
                  <a:lnTo>
                    <a:pt x="2940970" y="1075338"/>
                  </a:lnTo>
                  <a:lnTo>
                    <a:pt x="2985846" y="1075338"/>
                  </a:lnTo>
                  <a:lnTo>
                    <a:pt x="2946954" y="1020225"/>
                  </a:lnTo>
                  <a:cubicBezTo>
                    <a:pt x="2967287" y="1013436"/>
                    <a:pt x="2980789" y="997407"/>
                    <a:pt x="2980789" y="972750"/>
                  </a:cubicBezTo>
                  <a:cubicBezTo>
                    <a:pt x="2980789" y="938107"/>
                    <a:pt x="2954476" y="921825"/>
                    <a:pt x="2918803" y="921825"/>
                  </a:cubicBezTo>
                  <a:lnTo>
                    <a:pt x="2846896" y="921825"/>
                  </a:lnTo>
                  <a:lnTo>
                    <a:pt x="2846896" y="1075338"/>
                  </a:lnTo>
                  <a:close/>
                  <a:moveTo>
                    <a:pt x="2884213" y="996544"/>
                  </a:moveTo>
                  <a:lnTo>
                    <a:pt x="2884213" y="954136"/>
                  </a:lnTo>
                  <a:lnTo>
                    <a:pt x="2916334" y="954136"/>
                  </a:lnTo>
                  <a:cubicBezTo>
                    <a:pt x="2932356" y="954136"/>
                    <a:pt x="2942647" y="961784"/>
                    <a:pt x="2942647" y="975342"/>
                  </a:cubicBezTo>
                  <a:cubicBezTo>
                    <a:pt x="2942647" y="988044"/>
                    <a:pt x="2933359" y="996548"/>
                    <a:pt x="2916334" y="996548"/>
                  </a:cubicBezTo>
                  <a:lnTo>
                    <a:pt x="2884213" y="996548"/>
                  </a:lnTo>
                  <a:close/>
                  <a:moveTo>
                    <a:pt x="1472991" y="85508"/>
                  </a:moveTo>
                  <a:lnTo>
                    <a:pt x="1472991" y="1373500"/>
                  </a:lnTo>
                  <a:lnTo>
                    <a:pt x="1636751" y="1316552"/>
                  </a:lnTo>
                  <a:lnTo>
                    <a:pt x="1636751" y="142803"/>
                  </a:lnTo>
                  <a:lnTo>
                    <a:pt x="2127861" y="314266"/>
                  </a:lnTo>
                  <a:lnTo>
                    <a:pt x="2127861" y="1145090"/>
                  </a:lnTo>
                  <a:lnTo>
                    <a:pt x="2291372" y="1087890"/>
                  </a:lnTo>
                  <a:lnTo>
                    <a:pt x="2291372" y="371316"/>
                  </a:lnTo>
                  <a:lnTo>
                    <a:pt x="2455060" y="428625"/>
                  </a:lnTo>
                  <a:lnTo>
                    <a:pt x="2455060" y="1204219"/>
                  </a:lnTo>
                  <a:lnTo>
                    <a:pt x="1964063" y="1375583"/>
                  </a:lnTo>
                  <a:lnTo>
                    <a:pt x="1964063" y="430405"/>
                  </a:lnTo>
                  <a:lnTo>
                    <a:pt x="1800641" y="373345"/>
                  </a:lnTo>
                  <a:lnTo>
                    <a:pt x="1800641" y="1432780"/>
                  </a:lnTo>
                  <a:lnTo>
                    <a:pt x="1309388" y="1604144"/>
                  </a:lnTo>
                  <a:lnTo>
                    <a:pt x="1309388" y="201838"/>
                  </a:lnTo>
                  <a:lnTo>
                    <a:pt x="1227590" y="173280"/>
                  </a:lnTo>
                  <a:lnTo>
                    <a:pt x="1145832" y="201838"/>
                  </a:lnTo>
                  <a:lnTo>
                    <a:pt x="1145832" y="1604137"/>
                  </a:lnTo>
                  <a:lnTo>
                    <a:pt x="654815" y="1432773"/>
                  </a:lnTo>
                  <a:lnTo>
                    <a:pt x="654815" y="373341"/>
                  </a:lnTo>
                  <a:lnTo>
                    <a:pt x="491062" y="430401"/>
                  </a:lnTo>
                  <a:lnTo>
                    <a:pt x="491062" y="1375583"/>
                  </a:lnTo>
                  <a:lnTo>
                    <a:pt x="0" y="1204223"/>
                  </a:lnTo>
                  <a:lnTo>
                    <a:pt x="0" y="428628"/>
                  </a:lnTo>
                  <a:lnTo>
                    <a:pt x="163808" y="371319"/>
                  </a:lnTo>
                  <a:lnTo>
                    <a:pt x="163808" y="1087893"/>
                  </a:lnTo>
                  <a:lnTo>
                    <a:pt x="327407" y="1145093"/>
                  </a:lnTo>
                  <a:lnTo>
                    <a:pt x="327407" y="314270"/>
                  </a:lnTo>
                  <a:lnTo>
                    <a:pt x="818425" y="142803"/>
                  </a:lnTo>
                  <a:lnTo>
                    <a:pt x="818425" y="1316552"/>
                  </a:lnTo>
                  <a:lnTo>
                    <a:pt x="982079" y="1373500"/>
                  </a:lnTo>
                  <a:lnTo>
                    <a:pt x="982079" y="85508"/>
                  </a:lnTo>
                  <a:lnTo>
                    <a:pt x="1227590" y="0"/>
                  </a:lnTo>
                  <a:lnTo>
                    <a:pt x="1472991" y="85508"/>
                  </a:lnTo>
                  <a:close/>
                </a:path>
              </a:pathLst>
            </a:custGeom>
            <a:solidFill>
              <a:schemeClr val="tx1"/>
            </a:solidFill>
            <a:ln w="341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EAA51E90-75BB-29F9-B515-ACC903173E2F}"/>
              </a:ext>
            </a:extLst>
          </p:cNvPr>
          <p:cNvSpPr>
            <a:spLocks noGrp="1"/>
          </p:cNvSpPr>
          <p:nvPr>
            <p:ph type="ctrTitle" hasCustomPrompt="1"/>
          </p:nvPr>
        </p:nvSpPr>
        <p:spPr>
          <a:xfrm>
            <a:off x="548640" y="1466850"/>
            <a:ext cx="8601710" cy="2190750"/>
          </a:xfrm>
        </p:spPr>
        <p:txBody>
          <a:bodyPr anchor="b"/>
          <a:lstStyle>
            <a:lvl1pPr algn="l">
              <a:lnSpc>
                <a:spcPct val="100000"/>
              </a:lnSpc>
              <a:defRPr sz="5400"/>
            </a:lvl1pPr>
          </a:lstStyle>
          <a:p>
            <a:r>
              <a:rPr lang="en-US"/>
              <a:t>Master title style, </a:t>
            </a:r>
            <a:br>
              <a:rPr lang="en-US"/>
            </a:br>
            <a:r>
              <a:rPr lang="en-US"/>
              <a:t>Bold 54pt</a:t>
            </a:r>
          </a:p>
        </p:txBody>
      </p:sp>
      <p:sp>
        <p:nvSpPr>
          <p:cNvPr id="3" name="Subtitle 2">
            <a:extLst>
              <a:ext uri="{FF2B5EF4-FFF2-40B4-BE49-F238E27FC236}">
                <a16:creationId xmlns:a16="http://schemas.microsoft.com/office/drawing/2014/main" id="{2F47E070-3828-E1FA-4CF9-C94EC651614B}"/>
              </a:ext>
            </a:extLst>
          </p:cNvPr>
          <p:cNvSpPr>
            <a:spLocks noGrp="1"/>
          </p:cNvSpPr>
          <p:nvPr>
            <p:ph type="subTitle" idx="1" hasCustomPrompt="1"/>
          </p:nvPr>
        </p:nvSpPr>
        <p:spPr>
          <a:xfrm>
            <a:off x="548640" y="3794760"/>
            <a:ext cx="8231823" cy="914400"/>
          </a:xfrm>
        </p:spPr>
        <p:txBody>
          <a:bodyPr/>
          <a:lstStyle>
            <a:lvl1pPr marL="0" indent="0" algn="l">
              <a:lnSpc>
                <a:spcPct val="100000"/>
              </a:lnSpc>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 Bold 28pt</a:t>
            </a:r>
          </a:p>
        </p:txBody>
      </p:sp>
      <p:sp>
        <p:nvSpPr>
          <p:cNvPr id="14" name="Text Placeholder 13">
            <a:extLst>
              <a:ext uri="{FF2B5EF4-FFF2-40B4-BE49-F238E27FC236}">
                <a16:creationId xmlns:a16="http://schemas.microsoft.com/office/drawing/2014/main" id="{E1E25B33-E006-ACEB-9C06-0779D8EAA40F}"/>
              </a:ext>
            </a:extLst>
          </p:cNvPr>
          <p:cNvSpPr>
            <a:spLocks noGrp="1"/>
          </p:cNvSpPr>
          <p:nvPr>
            <p:ph type="body" sz="quarter" idx="12" hasCustomPrompt="1"/>
          </p:nvPr>
        </p:nvSpPr>
        <p:spPr>
          <a:xfrm>
            <a:off x="548640" y="4937759"/>
            <a:ext cx="5547360" cy="548640"/>
          </a:xfrm>
        </p:spPr>
        <p:txBody>
          <a:bodyPr/>
          <a:lstStyle>
            <a:lvl1pPr marL="0" indent="0">
              <a:lnSpc>
                <a:spcPct val="100000"/>
              </a:lnSpc>
              <a:buNone/>
              <a:defRPr sz="1400" b="0"/>
            </a:lvl1pPr>
          </a:lstStyle>
          <a:p>
            <a:pPr lvl="0"/>
            <a:r>
              <a:rPr lang="en-US"/>
              <a:t>Optional Presenter Name, Reg 14pt</a:t>
            </a:r>
          </a:p>
        </p:txBody>
      </p:sp>
    </p:spTree>
    <p:extLst>
      <p:ext uri="{BB962C8B-B14F-4D97-AF65-F5344CB8AC3E}">
        <p14:creationId xmlns:p14="http://schemas.microsoft.com/office/powerpoint/2010/main" val="2168194205"/>
      </p:ext>
    </p:extLst>
  </p:cSld>
  <p:clrMapOvr>
    <a:masterClrMapping/>
  </p:clrMapOvr>
  <p:extLst>
    <p:ext uri="{DCECCB84-F9BA-43D5-87BE-67443E8EF086}">
      <p15:sldGuideLst xmlns:p15="http://schemas.microsoft.com/office/powerpoint/2012/main">
        <p15:guide id="1" orient="horz" pos="1691" userDrawn="1">
          <p15:clr>
            <a:srgbClr val="C35EA4"/>
          </p15:clr>
        </p15:guide>
        <p15:guide id="2" orient="horz" pos="2207" userDrawn="1">
          <p15:clr>
            <a:srgbClr val="C35EA4"/>
          </p15:clr>
        </p15:guide>
        <p15:guide id="3" orient="horz" pos="2610" userDrawn="1">
          <p15:clr>
            <a:srgbClr val="C35EA4"/>
          </p15:clr>
        </p15:guide>
        <p15:guide id="4" orient="horz" pos="32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Ligh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9EC4B66F-DD69-1E70-7048-CB4CBE1DE42E}"/>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5" name="Title 4">
            <a:extLst>
              <a:ext uri="{FF2B5EF4-FFF2-40B4-BE49-F238E27FC236}">
                <a16:creationId xmlns:a16="http://schemas.microsoft.com/office/drawing/2014/main" id="{8EDD49F2-136F-EE5F-1AFE-2C9F577E61FE}"/>
              </a:ext>
            </a:extLst>
          </p:cNvPr>
          <p:cNvSpPr>
            <a:spLocks noGrp="1"/>
          </p:cNvSpPr>
          <p:nvPr>
            <p:ph type="title" hasCustomPrompt="1"/>
          </p:nvPr>
        </p:nvSpPr>
        <p:spPr/>
        <p:txBody>
          <a:body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52450" y="1466850"/>
            <a:ext cx="5356225" cy="4705350"/>
          </a:xfrm>
        </p:spPr>
        <p:txBody>
          <a:bodyPr/>
          <a:lstStyle>
            <a:lvl2pPr>
              <a:defRPr/>
            </a:lvl2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6283327" y="1466850"/>
            <a:ext cx="5357812" cy="4705350"/>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404690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Ligh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9" name="Date Placeholder 8">
            <a:extLst>
              <a:ext uri="{FF2B5EF4-FFF2-40B4-BE49-F238E27FC236}">
                <a16:creationId xmlns:a16="http://schemas.microsoft.com/office/drawing/2014/main" id="{6F2A5ECE-5627-397C-EC44-C80147A05E9E}"/>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5" name="Title 4">
            <a:extLst>
              <a:ext uri="{FF2B5EF4-FFF2-40B4-BE49-F238E27FC236}">
                <a16:creationId xmlns:a16="http://schemas.microsoft.com/office/drawing/2014/main" id="{05A6258F-BA38-6A88-46D8-68D08A1E9F48}"/>
              </a:ext>
            </a:extLst>
          </p:cNvPr>
          <p:cNvSpPr>
            <a:spLocks noGrp="1"/>
          </p:cNvSpPr>
          <p:nvPr>
            <p:ph type="title" hasCustomPrompt="1"/>
          </p:nvPr>
        </p:nvSpPr>
        <p:spPr/>
        <p:txBody>
          <a:body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48640" y="1466850"/>
            <a:ext cx="3448685" cy="4705349"/>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4372356" y="1466850"/>
            <a:ext cx="3447288" cy="4705349"/>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8" name="Content Placeholder 4">
            <a:extLst>
              <a:ext uri="{FF2B5EF4-FFF2-40B4-BE49-F238E27FC236}">
                <a16:creationId xmlns:a16="http://schemas.microsoft.com/office/drawing/2014/main" id="{E0E9EB88-7561-8DCD-FB86-DFACFEC5688D}"/>
              </a:ext>
            </a:extLst>
          </p:cNvPr>
          <p:cNvSpPr>
            <a:spLocks noGrp="1"/>
          </p:cNvSpPr>
          <p:nvPr>
            <p:ph sz="half" idx="13" hasCustomPrompt="1"/>
          </p:nvPr>
        </p:nvSpPr>
        <p:spPr>
          <a:xfrm>
            <a:off x="8197850" y="1466850"/>
            <a:ext cx="3443288" cy="4705349"/>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124436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 Ligh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10" name="Date Placeholder 9">
            <a:extLst>
              <a:ext uri="{FF2B5EF4-FFF2-40B4-BE49-F238E27FC236}">
                <a16:creationId xmlns:a16="http://schemas.microsoft.com/office/drawing/2014/main" id="{426D8142-71DC-53DA-7ACE-734A3C3C6EEE}"/>
              </a:ext>
              <a:ext uri="{C183D7F6-B498-43B3-948B-1728B52AA6E4}">
                <adec:decorative xmlns:adec="http://schemas.microsoft.com/office/drawing/2017/decorative" val="1"/>
              </a:ext>
            </a:extLst>
          </p:cNvPr>
          <p:cNvSpPr>
            <a:spLocks noGrp="1"/>
          </p:cNvSpPr>
          <p:nvPr>
            <p:ph type="dt" sz="half" idx="15"/>
          </p:nvPr>
        </p:nvSpPr>
        <p:spPr/>
        <p:txBody>
          <a:bodyPr/>
          <a:lstStyle/>
          <a:p>
            <a:endParaRPr lang="en-US"/>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5" name="Title 4">
            <a:extLst>
              <a:ext uri="{FF2B5EF4-FFF2-40B4-BE49-F238E27FC236}">
                <a16:creationId xmlns:a16="http://schemas.microsoft.com/office/drawing/2014/main" id="{40E115BC-50EC-3378-C342-0EBB2382CBCE}"/>
              </a:ext>
            </a:extLst>
          </p:cNvPr>
          <p:cNvSpPr>
            <a:spLocks noGrp="1"/>
          </p:cNvSpPr>
          <p:nvPr>
            <p:ph type="title" hasCustomPrompt="1"/>
          </p:nvPr>
        </p:nvSpPr>
        <p:spPr>
          <a:xfrm>
            <a:off x="548640" y="451537"/>
            <a:ext cx="8601710" cy="924831"/>
          </a:xfrm>
        </p:spPr>
        <p:txBody>
          <a:body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48640" y="1466850"/>
            <a:ext cx="2487168" cy="4705350"/>
          </a:xfrm>
        </p:spPr>
        <p:txBody>
          <a:bodyPr/>
          <a:lstStyle>
            <a:lvl1pPr>
              <a:spcBef>
                <a:spcPts val="1200"/>
              </a:spcBef>
              <a:defRPr sz="1400"/>
            </a:lvl1pPr>
            <a:lvl2pPr>
              <a:spcBef>
                <a:spcPts val="1000"/>
              </a:spcBef>
              <a:defRPr sz="1200"/>
            </a:lvl2pPr>
            <a:lvl3pPr>
              <a:spcBef>
                <a:spcPts val="800"/>
              </a:spcBef>
              <a:defRPr sz="1100"/>
            </a:lvl3pPr>
            <a:lvl4pPr>
              <a:spcBef>
                <a:spcPts val="600"/>
              </a:spcBef>
              <a:defRPr sz="1000"/>
            </a:lvl4pPr>
            <a:lvl5pPr>
              <a:spcBef>
                <a:spcPts val="400"/>
              </a:spcBef>
              <a:defRPr sz="1000"/>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3409950" y="1466850"/>
            <a:ext cx="2487168" cy="4705350"/>
          </a:xfrm>
        </p:spPr>
        <p:txBody>
          <a:bodyPr/>
          <a:lstStyle>
            <a:lvl1pPr>
              <a:spcBef>
                <a:spcPts val="1200"/>
              </a:spcBef>
              <a:defRPr sz="1400"/>
            </a:lvl1pPr>
            <a:lvl2pPr>
              <a:spcBef>
                <a:spcPts val="1000"/>
              </a:spcBef>
              <a:defRPr sz="1200"/>
            </a:lvl2pPr>
            <a:lvl3pPr>
              <a:spcBef>
                <a:spcPts val="800"/>
              </a:spcBef>
              <a:defRPr sz="1100"/>
            </a:lvl3pPr>
            <a:lvl4pPr>
              <a:spcBef>
                <a:spcPts val="600"/>
              </a:spcBef>
              <a:defRPr sz="1000"/>
            </a:lvl4pPr>
            <a:lvl5pPr>
              <a:spcBef>
                <a:spcPts val="400"/>
              </a:spcBef>
              <a:defRPr sz="1000"/>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8" name="Content Placeholder 4">
            <a:extLst>
              <a:ext uri="{FF2B5EF4-FFF2-40B4-BE49-F238E27FC236}">
                <a16:creationId xmlns:a16="http://schemas.microsoft.com/office/drawing/2014/main" id="{E0E9EB88-7561-8DCD-FB86-DFACFEC5688D}"/>
              </a:ext>
            </a:extLst>
          </p:cNvPr>
          <p:cNvSpPr>
            <a:spLocks noGrp="1"/>
          </p:cNvSpPr>
          <p:nvPr>
            <p:ph sz="half" idx="13" hasCustomPrompt="1"/>
          </p:nvPr>
        </p:nvSpPr>
        <p:spPr>
          <a:xfrm>
            <a:off x="6281738" y="1466850"/>
            <a:ext cx="2487168" cy="4705350"/>
          </a:xfrm>
        </p:spPr>
        <p:txBody>
          <a:bodyPr/>
          <a:lstStyle>
            <a:lvl1pPr>
              <a:spcBef>
                <a:spcPts val="1200"/>
              </a:spcBef>
              <a:defRPr sz="1400"/>
            </a:lvl1pPr>
            <a:lvl2pPr>
              <a:spcBef>
                <a:spcPts val="1000"/>
              </a:spcBef>
              <a:defRPr sz="1200"/>
            </a:lvl2pPr>
            <a:lvl3pPr>
              <a:spcBef>
                <a:spcPts val="800"/>
              </a:spcBef>
              <a:defRPr sz="1100"/>
            </a:lvl3pPr>
            <a:lvl4pPr>
              <a:spcBef>
                <a:spcPts val="600"/>
              </a:spcBef>
              <a:defRPr sz="1000"/>
            </a:lvl4pPr>
            <a:lvl5pPr>
              <a:spcBef>
                <a:spcPts val="400"/>
              </a:spcBef>
              <a:defRPr sz="1000"/>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9" name="Content Placeholder 5">
            <a:extLst>
              <a:ext uri="{FF2B5EF4-FFF2-40B4-BE49-F238E27FC236}">
                <a16:creationId xmlns:a16="http://schemas.microsoft.com/office/drawing/2014/main" id="{CB679DBA-BD63-0ABD-A459-620B5C7D4C6B}"/>
              </a:ext>
            </a:extLst>
          </p:cNvPr>
          <p:cNvSpPr>
            <a:spLocks noGrp="1"/>
          </p:cNvSpPr>
          <p:nvPr>
            <p:ph sz="half" idx="14" hasCustomPrompt="1"/>
          </p:nvPr>
        </p:nvSpPr>
        <p:spPr>
          <a:xfrm>
            <a:off x="9153526" y="1466850"/>
            <a:ext cx="2487168" cy="4705350"/>
          </a:xfrm>
        </p:spPr>
        <p:txBody>
          <a:bodyPr/>
          <a:lstStyle>
            <a:lvl1pPr>
              <a:spcBef>
                <a:spcPts val="1200"/>
              </a:spcBef>
              <a:defRPr sz="1400"/>
            </a:lvl1pPr>
            <a:lvl2pPr>
              <a:spcBef>
                <a:spcPts val="1000"/>
              </a:spcBef>
              <a:defRPr sz="1200"/>
            </a:lvl2pPr>
            <a:lvl3pPr>
              <a:spcBef>
                <a:spcPts val="800"/>
              </a:spcBef>
              <a:defRPr sz="1100"/>
            </a:lvl3pPr>
            <a:lvl4pPr>
              <a:spcBef>
                <a:spcPts val="600"/>
              </a:spcBef>
              <a:defRPr sz="1000"/>
            </a:lvl4pPr>
            <a:lvl5pPr>
              <a:spcBef>
                <a:spcPts val="400"/>
              </a:spcBef>
              <a:defRPr sz="1000"/>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Tree>
    <p:extLst>
      <p:ext uri="{BB962C8B-B14F-4D97-AF65-F5344CB8AC3E}">
        <p14:creationId xmlns:p14="http://schemas.microsoft.com/office/powerpoint/2010/main" val="190674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 Dark">
    <p:bg>
      <p:bgPr>
        <a:solidFill>
          <a:schemeClr val="tx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5EF3BEC4-A8CA-6129-DA3D-09C02CF6B7B1}"/>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2" name="fortress_red_logo">
            <a:extLst>
              <a:ext uri="{FF2B5EF4-FFF2-40B4-BE49-F238E27FC236}">
                <a16:creationId xmlns:a16="http://schemas.microsoft.com/office/drawing/2014/main" id="{D2DD75F0-A73C-898D-490D-9E6A83A58004}"/>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7" name="Title 6">
            <a:extLst>
              <a:ext uri="{FF2B5EF4-FFF2-40B4-BE49-F238E27FC236}">
                <a16:creationId xmlns:a16="http://schemas.microsoft.com/office/drawing/2014/main" id="{6FCE3E45-D754-ED30-7511-D93036D4D4DF}"/>
              </a:ext>
            </a:extLst>
          </p:cNvPr>
          <p:cNvSpPr>
            <a:spLocks noGrp="1"/>
          </p:cNvSpPr>
          <p:nvPr>
            <p:ph type="title" hasCustomPrompt="1"/>
          </p:nvPr>
        </p:nvSpPr>
        <p:spPr/>
        <p:txBody>
          <a:bodyPr/>
          <a:lstStyle>
            <a:lvl1pPr>
              <a:defRPr>
                <a:solidFill>
                  <a:schemeClr val="bg1"/>
                </a:solidFill>
              </a:defRPr>
            </a:lvl1pPr>
          </a:lstStyle>
          <a:p>
            <a:r>
              <a:rPr lang="en-US"/>
              <a:t>Title text, 30pt</a:t>
            </a:r>
          </a:p>
        </p:txBody>
      </p:sp>
      <p:sp>
        <p:nvSpPr>
          <p:cNvPr id="3" name="Content Placeholder 2">
            <a:extLst>
              <a:ext uri="{FF2B5EF4-FFF2-40B4-BE49-F238E27FC236}">
                <a16:creationId xmlns:a16="http://schemas.microsoft.com/office/drawing/2014/main" id="{E8E217EF-03EF-4D4C-F0A7-C31CEA9AC263}"/>
              </a:ext>
            </a:extLst>
          </p:cNvPr>
          <p:cNvSpPr>
            <a:spLocks noGrp="1"/>
          </p:cNvSpPr>
          <p:nvPr>
            <p:ph idx="1" hasCustomPrompt="1"/>
          </p:nvPr>
        </p:nvSpPr>
        <p:spPr>
          <a:xfrm>
            <a:off x="552450" y="1466850"/>
            <a:ext cx="11088688"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239751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Dark">
    <p:bg>
      <p:bgPr>
        <a:solidFill>
          <a:schemeClr val="tx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2" name="fortress_red_logo">
            <a:extLst>
              <a:ext uri="{FF2B5EF4-FFF2-40B4-BE49-F238E27FC236}">
                <a16:creationId xmlns:a16="http://schemas.microsoft.com/office/drawing/2014/main" id="{D208D63C-B689-E785-1C29-AFF14BDC671C}"/>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DF7DC1F2-3E8E-01D0-ED31-624AFFD06FB5}"/>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5" name="Title 4">
            <a:extLst>
              <a:ext uri="{FF2B5EF4-FFF2-40B4-BE49-F238E27FC236}">
                <a16:creationId xmlns:a16="http://schemas.microsoft.com/office/drawing/2014/main" id="{781DA32D-B570-BC53-960A-4B0FA50A7259}"/>
              </a:ext>
            </a:extLst>
          </p:cNvPr>
          <p:cNvSpPr>
            <a:spLocks noGrp="1"/>
          </p:cNvSpPr>
          <p:nvPr>
            <p:ph type="title" hasCustomPrompt="1"/>
          </p:nvPr>
        </p:nvSpPr>
        <p:spPr/>
        <p:txBody>
          <a:bodyPr/>
          <a:lstStyle>
            <a:lvl1pPr>
              <a:defRPr>
                <a:solidFill>
                  <a:schemeClr val="bg1"/>
                </a:solidFill>
              </a:defRPr>
            </a:lvl1p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52450" y="1466850"/>
            <a:ext cx="5356225"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6283327" y="1466850"/>
            <a:ext cx="5357811"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3434766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 Dark">
    <p:bg>
      <p:bgPr>
        <a:solidFill>
          <a:schemeClr val="tx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2" name="fortress_red_logo">
            <a:extLst>
              <a:ext uri="{FF2B5EF4-FFF2-40B4-BE49-F238E27FC236}">
                <a16:creationId xmlns:a16="http://schemas.microsoft.com/office/drawing/2014/main" id="{38CF6369-1802-5921-B6B2-B6A8455BEC5B}"/>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10" name="Date Placeholder 9">
            <a:extLst>
              <a:ext uri="{FF2B5EF4-FFF2-40B4-BE49-F238E27FC236}">
                <a16:creationId xmlns:a16="http://schemas.microsoft.com/office/drawing/2014/main" id="{7574CD04-9D84-4B66-E3E5-8E35DE5903C4}"/>
              </a:ext>
              <a:ext uri="{C183D7F6-B498-43B3-948B-1728B52AA6E4}">
                <adec:decorative xmlns:adec="http://schemas.microsoft.com/office/drawing/2017/decorative" val="1"/>
              </a:ext>
            </a:extLst>
          </p:cNvPr>
          <p:cNvSpPr>
            <a:spLocks noGrp="1"/>
          </p:cNvSpPr>
          <p:nvPr>
            <p:ph type="dt" sz="half" idx="14"/>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5" name="Title 4">
            <a:extLst>
              <a:ext uri="{FF2B5EF4-FFF2-40B4-BE49-F238E27FC236}">
                <a16:creationId xmlns:a16="http://schemas.microsoft.com/office/drawing/2014/main" id="{FD36BF89-1DC8-6C7A-5FF4-4B07E3C8B6B4}"/>
              </a:ext>
            </a:extLst>
          </p:cNvPr>
          <p:cNvSpPr>
            <a:spLocks noGrp="1"/>
          </p:cNvSpPr>
          <p:nvPr>
            <p:ph type="title" hasCustomPrompt="1"/>
          </p:nvPr>
        </p:nvSpPr>
        <p:spPr>
          <a:xfrm>
            <a:off x="548640" y="451537"/>
            <a:ext cx="8601710" cy="924831"/>
          </a:xfrm>
        </p:spPr>
        <p:txBody>
          <a:bodyPr/>
          <a:lstStyle>
            <a:lvl1pPr>
              <a:defRPr>
                <a:solidFill>
                  <a:schemeClr val="bg1"/>
                </a:solidFill>
              </a:defRPr>
            </a:lvl1p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48640" y="1466850"/>
            <a:ext cx="3447288"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4357688" y="1466850"/>
            <a:ext cx="3447288"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8" name="Content Placeholder 4">
            <a:extLst>
              <a:ext uri="{FF2B5EF4-FFF2-40B4-BE49-F238E27FC236}">
                <a16:creationId xmlns:a16="http://schemas.microsoft.com/office/drawing/2014/main" id="{E0E9EB88-7561-8DCD-FB86-DFACFEC5688D}"/>
              </a:ext>
            </a:extLst>
          </p:cNvPr>
          <p:cNvSpPr>
            <a:spLocks noGrp="1"/>
          </p:cNvSpPr>
          <p:nvPr>
            <p:ph sz="half" idx="13" hasCustomPrompt="1"/>
          </p:nvPr>
        </p:nvSpPr>
        <p:spPr>
          <a:xfrm>
            <a:off x="8202994" y="1466850"/>
            <a:ext cx="3447288" cy="4705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903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 Dark">
    <p:bg>
      <p:bgPr>
        <a:solidFill>
          <a:schemeClr val="tx1"/>
        </a:solidFill>
        <a:effectLst/>
      </p:bgPr>
    </p:bg>
    <p:spTree>
      <p:nvGrpSpPr>
        <p:cNvPr id="1" name=""/>
        <p:cNvGrpSpPr/>
        <p:nvPr/>
      </p:nvGrpSpPr>
      <p:grpSpPr>
        <a:xfrm>
          <a:off x="0" y="0"/>
          <a:ext cx="0" cy="0"/>
          <a:chOff x="0" y="0"/>
          <a:chExt cx="0" cy="0"/>
        </a:xfrm>
      </p:grpSpPr>
      <p:sp>
        <p:nvSpPr>
          <p:cNvPr id="2" name="fortress_red_logo">
            <a:extLst>
              <a:ext uri="{FF2B5EF4-FFF2-40B4-BE49-F238E27FC236}">
                <a16:creationId xmlns:a16="http://schemas.microsoft.com/office/drawing/2014/main" id="{FC468DE0-1E0F-07E9-4215-1D1B4AF9C99E}"/>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C7BEEE7-B0DA-86C3-03EA-0897A1C2FCBB}"/>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A135852C-3942-59EE-CEDC-3AD4BE45263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7" name="Slide Number Placeholder 6">
            <a:extLst>
              <a:ext uri="{FF2B5EF4-FFF2-40B4-BE49-F238E27FC236}">
                <a16:creationId xmlns:a16="http://schemas.microsoft.com/office/drawing/2014/main" id="{37630709-14D2-E13B-15FA-247291143F26}"/>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5" name="Title 4">
            <a:extLst>
              <a:ext uri="{FF2B5EF4-FFF2-40B4-BE49-F238E27FC236}">
                <a16:creationId xmlns:a16="http://schemas.microsoft.com/office/drawing/2014/main" id="{E4C7E696-55AE-753B-B67B-4495AF34BCE4}"/>
              </a:ext>
            </a:extLst>
          </p:cNvPr>
          <p:cNvSpPr>
            <a:spLocks noGrp="1"/>
          </p:cNvSpPr>
          <p:nvPr>
            <p:ph type="title" hasCustomPrompt="1"/>
          </p:nvPr>
        </p:nvSpPr>
        <p:spPr>
          <a:xfrm>
            <a:off x="548640" y="451537"/>
            <a:ext cx="8601710" cy="924831"/>
          </a:xfrm>
        </p:spPr>
        <p:txBody>
          <a:bodyPr/>
          <a:lstStyle>
            <a:lvl1pPr>
              <a:defRPr>
                <a:solidFill>
                  <a:schemeClr val="bg1"/>
                </a:solidFill>
              </a:defRPr>
            </a:lvl1pPr>
          </a:lstStyle>
          <a:p>
            <a:r>
              <a:rPr lang="en-US"/>
              <a:t>Title text, 30pt</a:t>
            </a:r>
          </a:p>
        </p:txBody>
      </p:sp>
      <p:sp>
        <p:nvSpPr>
          <p:cNvPr id="3" name="Content Placeholder 2">
            <a:extLst>
              <a:ext uri="{FF2B5EF4-FFF2-40B4-BE49-F238E27FC236}">
                <a16:creationId xmlns:a16="http://schemas.microsoft.com/office/drawing/2014/main" id="{DB4F7E83-85AE-A2C7-FF70-AB38CC342A3B}"/>
              </a:ext>
            </a:extLst>
          </p:cNvPr>
          <p:cNvSpPr>
            <a:spLocks noGrp="1"/>
          </p:cNvSpPr>
          <p:nvPr>
            <p:ph sz="half" idx="1" hasCustomPrompt="1"/>
          </p:nvPr>
        </p:nvSpPr>
        <p:spPr>
          <a:xfrm>
            <a:off x="548640" y="1466850"/>
            <a:ext cx="2487168" cy="4705350"/>
          </a:xfrm>
        </p:spPr>
        <p:txBody>
          <a:bodyPr/>
          <a:lstStyle>
            <a:lvl1pPr>
              <a:spcBef>
                <a:spcPts val="1200"/>
              </a:spcBef>
              <a:defRPr sz="1400">
                <a:solidFill>
                  <a:schemeClr val="bg1"/>
                </a:solidFill>
              </a:defRPr>
            </a:lvl1pPr>
            <a:lvl2pPr>
              <a:spcBef>
                <a:spcPts val="1000"/>
              </a:spcBef>
              <a:defRPr sz="1200">
                <a:solidFill>
                  <a:schemeClr val="bg1"/>
                </a:solidFill>
              </a:defRPr>
            </a:lvl2pPr>
            <a:lvl3pPr>
              <a:spcBef>
                <a:spcPts val="800"/>
              </a:spcBef>
              <a:defRPr sz="1100">
                <a:solidFill>
                  <a:schemeClr val="bg1"/>
                </a:solidFill>
              </a:defRPr>
            </a:lvl3pPr>
            <a:lvl4pPr>
              <a:spcBef>
                <a:spcPts val="600"/>
              </a:spcBef>
              <a:defRPr sz="1000">
                <a:solidFill>
                  <a:schemeClr val="bg1"/>
                </a:solidFill>
              </a:defRPr>
            </a:lvl4pPr>
            <a:lvl5pPr>
              <a:spcBef>
                <a:spcPts val="400"/>
              </a:spcBef>
              <a:defRPr sz="1000">
                <a:solidFill>
                  <a:schemeClr val="bg1"/>
                </a:solidFill>
              </a:defRPr>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4" name="Content Placeholder 3">
            <a:extLst>
              <a:ext uri="{FF2B5EF4-FFF2-40B4-BE49-F238E27FC236}">
                <a16:creationId xmlns:a16="http://schemas.microsoft.com/office/drawing/2014/main" id="{391CF5B5-6B11-3FC8-58BA-4C3A8A87E3EB}"/>
              </a:ext>
            </a:extLst>
          </p:cNvPr>
          <p:cNvSpPr>
            <a:spLocks noGrp="1"/>
          </p:cNvSpPr>
          <p:nvPr>
            <p:ph sz="half" idx="2" hasCustomPrompt="1"/>
          </p:nvPr>
        </p:nvSpPr>
        <p:spPr>
          <a:xfrm>
            <a:off x="3425825" y="1466850"/>
            <a:ext cx="2482849" cy="4705350"/>
          </a:xfrm>
        </p:spPr>
        <p:txBody>
          <a:bodyPr/>
          <a:lstStyle>
            <a:lvl1pPr>
              <a:spcBef>
                <a:spcPts val="1200"/>
              </a:spcBef>
              <a:defRPr sz="1400">
                <a:solidFill>
                  <a:schemeClr val="bg1"/>
                </a:solidFill>
              </a:defRPr>
            </a:lvl1pPr>
            <a:lvl2pPr>
              <a:spcBef>
                <a:spcPts val="1000"/>
              </a:spcBef>
              <a:defRPr sz="1200">
                <a:solidFill>
                  <a:schemeClr val="bg1"/>
                </a:solidFill>
              </a:defRPr>
            </a:lvl2pPr>
            <a:lvl3pPr>
              <a:spcBef>
                <a:spcPts val="800"/>
              </a:spcBef>
              <a:defRPr sz="1100">
                <a:solidFill>
                  <a:schemeClr val="bg1"/>
                </a:solidFill>
              </a:defRPr>
            </a:lvl3pPr>
            <a:lvl4pPr>
              <a:spcBef>
                <a:spcPts val="600"/>
              </a:spcBef>
              <a:defRPr sz="1000">
                <a:solidFill>
                  <a:schemeClr val="bg1"/>
                </a:solidFill>
              </a:defRPr>
            </a:lvl4pPr>
            <a:lvl5pPr>
              <a:spcBef>
                <a:spcPts val="400"/>
              </a:spcBef>
              <a:defRPr sz="1000">
                <a:solidFill>
                  <a:schemeClr val="bg1"/>
                </a:solidFill>
              </a:defRPr>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8" name="Content Placeholder 4">
            <a:extLst>
              <a:ext uri="{FF2B5EF4-FFF2-40B4-BE49-F238E27FC236}">
                <a16:creationId xmlns:a16="http://schemas.microsoft.com/office/drawing/2014/main" id="{E0E9EB88-7561-8DCD-FB86-DFACFEC5688D}"/>
              </a:ext>
            </a:extLst>
          </p:cNvPr>
          <p:cNvSpPr>
            <a:spLocks noGrp="1"/>
          </p:cNvSpPr>
          <p:nvPr>
            <p:ph sz="half" idx="13" hasCustomPrompt="1"/>
          </p:nvPr>
        </p:nvSpPr>
        <p:spPr>
          <a:xfrm>
            <a:off x="6289674" y="1466850"/>
            <a:ext cx="2490788" cy="4705350"/>
          </a:xfrm>
        </p:spPr>
        <p:txBody>
          <a:bodyPr/>
          <a:lstStyle>
            <a:lvl1pPr>
              <a:spcBef>
                <a:spcPts val="1200"/>
              </a:spcBef>
              <a:defRPr sz="1400">
                <a:solidFill>
                  <a:schemeClr val="bg1"/>
                </a:solidFill>
              </a:defRPr>
            </a:lvl1pPr>
            <a:lvl2pPr>
              <a:spcBef>
                <a:spcPts val="1000"/>
              </a:spcBef>
              <a:defRPr sz="1200">
                <a:solidFill>
                  <a:schemeClr val="bg1"/>
                </a:solidFill>
              </a:defRPr>
            </a:lvl2pPr>
            <a:lvl3pPr>
              <a:spcBef>
                <a:spcPts val="800"/>
              </a:spcBef>
              <a:defRPr sz="1100">
                <a:solidFill>
                  <a:schemeClr val="bg1"/>
                </a:solidFill>
              </a:defRPr>
            </a:lvl3pPr>
            <a:lvl4pPr>
              <a:spcBef>
                <a:spcPts val="600"/>
              </a:spcBef>
              <a:defRPr sz="1000">
                <a:solidFill>
                  <a:schemeClr val="bg1"/>
                </a:solidFill>
              </a:defRPr>
            </a:lvl4pPr>
            <a:lvl5pPr>
              <a:spcBef>
                <a:spcPts val="400"/>
              </a:spcBef>
              <a:defRPr sz="1000">
                <a:solidFill>
                  <a:schemeClr val="bg1"/>
                </a:solidFill>
              </a:defRPr>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
        <p:nvSpPr>
          <p:cNvPr id="9" name="Content Placeholder 5">
            <a:extLst>
              <a:ext uri="{FF2B5EF4-FFF2-40B4-BE49-F238E27FC236}">
                <a16:creationId xmlns:a16="http://schemas.microsoft.com/office/drawing/2014/main" id="{CB679DBA-BD63-0ABD-A459-620B5C7D4C6B}"/>
              </a:ext>
            </a:extLst>
          </p:cNvPr>
          <p:cNvSpPr>
            <a:spLocks noGrp="1"/>
          </p:cNvSpPr>
          <p:nvPr>
            <p:ph sz="half" idx="14" hasCustomPrompt="1"/>
          </p:nvPr>
        </p:nvSpPr>
        <p:spPr>
          <a:xfrm>
            <a:off x="9150350" y="1466850"/>
            <a:ext cx="2490788" cy="4705350"/>
          </a:xfrm>
        </p:spPr>
        <p:txBody>
          <a:bodyPr/>
          <a:lstStyle>
            <a:lvl1pPr>
              <a:spcBef>
                <a:spcPts val="1200"/>
              </a:spcBef>
              <a:defRPr sz="1400">
                <a:solidFill>
                  <a:schemeClr val="bg1"/>
                </a:solidFill>
              </a:defRPr>
            </a:lvl1pPr>
            <a:lvl2pPr>
              <a:spcBef>
                <a:spcPts val="1000"/>
              </a:spcBef>
              <a:defRPr sz="1200">
                <a:solidFill>
                  <a:schemeClr val="bg1"/>
                </a:solidFill>
              </a:defRPr>
            </a:lvl2pPr>
            <a:lvl3pPr>
              <a:spcBef>
                <a:spcPts val="800"/>
              </a:spcBef>
              <a:defRPr sz="1100">
                <a:solidFill>
                  <a:schemeClr val="bg1"/>
                </a:solidFill>
              </a:defRPr>
            </a:lvl3pPr>
            <a:lvl4pPr>
              <a:spcBef>
                <a:spcPts val="600"/>
              </a:spcBef>
              <a:defRPr sz="1000">
                <a:solidFill>
                  <a:schemeClr val="bg1"/>
                </a:solidFill>
              </a:defRPr>
            </a:lvl4pPr>
            <a:lvl5pPr>
              <a:spcBef>
                <a:spcPts val="400"/>
              </a:spcBef>
              <a:defRPr sz="1000">
                <a:solidFill>
                  <a:schemeClr val="bg1"/>
                </a:solidFill>
              </a:defRPr>
            </a:lvl5pPr>
          </a:lstStyle>
          <a:p>
            <a:pPr lvl="0"/>
            <a:r>
              <a:rPr lang="en-US"/>
              <a:t>First level, bold 14pt no bullet</a:t>
            </a:r>
          </a:p>
          <a:p>
            <a:pPr lvl="1"/>
            <a:r>
              <a:rPr lang="en-US"/>
              <a:t>Second level, reg 12pt no bullet</a:t>
            </a:r>
          </a:p>
          <a:p>
            <a:pPr lvl="2"/>
            <a:r>
              <a:rPr lang="en-US"/>
              <a:t>Third level, reg 11pt first bullet</a:t>
            </a:r>
          </a:p>
          <a:p>
            <a:pPr lvl="3"/>
            <a:r>
              <a:rPr lang="en-US"/>
              <a:t>Fourth level, reg 10pt second bullet</a:t>
            </a:r>
          </a:p>
          <a:p>
            <a:pPr lvl="4"/>
            <a:r>
              <a:rPr lang="en-US"/>
              <a:t>Fifth level, reg 10pt third bullet</a:t>
            </a:r>
          </a:p>
        </p:txBody>
      </p:sp>
    </p:spTree>
    <p:extLst>
      <p:ext uri="{BB962C8B-B14F-4D97-AF65-F5344CB8AC3E}">
        <p14:creationId xmlns:p14="http://schemas.microsoft.com/office/powerpoint/2010/main" val="412081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4" name="Date Placeholder 3">
            <a:extLst>
              <a:ext uri="{FF2B5EF4-FFF2-40B4-BE49-F238E27FC236}">
                <a16:creationId xmlns:a16="http://schemas.microsoft.com/office/drawing/2014/main" id="{2B3FBA5B-398F-E02C-F121-1E39E6B271B5}"/>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A965B34B-B7F6-A967-63FC-D9BEC92505DF}"/>
              </a:ext>
            </a:extLst>
          </p:cNvPr>
          <p:cNvSpPr>
            <a:spLocks noGrp="1"/>
          </p:cNvSpPr>
          <p:nvPr>
            <p:ph type="title" hasCustomPrompt="1"/>
          </p:nvPr>
        </p:nvSpPr>
        <p:spPr>
          <a:xfrm>
            <a:off x="548640" y="451537"/>
            <a:ext cx="4892040" cy="924831"/>
          </a:xfrm>
        </p:spPr>
        <p:txBody>
          <a:bodyPr/>
          <a:lstStyle/>
          <a:p>
            <a:r>
              <a:rPr lang="en-US"/>
              <a:t>Title text, 30pt</a:t>
            </a:r>
          </a:p>
        </p:txBody>
      </p:sp>
      <p:sp>
        <p:nvSpPr>
          <p:cNvPr id="10" name="Content Placeholder 9">
            <a:extLst>
              <a:ext uri="{FF2B5EF4-FFF2-40B4-BE49-F238E27FC236}">
                <a16:creationId xmlns:a16="http://schemas.microsoft.com/office/drawing/2014/main" id="{A26527B4-E1F7-6F7C-ADE4-DB69DE4426F4}"/>
              </a:ext>
            </a:extLst>
          </p:cNvPr>
          <p:cNvSpPr>
            <a:spLocks noGrp="1"/>
          </p:cNvSpPr>
          <p:nvPr>
            <p:ph sz="quarter" idx="15" hasCustomPrompt="1"/>
          </p:nvPr>
        </p:nvSpPr>
        <p:spPr>
          <a:xfrm>
            <a:off x="552450" y="1466850"/>
            <a:ext cx="4892040" cy="4705350"/>
          </a:xfrm>
        </p:spPr>
        <p:txBody>
          <a:bodyPr/>
          <a:lstStyle>
            <a:lvl5pPr>
              <a:spcBef>
                <a:spcPts val="800"/>
              </a:spcBef>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13" name="Picture Placeholder 12">
            <a:extLst>
              <a:ext uri="{FF2B5EF4-FFF2-40B4-BE49-F238E27FC236}">
                <a16:creationId xmlns:a16="http://schemas.microsoft.com/office/drawing/2014/main" id="{F56CB3AB-DA37-DA79-E81B-A10E494A1C9B}"/>
              </a:ext>
            </a:extLst>
          </p:cNvPr>
          <p:cNvSpPr>
            <a:spLocks noGrp="1"/>
          </p:cNvSpPr>
          <p:nvPr>
            <p:ph type="pic" sz="quarter" idx="17"/>
          </p:nvPr>
        </p:nvSpPr>
        <p:spPr>
          <a:xfrm>
            <a:off x="6096001" y="547688"/>
            <a:ext cx="5545138" cy="5624512"/>
          </a:xfrm>
        </p:spPr>
        <p:txBody>
          <a:bodyPr lIns="182880" tIns="182880"/>
          <a:lstStyle/>
          <a:p>
            <a:r>
              <a:rPr lang="en-US"/>
              <a:t>Click icon to add picture</a:t>
            </a:r>
          </a:p>
        </p:txBody>
      </p:sp>
    </p:spTree>
    <p:extLst>
      <p:ext uri="{BB962C8B-B14F-4D97-AF65-F5344CB8AC3E}">
        <p14:creationId xmlns:p14="http://schemas.microsoft.com/office/powerpoint/2010/main" val="333263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4" name="Date Placeholder 3">
            <a:extLst>
              <a:ext uri="{FF2B5EF4-FFF2-40B4-BE49-F238E27FC236}">
                <a16:creationId xmlns:a16="http://schemas.microsoft.com/office/drawing/2014/main" id="{11C10A5D-9DB8-EE15-8E40-3BF0B1E415EF}"/>
              </a:ext>
              <a:ext uri="{C183D7F6-B498-43B3-948B-1728B52AA6E4}">
                <adec:decorative xmlns:adec="http://schemas.microsoft.com/office/drawing/2017/decorative" val="1"/>
              </a:ext>
            </a:extLst>
          </p:cNvPr>
          <p:cNvSpPr>
            <a:spLocks noGrp="1"/>
          </p:cNvSpPr>
          <p:nvPr>
            <p:ph type="dt" sz="half" idx="14"/>
          </p:nvPr>
        </p:nvSpPr>
        <p:spPr>
          <a:xfrm>
            <a:off x="6281738" y="6492875"/>
            <a:ext cx="4636008" cy="365125"/>
          </a:xfrm>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060D7C92-132D-9C04-C067-86FD3F86E1B8}"/>
              </a:ext>
            </a:extLst>
          </p:cNvPr>
          <p:cNvSpPr>
            <a:spLocks noGrp="1"/>
          </p:cNvSpPr>
          <p:nvPr>
            <p:ph type="title" hasCustomPrompt="1"/>
          </p:nvPr>
        </p:nvSpPr>
        <p:spPr>
          <a:xfrm>
            <a:off x="6750685" y="451537"/>
            <a:ext cx="4892040" cy="924831"/>
          </a:xfrm>
        </p:spPr>
        <p:txBody>
          <a:bodyPr/>
          <a:lstStyle/>
          <a:p>
            <a:r>
              <a:rPr lang="en-US"/>
              <a:t>Title text, 30pt</a:t>
            </a:r>
          </a:p>
        </p:txBody>
      </p:sp>
      <p:sp>
        <p:nvSpPr>
          <p:cNvPr id="10" name="Content Placeholder 9">
            <a:extLst>
              <a:ext uri="{FF2B5EF4-FFF2-40B4-BE49-F238E27FC236}">
                <a16:creationId xmlns:a16="http://schemas.microsoft.com/office/drawing/2014/main" id="{B0FE8269-3562-36DE-D5F5-9B155D13C8F6}"/>
              </a:ext>
            </a:extLst>
          </p:cNvPr>
          <p:cNvSpPr>
            <a:spLocks noGrp="1"/>
          </p:cNvSpPr>
          <p:nvPr>
            <p:ph sz="quarter" idx="15" hasCustomPrompt="1"/>
          </p:nvPr>
        </p:nvSpPr>
        <p:spPr>
          <a:xfrm>
            <a:off x="6750685" y="1466850"/>
            <a:ext cx="4892040" cy="4705350"/>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12" name="Picture Placeholder 12">
            <a:extLst>
              <a:ext uri="{FF2B5EF4-FFF2-40B4-BE49-F238E27FC236}">
                <a16:creationId xmlns:a16="http://schemas.microsoft.com/office/drawing/2014/main" id="{6BA82AF1-F0ED-959E-C03E-C246DA554AD9}"/>
              </a:ext>
            </a:extLst>
          </p:cNvPr>
          <p:cNvSpPr>
            <a:spLocks noGrp="1"/>
          </p:cNvSpPr>
          <p:nvPr>
            <p:ph type="pic" sz="quarter" idx="17"/>
          </p:nvPr>
        </p:nvSpPr>
        <p:spPr>
          <a:xfrm>
            <a:off x="552450" y="547688"/>
            <a:ext cx="5543550" cy="5624512"/>
          </a:xfrm>
        </p:spPr>
        <p:txBody>
          <a:bodyPr lIns="182880" tIns="182880"/>
          <a:lstStyle/>
          <a:p>
            <a:r>
              <a:rPr lang="en-US"/>
              <a:t>Click icon to add picture</a:t>
            </a:r>
          </a:p>
        </p:txBody>
      </p:sp>
    </p:spTree>
    <p:extLst>
      <p:ext uri="{BB962C8B-B14F-4D97-AF65-F5344CB8AC3E}">
        <p14:creationId xmlns:p14="http://schemas.microsoft.com/office/powerpoint/2010/main" val="214632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title left +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4" name="Date Placeholder 3">
            <a:extLst>
              <a:ext uri="{FF2B5EF4-FFF2-40B4-BE49-F238E27FC236}">
                <a16:creationId xmlns:a16="http://schemas.microsoft.com/office/drawing/2014/main" id="{5C189770-8D69-D846-86FA-9FDE970AD194}"/>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2" name="Title 1">
            <a:extLst>
              <a:ext uri="{FF2B5EF4-FFF2-40B4-BE49-F238E27FC236}">
                <a16:creationId xmlns:a16="http://schemas.microsoft.com/office/drawing/2014/main" id="{02280038-52BA-5FF2-E3BA-2611E2D2C8B5}"/>
              </a:ext>
            </a:extLst>
          </p:cNvPr>
          <p:cNvSpPr>
            <a:spLocks noGrp="1"/>
          </p:cNvSpPr>
          <p:nvPr>
            <p:ph type="title" hasCustomPrompt="1"/>
          </p:nvPr>
        </p:nvSpPr>
        <p:spPr>
          <a:xfrm>
            <a:off x="548640" y="930348"/>
            <a:ext cx="5547360" cy="5241851"/>
          </a:xfrm>
        </p:spPr>
        <p:txBody>
          <a:bodyPr/>
          <a:lstStyle>
            <a:lvl1pPr>
              <a:defRPr sz="4800">
                <a:solidFill>
                  <a:schemeClr val="tx1"/>
                </a:solidFill>
              </a:defRPr>
            </a:lvl1pPr>
          </a:lstStyle>
          <a:p>
            <a:r>
              <a:rPr lang="en-US"/>
              <a:t>Title text, 48pt</a:t>
            </a:r>
          </a:p>
        </p:txBody>
      </p:sp>
      <p:sp>
        <p:nvSpPr>
          <p:cNvPr id="3" name="Content Placeholder 2">
            <a:extLst>
              <a:ext uri="{FF2B5EF4-FFF2-40B4-BE49-F238E27FC236}">
                <a16:creationId xmlns:a16="http://schemas.microsoft.com/office/drawing/2014/main" id="{E8E217EF-03EF-4D4C-F0A7-C31CEA9AC263}"/>
              </a:ext>
            </a:extLst>
          </p:cNvPr>
          <p:cNvSpPr>
            <a:spLocks noGrp="1"/>
          </p:cNvSpPr>
          <p:nvPr>
            <p:ph idx="1" hasCustomPrompt="1"/>
          </p:nvPr>
        </p:nvSpPr>
        <p:spPr>
          <a:xfrm>
            <a:off x="6751320" y="1031358"/>
            <a:ext cx="4892040" cy="5140842"/>
          </a:xfrm>
        </p:spPr>
        <p:txBody>
          <a:bodyPr/>
          <a:lstStyle>
            <a:lvl1pPr marL="0" indent="0">
              <a:spcBef>
                <a:spcPts val="1200"/>
              </a:spcBef>
              <a:buNone/>
              <a:defRPr sz="1800" b="1"/>
            </a:lvl1pPr>
            <a:lvl2pPr marL="0" indent="0">
              <a:spcBef>
                <a:spcPts val="1200"/>
              </a:spcBef>
              <a:buFont typeface="Arial" panose="020B0604020202020204" pitchFamily="34" charset="0"/>
              <a:buNone/>
              <a:defRPr sz="1400"/>
            </a:lvl2pPr>
            <a:lvl3pPr marL="182880" indent="-182563">
              <a:spcBef>
                <a:spcPts val="1200"/>
              </a:spcBef>
              <a:defRPr sz="1400"/>
            </a:lvl3pPr>
            <a:lvl4pPr marL="365760" indent="-182880">
              <a:spcBef>
                <a:spcPts val="1200"/>
              </a:spcBef>
              <a:buFont typeface="Arial" panose="020B0604020202020204" pitchFamily="34" charset="0"/>
              <a:buChar char="–"/>
              <a:defRPr sz="1100"/>
            </a:lvl4pPr>
            <a:lvl5pPr marL="548640">
              <a:spcBef>
                <a:spcPts val="1200"/>
              </a:spcBef>
              <a:defRPr sz="1000"/>
            </a:lvl5pPr>
          </a:lstStyle>
          <a:p>
            <a:pPr lvl="0"/>
            <a:r>
              <a:rPr lang="en-US"/>
              <a:t>First level, bold 18pt no bullet</a:t>
            </a:r>
          </a:p>
          <a:p>
            <a:pPr lvl="1"/>
            <a:r>
              <a:rPr lang="en-US"/>
              <a:t>Second level, reg 14pt no bullet</a:t>
            </a:r>
          </a:p>
          <a:p>
            <a:pPr lvl="2"/>
            <a:r>
              <a:rPr lang="en-US"/>
              <a:t>Third level, reg 14pt first bullet</a:t>
            </a:r>
          </a:p>
          <a:p>
            <a:pPr lvl="3"/>
            <a:r>
              <a:rPr lang="en-US"/>
              <a:t>Fourth level, reg 11pt second bullet</a:t>
            </a:r>
          </a:p>
          <a:p>
            <a:pPr lvl="4"/>
            <a:r>
              <a:rPr lang="en-US"/>
              <a:t>Fifth level, reg 10pt third bullet</a:t>
            </a:r>
          </a:p>
        </p:txBody>
      </p:sp>
    </p:spTree>
    <p:extLst>
      <p:ext uri="{BB962C8B-B14F-4D97-AF65-F5344CB8AC3E}">
        <p14:creationId xmlns:p14="http://schemas.microsoft.com/office/powerpoint/2010/main" val="291685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08B61-F878-C9AF-8422-FBDD35F26E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00"/>
            <a:ext cx="12192000" cy="6857200"/>
          </a:xfrm>
          <a:prstGeom prst="rect">
            <a:avLst/>
          </a:prstGeom>
        </p:spPr>
      </p:pic>
      <p:sp>
        <p:nvSpPr>
          <p:cNvPr id="9" name="Slide Number Placeholder 8">
            <a:extLst>
              <a:ext uri="{FF2B5EF4-FFF2-40B4-BE49-F238E27FC236}">
                <a16:creationId xmlns:a16="http://schemas.microsoft.com/office/drawing/2014/main" id="{BF56BB23-1A82-4374-D1F6-E83A3FF45F9E}"/>
              </a:ext>
            </a:extLst>
          </p:cNvPr>
          <p:cNvSpPr>
            <a:spLocks noGrp="1"/>
          </p:cNvSpPr>
          <p:nvPr>
            <p:ph type="sldNum" sz="quarter" idx="12"/>
          </p:nvPr>
        </p:nvSpPr>
        <p:spPr/>
        <p:txBody>
          <a:body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F754F608-30BB-D0EA-C1E6-8C63FFBBF6AD}"/>
              </a:ext>
            </a:extLst>
          </p:cNvPr>
          <p:cNvSpPr>
            <a:spLocks noGrp="1"/>
          </p:cNvSpPr>
          <p:nvPr>
            <p:ph type="title" hasCustomPrompt="1"/>
          </p:nvPr>
        </p:nvSpPr>
        <p:spPr>
          <a:xfrm>
            <a:off x="1463039" y="730250"/>
            <a:ext cx="7687311" cy="2909887"/>
          </a:xfrm>
        </p:spPr>
        <p:txBody>
          <a:bodyPr anchor="b" anchorCtr="0"/>
          <a:lstStyle>
            <a:lvl1pPr>
              <a:defRPr sz="4800"/>
            </a:lvl1pPr>
          </a:lstStyle>
          <a:p>
            <a:r>
              <a:rPr lang="en-US"/>
              <a:t>Divider title style, Bold 48pt</a:t>
            </a:r>
          </a:p>
        </p:txBody>
      </p:sp>
      <p:sp>
        <p:nvSpPr>
          <p:cNvPr id="3" name="Text Placeholder 2">
            <a:extLst>
              <a:ext uri="{FF2B5EF4-FFF2-40B4-BE49-F238E27FC236}">
                <a16:creationId xmlns:a16="http://schemas.microsoft.com/office/drawing/2014/main" id="{553CEC2F-A7B2-BAEF-3C35-77D27323E74E}"/>
              </a:ext>
            </a:extLst>
          </p:cNvPr>
          <p:cNvSpPr>
            <a:spLocks noGrp="1"/>
          </p:cNvSpPr>
          <p:nvPr>
            <p:ph type="body" idx="1" hasCustomPrompt="1"/>
          </p:nvPr>
        </p:nvSpPr>
        <p:spPr>
          <a:xfrm>
            <a:off x="1463038" y="3749040"/>
            <a:ext cx="6368100" cy="1554480"/>
          </a:xfrm>
        </p:spPr>
        <p:txBody>
          <a:bodyPr/>
          <a:lstStyle>
            <a:lvl1pPr marL="0" indent="0">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supporting text, Reg 16pt</a:t>
            </a:r>
          </a:p>
        </p:txBody>
      </p:sp>
      <p:sp>
        <p:nvSpPr>
          <p:cNvPr id="7" name="Date Placeholder 6">
            <a:extLst>
              <a:ext uri="{FF2B5EF4-FFF2-40B4-BE49-F238E27FC236}">
                <a16:creationId xmlns:a16="http://schemas.microsoft.com/office/drawing/2014/main" id="{C1391EEB-F245-D311-DDBC-CE3454516D73}"/>
              </a:ex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045CDE4-61F3-186D-CB6A-813065F33D4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4" name="fortress_red_logo">
            <a:extLst>
              <a:ext uri="{FF2B5EF4-FFF2-40B4-BE49-F238E27FC236}">
                <a16:creationId xmlns:a16="http://schemas.microsoft.com/office/drawing/2014/main" id="{B1836C45-0520-FDA8-0380-04C6396C2CBD}"/>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125180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title left + image [D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79D02C-01AB-C277-97B9-68A9098A0611}"/>
              </a:ext>
              <a:ext uri="{C183D7F6-B498-43B3-948B-1728B52AA6E4}">
                <adec:decorative xmlns:adec="http://schemas.microsoft.com/office/drawing/2017/decorative" val="1"/>
              </a:ext>
            </a:extLst>
          </p:cNvPr>
          <p:cNvSpPr/>
          <p:nvPr userDrawn="1"/>
        </p:nvSpPr>
        <p:spPr bwMode="hidden">
          <a:xfrm>
            <a:off x="0" y="0"/>
            <a:ext cx="12188952"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9" name="fortress_red_logo">
            <a:extLst>
              <a:ext uri="{FF2B5EF4-FFF2-40B4-BE49-F238E27FC236}">
                <a16:creationId xmlns:a16="http://schemas.microsoft.com/office/drawing/2014/main" id="{E0E41B51-33D8-A036-7003-78F2C51D84A2}"/>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2E21DCE9-2B04-C865-DDE2-8ECB3F1EDEFF}"/>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02280038-52BA-5FF2-E3BA-2611E2D2C8B5}"/>
              </a:ext>
            </a:extLst>
          </p:cNvPr>
          <p:cNvSpPr>
            <a:spLocks noGrp="1"/>
          </p:cNvSpPr>
          <p:nvPr>
            <p:ph type="title" hasCustomPrompt="1"/>
          </p:nvPr>
        </p:nvSpPr>
        <p:spPr>
          <a:xfrm>
            <a:off x="552450" y="930348"/>
            <a:ext cx="4892040" cy="5241852"/>
          </a:xfrm>
        </p:spPr>
        <p:txBody>
          <a:bodyPr/>
          <a:lstStyle>
            <a:lvl1pPr>
              <a:defRPr sz="4800">
                <a:solidFill>
                  <a:schemeClr val="bg1"/>
                </a:solidFill>
              </a:defRPr>
            </a:lvl1pPr>
          </a:lstStyle>
          <a:p>
            <a:r>
              <a:rPr lang="en-US"/>
              <a:t>Title text, 48pt</a:t>
            </a:r>
          </a:p>
        </p:txBody>
      </p:sp>
      <p:sp>
        <p:nvSpPr>
          <p:cNvPr id="10" name="Picture Placeholder 12">
            <a:extLst>
              <a:ext uri="{FF2B5EF4-FFF2-40B4-BE49-F238E27FC236}">
                <a16:creationId xmlns:a16="http://schemas.microsoft.com/office/drawing/2014/main" id="{C4CCEC52-6D05-5552-20E4-B51E21FE18DB}"/>
              </a:ext>
            </a:extLst>
          </p:cNvPr>
          <p:cNvSpPr>
            <a:spLocks noGrp="1"/>
          </p:cNvSpPr>
          <p:nvPr>
            <p:ph type="pic" sz="quarter" idx="17"/>
          </p:nvPr>
        </p:nvSpPr>
        <p:spPr>
          <a:xfrm>
            <a:off x="6096000" y="0"/>
            <a:ext cx="6092951" cy="6858000"/>
          </a:xfrm>
        </p:spPr>
        <p:txBody>
          <a:bodyPr lIns="182880" tIns="182880" rIns="0"/>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591822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title left + image [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79D02C-01AB-C277-97B9-68A9098A0611}"/>
              </a:ext>
              <a:ext uri="{C183D7F6-B498-43B3-948B-1728B52AA6E4}">
                <adec:decorative xmlns:adec="http://schemas.microsoft.com/office/drawing/2017/decorative" val="1"/>
              </a:ext>
            </a:extLst>
          </p:cNvPr>
          <p:cNvSpPr/>
          <p:nvPr userDrawn="1"/>
        </p:nvSpPr>
        <p:spPr>
          <a:xfrm>
            <a:off x="0" y="0"/>
            <a:ext cx="609904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94EA277A-A42B-3CE4-E18C-16294C7A52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8" name="Date Placeholder 7">
            <a:extLst>
              <a:ext uri="{FF2B5EF4-FFF2-40B4-BE49-F238E27FC236}">
                <a16:creationId xmlns:a16="http://schemas.microsoft.com/office/drawing/2014/main" id="{700A1857-3B9B-8A03-D707-10B073A87687}"/>
              </a:ex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B711819D-0250-6C67-91F1-7B3495B41D86}"/>
              </a:ext>
            </a:extLst>
          </p:cNvPr>
          <p:cNvSpPr>
            <a:spLocks noGrp="1"/>
          </p:cNvSpPr>
          <p:nvPr>
            <p:ph type="sldNum" sz="quarter" idx="12"/>
          </p:nvPr>
        </p:nvSpPr>
        <p:spPr/>
        <p:txBody>
          <a:body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02280038-52BA-5FF2-E3BA-2611E2D2C8B5}"/>
              </a:ext>
            </a:extLst>
          </p:cNvPr>
          <p:cNvSpPr>
            <a:spLocks noGrp="1"/>
          </p:cNvSpPr>
          <p:nvPr>
            <p:ph type="title" hasCustomPrompt="1"/>
          </p:nvPr>
        </p:nvSpPr>
        <p:spPr>
          <a:xfrm>
            <a:off x="552449" y="932688"/>
            <a:ext cx="4892040" cy="5239512"/>
          </a:xfrm>
        </p:spPr>
        <p:txBody>
          <a:bodyPr/>
          <a:lstStyle>
            <a:lvl1pPr>
              <a:defRPr sz="4800">
                <a:solidFill>
                  <a:schemeClr val="tx1"/>
                </a:solidFill>
              </a:defRPr>
            </a:lvl1pPr>
          </a:lstStyle>
          <a:p>
            <a:r>
              <a:rPr lang="en-US"/>
              <a:t>Title text, 48pt</a:t>
            </a:r>
          </a:p>
        </p:txBody>
      </p:sp>
      <p:sp>
        <p:nvSpPr>
          <p:cNvPr id="4" name="Picture Placeholder 12">
            <a:extLst>
              <a:ext uri="{FF2B5EF4-FFF2-40B4-BE49-F238E27FC236}">
                <a16:creationId xmlns:a16="http://schemas.microsoft.com/office/drawing/2014/main" id="{EC963BDC-35E2-C637-2034-D8BEB1F33F76}"/>
              </a:ext>
            </a:extLst>
          </p:cNvPr>
          <p:cNvSpPr>
            <a:spLocks noGrp="1"/>
          </p:cNvSpPr>
          <p:nvPr>
            <p:ph type="pic" sz="quarter" idx="17"/>
          </p:nvPr>
        </p:nvSpPr>
        <p:spPr>
          <a:xfrm>
            <a:off x="6089904" y="0"/>
            <a:ext cx="6099047" cy="6858000"/>
          </a:xfrm>
        </p:spPr>
        <p:txBody>
          <a:bodyPr lIns="182880" tIns="182880" rIns="0"/>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261719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title left + image [fx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B79988-1547-9791-2F22-6C4EAB7A73B6}"/>
              </a:ext>
              <a:ext uri="{C183D7F6-B498-43B3-948B-1728B52AA6E4}">
                <adec:decorative xmlns:adec="http://schemas.microsoft.com/office/drawing/2017/decorative" val="1"/>
              </a:ext>
            </a:extLst>
          </p:cNvPr>
          <p:cNvSpPr/>
          <p:nvPr userDrawn="1"/>
        </p:nvSpPr>
        <p:spPr>
          <a:xfrm>
            <a:off x="6083808" y="0"/>
            <a:ext cx="610819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79D02C-01AB-C277-97B9-68A9098A0611}"/>
              </a:ext>
              <a:ext uri="{C183D7F6-B498-43B3-948B-1728B52AA6E4}">
                <adec:decorative xmlns:adec="http://schemas.microsoft.com/office/drawing/2017/decorative" val="1"/>
              </a:ext>
            </a:extLst>
          </p:cNvPr>
          <p:cNvSpPr/>
          <p:nvPr userDrawn="1"/>
        </p:nvSpPr>
        <p:spPr bwMode="hidden">
          <a:xfrm>
            <a:off x="0" y="0"/>
            <a:ext cx="6099048" cy="6858000"/>
          </a:xfrm>
          <a:prstGeom prst="rect">
            <a:avLst/>
          </a:prstGeom>
          <a:solidFill>
            <a:srgbClr val="470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B01837F3-4A39-D3DA-B124-70B68CD23189}"/>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5" name="fortress_red_logo">
            <a:extLst>
              <a:ext uri="{FF2B5EF4-FFF2-40B4-BE49-F238E27FC236}">
                <a16:creationId xmlns:a16="http://schemas.microsoft.com/office/drawing/2014/main" id="{BF167CAF-B544-94B7-7A81-C8803748D047}"/>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8FB92DA1-E768-FCD1-C681-49BBC98B9B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chemeClr val="bg1"/>
                </a:solidFill>
              </a:defRPr>
            </a:lvl1pPr>
          </a:lstStyle>
          <a:p>
            <a:r>
              <a:rPr lang="en-US"/>
              <a:t>© 2024 Equinix, Inc.</a:t>
            </a:r>
          </a:p>
        </p:txBody>
      </p:sp>
      <p:sp>
        <p:nvSpPr>
          <p:cNvPr id="11" name="Slide Number Placeholder 10">
            <a:extLst>
              <a:ext uri="{FF2B5EF4-FFF2-40B4-BE49-F238E27FC236}">
                <a16:creationId xmlns:a16="http://schemas.microsoft.com/office/drawing/2014/main" id="{571993D6-398D-4F53-BFDA-6242499A6091}"/>
              </a:ext>
            </a:extLst>
          </p:cNvPr>
          <p:cNvSpPr>
            <a:spLocks noGrp="1"/>
          </p:cNvSpPr>
          <p:nvPr>
            <p:ph type="sldNum" sz="quarter" idx="16"/>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02280038-52BA-5FF2-E3BA-2611E2D2C8B5}"/>
              </a:ext>
            </a:extLst>
          </p:cNvPr>
          <p:cNvSpPr>
            <a:spLocks noGrp="1"/>
          </p:cNvSpPr>
          <p:nvPr>
            <p:ph type="title" hasCustomPrompt="1"/>
          </p:nvPr>
        </p:nvSpPr>
        <p:spPr>
          <a:xfrm>
            <a:off x="552450" y="932688"/>
            <a:ext cx="5356225" cy="5239512"/>
          </a:xfrm>
        </p:spPr>
        <p:txBody>
          <a:bodyPr/>
          <a:lstStyle>
            <a:lvl1pPr>
              <a:defRPr sz="4800">
                <a:solidFill>
                  <a:schemeClr val="bg1"/>
                </a:solidFill>
              </a:defRPr>
            </a:lvl1pPr>
          </a:lstStyle>
          <a:p>
            <a:r>
              <a:rPr lang="en-US"/>
              <a:t>Title text, 48pt</a:t>
            </a:r>
          </a:p>
        </p:txBody>
      </p:sp>
      <p:sp>
        <p:nvSpPr>
          <p:cNvPr id="8" name="Content Placeholder 7">
            <a:extLst>
              <a:ext uri="{FF2B5EF4-FFF2-40B4-BE49-F238E27FC236}">
                <a16:creationId xmlns:a16="http://schemas.microsoft.com/office/drawing/2014/main" id="{6DFA8681-EE35-B0FE-AA04-2CF5F6DED196}"/>
              </a:ext>
            </a:extLst>
          </p:cNvPr>
          <p:cNvSpPr>
            <a:spLocks noGrp="1"/>
          </p:cNvSpPr>
          <p:nvPr>
            <p:ph sz="quarter" idx="13" hasCustomPrompt="1"/>
          </p:nvPr>
        </p:nvSpPr>
        <p:spPr>
          <a:xfrm>
            <a:off x="6749098" y="1033272"/>
            <a:ext cx="4892040" cy="5138928"/>
          </a:xfrm>
        </p:spPr>
        <p:txBody>
          <a:bodyPr/>
          <a:lstStyle>
            <a:lvl1pPr marL="0" indent="0">
              <a:spcBef>
                <a:spcPts val="1200"/>
              </a:spcBef>
              <a:buNone/>
              <a:defRPr sz="1800" b="1"/>
            </a:lvl1pPr>
            <a:lvl2pPr marL="0" indent="0">
              <a:spcBef>
                <a:spcPts val="1200"/>
              </a:spcBef>
              <a:buNone/>
              <a:defRPr sz="1400" b="1"/>
            </a:lvl2pPr>
            <a:lvl3pPr marL="182880" indent="-182880">
              <a:spcBef>
                <a:spcPts val="1000"/>
              </a:spcBef>
              <a:buFont typeface="Arial" panose="020B0604020202020204" pitchFamily="34" charset="0"/>
              <a:buChar char="•"/>
              <a:defRPr sz="1200"/>
            </a:lvl3pPr>
            <a:lvl4pPr marL="365760" indent="-182563">
              <a:spcBef>
                <a:spcPts val="800"/>
              </a:spcBef>
              <a:buFont typeface="Arial" panose="020B0604020202020204" pitchFamily="34" charset="0"/>
              <a:buChar char="–"/>
              <a:defRPr sz="1100"/>
            </a:lvl4pPr>
            <a:lvl5pPr marL="548640" indent="-182880">
              <a:spcBef>
                <a:spcPts val="600"/>
              </a:spcBef>
              <a:buFont typeface="Arial" panose="020B0604020202020204" pitchFamily="34" charset="0"/>
              <a:buChar char="•"/>
              <a:defRPr sz="1000"/>
            </a:lvl5pPr>
          </a:lstStyle>
          <a:p>
            <a:pPr lvl="0"/>
            <a:r>
              <a:rPr lang="en-US"/>
              <a:t>First level, bold 18pt no bullet</a:t>
            </a:r>
          </a:p>
          <a:p>
            <a:pPr lvl="1"/>
            <a:r>
              <a:rPr lang="en-US"/>
              <a:t>Second level, bold 14pt no bullet</a:t>
            </a:r>
          </a:p>
          <a:p>
            <a:pPr lvl="2"/>
            <a:r>
              <a:rPr lang="en-US"/>
              <a:t>Third level, reg 12pt first bullet</a:t>
            </a:r>
          </a:p>
          <a:p>
            <a:pPr lvl="3"/>
            <a:r>
              <a:rPr lang="en-US"/>
              <a:t>Fourth level, reg 11pt second bullet</a:t>
            </a:r>
          </a:p>
          <a:p>
            <a:pPr lvl="4"/>
            <a:r>
              <a:rPr lang="en-GB"/>
              <a:t>Fifth level, reg 10pt third bullet</a:t>
            </a:r>
          </a:p>
        </p:txBody>
      </p:sp>
    </p:spTree>
    <p:extLst>
      <p:ext uri="{BB962C8B-B14F-4D97-AF65-F5344CB8AC3E}">
        <p14:creationId xmlns:p14="http://schemas.microsoft.com/office/powerpoint/2010/main" val="35052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title right + image [D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79D02C-01AB-C277-97B9-68A9098A0611}"/>
              </a:ext>
              <a:ext uri="{C183D7F6-B498-43B3-948B-1728B52AA6E4}">
                <adec:decorative xmlns:adec="http://schemas.microsoft.com/office/drawing/2017/decorative" val="1"/>
              </a:ext>
            </a:extLst>
          </p:cNvPr>
          <p:cNvSpPr/>
          <p:nvPr userDrawn="1"/>
        </p:nvSpPr>
        <p:spPr bwMode="hidden">
          <a:xfrm>
            <a:off x="0" y="0"/>
            <a:ext cx="12188952"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486566B-4871-0702-57F9-C5ABF71DB93F}"/>
              </a:ext>
              <a:ext uri="{C183D7F6-B498-43B3-948B-1728B52AA6E4}">
                <adec:decorative xmlns:adec="http://schemas.microsoft.com/office/drawing/2017/decorative" val="1"/>
              </a:ext>
            </a:extLst>
          </p:cNvPr>
          <p:cNvSpPr>
            <a:spLocks noGrp="1"/>
          </p:cNvSpPr>
          <p:nvPr>
            <p:ph type="dt" sz="half" idx="14"/>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15" name="fortress_red_logo">
            <a:extLst>
              <a:ext uri="{FF2B5EF4-FFF2-40B4-BE49-F238E27FC236}">
                <a16:creationId xmlns:a16="http://schemas.microsoft.com/office/drawing/2014/main" id="{4F6B2DBF-FC20-CEA6-0407-E53BB6634E90}"/>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10" name="Title 9">
            <a:extLst>
              <a:ext uri="{FF2B5EF4-FFF2-40B4-BE49-F238E27FC236}">
                <a16:creationId xmlns:a16="http://schemas.microsoft.com/office/drawing/2014/main" id="{E05A5ED1-0116-F500-1941-DC1FBA595F0F}"/>
              </a:ext>
            </a:extLst>
          </p:cNvPr>
          <p:cNvSpPr>
            <a:spLocks noGrp="1"/>
          </p:cNvSpPr>
          <p:nvPr>
            <p:ph type="title" hasCustomPrompt="1"/>
          </p:nvPr>
        </p:nvSpPr>
        <p:spPr>
          <a:xfrm>
            <a:off x="6749098" y="1004434"/>
            <a:ext cx="4892040" cy="924831"/>
          </a:xfrm>
        </p:spPr>
        <p:txBody>
          <a:bodyPr/>
          <a:lstStyle>
            <a:lvl1pPr>
              <a:defRPr>
                <a:solidFill>
                  <a:schemeClr val="bg1"/>
                </a:solidFill>
              </a:defRPr>
            </a:lvl1pPr>
          </a:lstStyle>
          <a:p>
            <a:r>
              <a:rPr lang="en-US"/>
              <a:t>Title text, 30pt</a:t>
            </a:r>
          </a:p>
        </p:txBody>
      </p:sp>
      <p:sp>
        <p:nvSpPr>
          <p:cNvPr id="14" name="Content Placeholder 13">
            <a:extLst>
              <a:ext uri="{FF2B5EF4-FFF2-40B4-BE49-F238E27FC236}">
                <a16:creationId xmlns:a16="http://schemas.microsoft.com/office/drawing/2014/main" id="{88737311-B7A5-3FCE-BC6B-6CF88C8DFC4D}"/>
              </a:ext>
            </a:extLst>
          </p:cNvPr>
          <p:cNvSpPr>
            <a:spLocks noGrp="1"/>
          </p:cNvSpPr>
          <p:nvPr>
            <p:ph sz="quarter" idx="15" hasCustomPrompt="1"/>
          </p:nvPr>
        </p:nvSpPr>
        <p:spPr>
          <a:xfrm>
            <a:off x="6748463" y="2032000"/>
            <a:ext cx="4892675" cy="4140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16" name="Picture Placeholder 12">
            <a:extLst>
              <a:ext uri="{FF2B5EF4-FFF2-40B4-BE49-F238E27FC236}">
                <a16:creationId xmlns:a16="http://schemas.microsoft.com/office/drawing/2014/main" id="{D02A9F62-92F2-92E4-0C2F-7CD938711761}"/>
              </a:ext>
            </a:extLst>
          </p:cNvPr>
          <p:cNvSpPr>
            <a:spLocks noGrp="1"/>
          </p:cNvSpPr>
          <p:nvPr>
            <p:ph type="pic" sz="quarter" idx="17"/>
          </p:nvPr>
        </p:nvSpPr>
        <p:spPr>
          <a:xfrm>
            <a:off x="0" y="0"/>
            <a:ext cx="6092951" cy="6858000"/>
          </a:xfrm>
        </p:spPr>
        <p:txBody>
          <a:bodyPr lIns="182880" tIns="182880" rIns="0"/>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750768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title right + image [Lt]">
    <p:bg>
      <p:bgPr>
        <a:solidFill>
          <a:schemeClr val="bg1"/>
        </a:solidFill>
        <a:effectLst/>
      </p:bgPr>
    </p:bg>
    <p:spTree>
      <p:nvGrpSpPr>
        <p:cNvPr id="1" name=""/>
        <p:cNvGrpSpPr/>
        <p:nvPr/>
      </p:nvGrpSpPr>
      <p:grpSpPr>
        <a:xfrm>
          <a:off x="0" y="0"/>
          <a:ext cx="0" cy="0"/>
          <a:chOff x="0" y="0"/>
          <a:chExt cx="0" cy="0"/>
        </a:xfrm>
      </p:grpSpPr>
      <p:sp>
        <p:nvSpPr>
          <p:cNvPr id="17" name="Picture Placeholder 12">
            <a:extLst>
              <a:ext uri="{FF2B5EF4-FFF2-40B4-BE49-F238E27FC236}">
                <a16:creationId xmlns:a16="http://schemas.microsoft.com/office/drawing/2014/main" id="{380E2C4B-212D-C90C-C638-0220369FD5ED}"/>
              </a:ext>
            </a:extLst>
          </p:cNvPr>
          <p:cNvSpPr>
            <a:spLocks noGrp="1"/>
          </p:cNvSpPr>
          <p:nvPr>
            <p:ph type="pic" sz="quarter" idx="17"/>
          </p:nvPr>
        </p:nvSpPr>
        <p:spPr>
          <a:xfrm>
            <a:off x="0" y="0"/>
            <a:ext cx="6092951" cy="6858000"/>
          </a:xfrm>
        </p:spPr>
        <p:txBody>
          <a:bodyPr lIns="182880" tIns="182880" rIns="0"/>
          <a:lstStyle>
            <a:lvl1pPr>
              <a:defRPr>
                <a:solidFill>
                  <a:schemeClr val="tx1"/>
                </a:solidFill>
              </a:defRPr>
            </a:lvl1pPr>
          </a:lstStyle>
          <a:p>
            <a:r>
              <a:rPr lang="en-US"/>
              <a:t>Click icon to add picture</a:t>
            </a:r>
          </a:p>
        </p:txBody>
      </p:sp>
      <p:sp>
        <p:nvSpPr>
          <p:cNvPr id="7" name="Rectangle 6">
            <a:extLst>
              <a:ext uri="{FF2B5EF4-FFF2-40B4-BE49-F238E27FC236}">
                <a16:creationId xmlns:a16="http://schemas.microsoft.com/office/drawing/2014/main" id="{D379D02C-01AB-C277-97B9-68A9098A0611}"/>
              </a:ext>
              <a:ext uri="{C183D7F6-B498-43B3-948B-1728B52AA6E4}">
                <adec:decorative xmlns:adec="http://schemas.microsoft.com/office/drawing/2017/decorative" val="1"/>
              </a:ext>
            </a:extLst>
          </p:cNvPr>
          <p:cNvSpPr/>
          <p:nvPr userDrawn="1"/>
        </p:nvSpPr>
        <p:spPr>
          <a:xfrm>
            <a:off x="6092952" y="0"/>
            <a:ext cx="609904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776661A4-CEEB-FD35-9B16-C027F7583E14}"/>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US"/>
              <a:t>© 2024 Equinix, Inc.</a:t>
            </a:r>
          </a:p>
        </p:txBody>
      </p:sp>
      <p:sp>
        <p:nvSpPr>
          <p:cNvPr id="16" name="fortress_red_logo">
            <a:extLst>
              <a:ext uri="{FF2B5EF4-FFF2-40B4-BE49-F238E27FC236}">
                <a16:creationId xmlns:a16="http://schemas.microsoft.com/office/drawing/2014/main" id="{B851A469-0A2B-910E-1A1C-CC6A0E8B879A}"/>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lvl1pPr>
              <a:defRPr>
                <a:solidFill>
                  <a:schemeClr val="tx1"/>
                </a:solidFill>
              </a:defRPr>
            </a:lvl1pPr>
          </a:lstStyle>
          <a:p>
            <a:fld id="{F8A89D12-4F33-44AF-85FC-689FEAF79A41}" type="slidenum">
              <a:rPr lang="en-US" smtClean="0"/>
              <a:pPr/>
              <a:t>‹#›</a:t>
            </a:fld>
            <a:endParaRPr lang="en-US"/>
          </a:p>
        </p:txBody>
      </p:sp>
      <p:sp>
        <p:nvSpPr>
          <p:cNvPr id="11" name="Title 10">
            <a:extLst>
              <a:ext uri="{FF2B5EF4-FFF2-40B4-BE49-F238E27FC236}">
                <a16:creationId xmlns:a16="http://schemas.microsoft.com/office/drawing/2014/main" id="{69302F21-5656-1F55-17C3-2C61C9799EFC}"/>
              </a:ext>
            </a:extLst>
          </p:cNvPr>
          <p:cNvSpPr>
            <a:spLocks noGrp="1"/>
          </p:cNvSpPr>
          <p:nvPr>
            <p:ph type="title" hasCustomPrompt="1"/>
          </p:nvPr>
        </p:nvSpPr>
        <p:spPr>
          <a:xfrm>
            <a:off x="6749096" y="1011761"/>
            <a:ext cx="4892041" cy="924831"/>
          </a:xfrm>
        </p:spPr>
        <p:txBody>
          <a:bodyPr/>
          <a:lstStyle/>
          <a:p>
            <a:r>
              <a:rPr lang="en-US"/>
              <a:t>Title text, 30pt</a:t>
            </a:r>
          </a:p>
        </p:txBody>
      </p:sp>
      <p:sp>
        <p:nvSpPr>
          <p:cNvPr id="15" name="Content Placeholder 14">
            <a:extLst>
              <a:ext uri="{FF2B5EF4-FFF2-40B4-BE49-F238E27FC236}">
                <a16:creationId xmlns:a16="http://schemas.microsoft.com/office/drawing/2014/main" id="{A61B3749-19B0-8DAB-67DA-D04BE033B039}"/>
              </a:ext>
            </a:extLst>
          </p:cNvPr>
          <p:cNvSpPr>
            <a:spLocks noGrp="1"/>
          </p:cNvSpPr>
          <p:nvPr>
            <p:ph sz="quarter" idx="15" hasCustomPrompt="1"/>
          </p:nvPr>
        </p:nvSpPr>
        <p:spPr>
          <a:xfrm>
            <a:off x="6749097" y="2032000"/>
            <a:ext cx="4892042" cy="4140200"/>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4234774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color block left">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8F14BC-5D8C-48FF-2F7A-B0464908570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rtress_red_logo">
            <a:extLst>
              <a:ext uri="{FF2B5EF4-FFF2-40B4-BE49-F238E27FC236}">
                <a16:creationId xmlns:a16="http://schemas.microsoft.com/office/drawing/2014/main" id="{3A5FC4C6-4957-F530-76AD-4197BFB1990B}"/>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AB98DE90-A339-57F7-2C05-37BF60ED8CEE}"/>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293CC68D-3F46-2FA9-3C60-AAAD0859BE37}"/>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9" name="Slide Number Placeholder 8">
            <a:extLst>
              <a:ext uri="{FF2B5EF4-FFF2-40B4-BE49-F238E27FC236}">
                <a16:creationId xmlns:a16="http://schemas.microsoft.com/office/drawing/2014/main" id="{DB331F2F-B660-3DCD-9A03-31B7D44205C4}"/>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5" name="Title 4">
            <a:extLst>
              <a:ext uri="{FF2B5EF4-FFF2-40B4-BE49-F238E27FC236}">
                <a16:creationId xmlns:a16="http://schemas.microsoft.com/office/drawing/2014/main" id="{81BFFDF6-EE06-A9F7-C11B-9C0074EEB2F1}"/>
              </a:ext>
            </a:extLst>
          </p:cNvPr>
          <p:cNvSpPr>
            <a:spLocks noGrp="1"/>
          </p:cNvSpPr>
          <p:nvPr>
            <p:ph type="title" hasCustomPrompt="1"/>
          </p:nvPr>
        </p:nvSpPr>
        <p:spPr>
          <a:xfrm>
            <a:off x="548640" y="1010188"/>
            <a:ext cx="5360035" cy="924831"/>
          </a:xfrm>
        </p:spPr>
        <p:txBody>
          <a:bodyPr/>
          <a:lstStyle>
            <a:lvl1pPr>
              <a:defRPr>
                <a:solidFill>
                  <a:schemeClr val="bg1"/>
                </a:solidFill>
              </a:defRPr>
            </a:lvl1pPr>
          </a:lstStyle>
          <a:p>
            <a:r>
              <a:rPr lang="en-US"/>
              <a:t>Title text, 30pt</a:t>
            </a:r>
          </a:p>
        </p:txBody>
      </p:sp>
      <p:sp>
        <p:nvSpPr>
          <p:cNvPr id="4" name="Content Placeholder 3">
            <a:extLst>
              <a:ext uri="{FF2B5EF4-FFF2-40B4-BE49-F238E27FC236}">
                <a16:creationId xmlns:a16="http://schemas.microsoft.com/office/drawing/2014/main" id="{697C8A7D-F1A5-9CAC-98FC-E786768F9C6E}"/>
              </a:ext>
            </a:extLst>
          </p:cNvPr>
          <p:cNvSpPr>
            <a:spLocks noGrp="1"/>
          </p:cNvSpPr>
          <p:nvPr>
            <p:ph sz="half" idx="2" hasCustomPrompt="1"/>
          </p:nvPr>
        </p:nvSpPr>
        <p:spPr>
          <a:xfrm>
            <a:off x="552449" y="2032002"/>
            <a:ext cx="5356225" cy="4140198"/>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6" name="Content Placeholder 5">
            <a:extLst>
              <a:ext uri="{FF2B5EF4-FFF2-40B4-BE49-F238E27FC236}">
                <a16:creationId xmlns:a16="http://schemas.microsoft.com/office/drawing/2014/main" id="{E807A87A-C717-0DA0-15D3-CC8F95E92153}"/>
              </a:ext>
            </a:extLst>
          </p:cNvPr>
          <p:cNvSpPr>
            <a:spLocks noGrp="1"/>
          </p:cNvSpPr>
          <p:nvPr>
            <p:ph sz="quarter" idx="4" hasCustomPrompt="1"/>
          </p:nvPr>
        </p:nvSpPr>
        <p:spPr>
          <a:xfrm>
            <a:off x="6735319" y="1553899"/>
            <a:ext cx="4892040" cy="4618301"/>
          </a:xfrm>
        </p:spPr>
        <p:txBody>
          <a:bodyPr/>
          <a:lstStyle>
            <a:lvl1pPr>
              <a:defRPr sz="1400"/>
            </a:lvl1pPr>
            <a:lvl2pPr>
              <a:defRPr sz="1400"/>
            </a:lvl2pPr>
            <a:lvl3pPr>
              <a:defRPr sz="1400"/>
            </a:lvl3pPr>
            <a:lvl4pPr>
              <a:defRPr sz="1200"/>
            </a:lvl4pPr>
            <a:lvl5pPr>
              <a:defRPr sz="1100"/>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32261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color block right">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8F14BC-5D8C-48FF-2F7A-B0464908570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293CC68D-3F46-2FA9-3C60-AAAD0859BE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3" name="Date Placeholder 2">
            <a:extLst>
              <a:ext uri="{FF2B5EF4-FFF2-40B4-BE49-F238E27FC236}">
                <a16:creationId xmlns:a16="http://schemas.microsoft.com/office/drawing/2014/main" id="{AB98DE90-A339-57F7-2C05-37BF60ED8CEE}"/>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DB331F2F-B660-3DCD-9A03-31B7D44205C4}"/>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5" name="Title 4">
            <a:extLst>
              <a:ext uri="{FF2B5EF4-FFF2-40B4-BE49-F238E27FC236}">
                <a16:creationId xmlns:a16="http://schemas.microsoft.com/office/drawing/2014/main" id="{81BFFDF6-EE06-A9F7-C11B-9C0074EEB2F1}"/>
              </a:ext>
            </a:extLst>
          </p:cNvPr>
          <p:cNvSpPr>
            <a:spLocks noGrp="1"/>
          </p:cNvSpPr>
          <p:nvPr>
            <p:ph type="title" hasCustomPrompt="1"/>
          </p:nvPr>
        </p:nvSpPr>
        <p:spPr>
          <a:xfrm>
            <a:off x="6752750" y="1004434"/>
            <a:ext cx="4892040" cy="924831"/>
          </a:xfrm>
        </p:spPr>
        <p:txBody>
          <a:bodyPr/>
          <a:lstStyle>
            <a:lvl1pPr>
              <a:defRPr>
                <a:solidFill>
                  <a:schemeClr val="bg1"/>
                </a:solidFill>
              </a:defRPr>
            </a:lvl1pPr>
          </a:lstStyle>
          <a:p>
            <a:r>
              <a:rPr lang="en-US"/>
              <a:t>Title text, 30pt</a:t>
            </a:r>
          </a:p>
        </p:txBody>
      </p:sp>
      <p:sp>
        <p:nvSpPr>
          <p:cNvPr id="7" name="Content Placeholder 6">
            <a:extLst>
              <a:ext uri="{FF2B5EF4-FFF2-40B4-BE49-F238E27FC236}">
                <a16:creationId xmlns:a16="http://schemas.microsoft.com/office/drawing/2014/main" id="{E1064061-ACAC-2D4F-DE73-9A98518C374C}"/>
              </a:ext>
            </a:extLst>
          </p:cNvPr>
          <p:cNvSpPr>
            <a:spLocks noGrp="1"/>
          </p:cNvSpPr>
          <p:nvPr>
            <p:ph sz="quarter" idx="14" hasCustomPrompt="1"/>
          </p:nvPr>
        </p:nvSpPr>
        <p:spPr>
          <a:xfrm>
            <a:off x="564403" y="1554480"/>
            <a:ext cx="4892040" cy="4617720"/>
          </a:xfrm>
        </p:spPr>
        <p:txBody>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
        <p:nvSpPr>
          <p:cNvPr id="11" name="Content Placeholder 10">
            <a:extLst>
              <a:ext uri="{FF2B5EF4-FFF2-40B4-BE49-F238E27FC236}">
                <a16:creationId xmlns:a16="http://schemas.microsoft.com/office/drawing/2014/main" id="{B16C3C62-CDA4-ED88-616D-812682FD77DC}"/>
              </a:ext>
            </a:extLst>
          </p:cNvPr>
          <p:cNvSpPr>
            <a:spLocks noGrp="1"/>
          </p:cNvSpPr>
          <p:nvPr>
            <p:ph sz="quarter" idx="15" hasCustomPrompt="1"/>
          </p:nvPr>
        </p:nvSpPr>
        <p:spPr>
          <a:xfrm>
            <a:off x="6752750" y="2029968"/>
            <a:ext cx="4892040" cy="414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2515635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tx1"/>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EAB88109-4E1E-4AFB-A9D0-1CF6B24F2910}"/>
              </a:ext>
              <a:ext uri="{C183D7F6-B498-43B3-948B-1728B52AA6E4}">
                <adec:decorative xmlns:adec="http://schemas.microsoft.com/office/drawing/2017/decorative" val="1"/>
              </a:ext>
            </a:extLst>
          </p:cNvPr>
          <p:cNvSpPr/>
          <p:nvPr/>
        </p:nvSpPr>
        <p:spPr bwMode="invGray">
          <a:xfrm>
            <a:off x="1524" y="1230512"/>
            <a:ext cx="12188952" cy="5633264"/>
          </a:xfrm>
          <a:custGeom>
            <a:avLst/>
            <a:gdLst>
              <a:gd name="connsiteX0" fmla="*/ 2447694 w 12188952"/>
              <a:gd name="connsiteY0" fmla="*/ 2067551 h 5633264"/>
              <a:gd name="connsiteX1" fmla="*/ 1028824 w 12188952"/>
              <a:gd name="connsiteY1" fmla="*/ 1551298 h 5633264"/>
              <a:gd name="connsiteX2" fmla="*/ 1026157 w 12188952"/>
              <a:gd name="connsiteY2" fmla="*/ 517142 h 5633264"/>
              <a:gd name="connsiteX3" fmla="*/ 2447694 w 12188952"/>
              <a:gd name="connsiteY3" fmla="*/ 0 h 5633264"/>
              <a:gd name="connsiteX4" fmla="*/ 3868342 w 12188952"/>
              <a:gd name="connsiteY4" fmla="*/ 517142 h 5633264"/>
              <a:gd name="connsiteX5" fmla="*/ 3869230 w 12188952"/>
              <a:gd name="connsiteY5" fmla="*/ 1550409 h 5633264"/>
              <a:gd name="connsiteX6" fmla="*/ 3869230 w 12188952"/>
              <a:gd name="connsiteY6" fmla="*/ 1550409 h 5633264"/>
              <a:gd name="connsiteX7" fmla="*/ 0 w 12188952"/>
              <a:gd name="connsiteY7" fmla="*/ 1925118 h 5633264"/>
              <a:gd name="connsiteX8" fmla="*/ 1029205 w 12188952"/>
              <a:gd name="connsiteY8" fmla="*/ 1551171 h 5633264"/>
              <a:gd name="connsiteX9" fmla="*/ 1028316 w 12188952"/>
              <a:gd name="connsiteY9" fmla="*/ 516380 h 5633264"/>
              <a:gd name="connsiteX10" fmla="*/ 0 w 12188952"/>
              <a:gd name="connsiteY10" fmla="*/ 142522 h 5633264"/>
              <a:gd name="connsiteX11" fmla="*/ 2447694 w 12188952"/>
              <a:gd name="connsiteY11" fmla="*/ 0 h 5633264"/>
              <a:gd name="connsiteX12" fmla="*/ 2447694 w 12188952"/>
              <a:gd name="connsiteY12" fmla="*/ 0 h 5633264"/>
              <a:gd name="connsiteX13" fmla="*/ 2447694 w 12188952"/>
              <a:gd name="connsiteY13" fmla="*/ 2064504 h 5633264"/>
              <a:gd name="connsiteX14" fmla="*/ 0 w 12188952"/>
              <a:gd name="connsiteY14" fmla="*/ 1176336 h 5633264"/>
              <a:gd name="connsiteX15" fmla="*/ 1029205 w 12188952"/>
              <a:gd name="connsiteY15" fmla="*/ 1551044 h 5633264"/>
              <a:gd name="connsiteX16" fmla="*/ 1027681 w 12188952"/>
              <a:gd name="connsiteY16" fmla="*/ 516507 h 5633264"/>
              <a:gd name="connsiteX17" fmla="*/ 1027681 w 12188952"/>
              <a:gd name="connsiteY17" fmla="*/ 516507 h 5633264"/>
              <a:gd name="connsiteX18" fmla="*/ 0 w 12188952"/>
              <a:gd name="connsiteY18" fmla="*/ 891609 h 5633264"/>
              <a:gd name="connsiteX19" fmla="*/ 8123175 w 12188952"/>
              <a:gd name="connsiteY19" fmla="*/ 2069075 h 5633264"/>
              <a:gd name="connsiteX20" fmla="*/ 8123175 w 12188952"/>
              <a:gd name="connsiteY20" fmla="*/ 2069075 h 5633264"/>
              <a:gd name="connsiteX21" fmla="*/ 9546235 w 12188952"/>
              <a:gd name="connsiteY21" fmla="*/ 1552568 h 5633264"/>
              <a:gd name="connsiteX22" fmla="*/ 9544711 w 12188952"/>
              <a:gd name="connsiteY22" fmla="*/ 518031 h 5633264"/>
              <a:gd name="connsiteX23" fmla="*/ 9544711 w 12188952"/>
              <a:gd name="connsiteY23" fmla="*/ 518031 h 5633264"/>
              <a:gd name="connsiteX24" fmla="*/ 6706209 w 12188952"/>
              <a:gd name="connsiteY24" fmla="*/ 1552568 h 5633264"/>
              <a:gd name="connsiteX25" fmla="*/ 5297623 w 12188952"/>
              <a:gd name="connsiteY25" fmla="*/ 4485535 h 5633264"/>
              <a:gd name="connsiteX26" fmla="*/ 6709256 w 12188952"/>
              <a:gd name="connsiteY26" fmla="*/ 3963314 h 5633264"/>
              <a:gd name="connsiteX27" fmla="*/ 5289624 w 12188952"/>
              <a:gd name="connsiteY27" fmla="*/ 3446427 h 5633264"/>
              <a:gd name="connsiteX28" fmla="*/ 3869230 w 12188952"/>
              <a:gd name="connsiteY28" fmla="*/ 3963314 h 5633264"/>
              <a:gd name="connsiteX29" fmla="*/ 3869230 w 12188952"/>
              <a:gd name="connsiteY29" fmla="*/ 3963314 h 5633264"/>
              <a:gd name="connsiteX30" fmla="*/ 5297623 w 12188952"/>
              <a:gd name="connsiteY30" fmla="*/ 4485535 h 5633264"/>
              <a:gd name="connsiteX31" fmla="*/ 5297623 w 12188952"/>
              <a:gd name="connsiteY31" fmla="*/ 5521596 h 5633264"/>
              <a:gd name="connsiteX32" fmla="*/ 6709256 w 12188952"/>
              <a:gd name="connsiteY32" fmla="*/ 4999375 h 5633264"/>
              <a:gd name="connsiteX33" fmla="*/ 5289624 w 12188952"/>
              <a:gd name="connsiteY33" fmla="*/ 4482488 h 5633264"/>
              <a:gd name="connsiteX34" fmla="*/ 3869230 w 12188952"/>
              <a:gd name="connsiteY34" fmla="*/ 4999375 h 5633264"/>
              <a:gd name="connsiteX35" fmla="*/ 3869230 w 12188952"/>
              <a:gd name="connsiteY35" fmla="*/ 4999375 h 5633264"/>
              <a:gd name="connsiteX36" fmla="*/ 5297623 w 12188952"/>
              <a:gd name="connsiteY36" fmla="*/ 5521596 h 5633264"/>
              <a:gd name="connsiteX37" fmla="*/ 5297623 w 12188952"/>
              <a:gd name="connsiteY37" fmla="*/ 4828349 h 5633264"/>
              <a:gd name="connsiteX38" fmla="*/ 6709256 w 12188952"/>
              <a:gd name="connsiteY38" fmla="*/ 4306129 h 5633264"/>
              <a:gd name="connsiteX39" fmla="*/ 5289624 w 12188952"/>
              <a:gd name="connsiteY39" fmla="*/ 3789241 h 5633264"/>
              <a:gd name="connsiteX40" fmla="*/ 3869230 w 12188952"/>
              <a:gd name="connsiteY40" fmla="*/ 4306129 h 5633264"/>
              <a:gd name="connsiteX41" fmla="*/ 3869230 w 12188952"/>
              <a:gd name="connsiteY41" fmla="*/ 4306129 h 5633264"/>
              <a:gd name="connsiteX42" fmla="*/ 5297623 w 12188952"/>
              <a:gd name="connsiteY42" fmla="*/ 4828349 h 5633264"/>
              <a:gd name="connsiteX43" fmla="*/ 5283276 w 12188952"/>
              <a:gd name="connsiteY43" fmla="*/ 5180305 h 5633264"/>
              <a:gd name="connsiteX44" fmla="*/ 6695544 w 12188952"/>
              <a:gd name="connsiteY44" fmla="*/ 4658085 h 5633264"/>
              <a:gd name="connsiteX45" fmla="*/ 5275150 w 12188952"/>
              <a:gd name="connsiteY45" fmla="*/ 4141197 h 5633264"/>
              <a:gd name="connsiteX46" fmla="*/ 3853994 w 12188952"/>
              <a:gd name="connsiteY46" fmla="*/ 4658085 h 5633264"/>
              <a:gd name="connsiteX47" fmla="*/ 3853994 w 12188952"/>
              <a:gd name="connsiteY47" fmla="*/ 4658085 h 5633264"/>
              <a:gd name="connsiteX48" fmla="*/ 5283276 w 12188952"/>
              <a:gd name="connsiteY48" fmla="*/ 5180305 h 5633264"/>
              <a:gd name="connsiteX49" fmla="*/ 2444647 w 12188952"/>
              <a:gd name="connsiteY49" fmla="*/ 5171163 h 5633264"/>
              <a:gd name="connsiteX50" fmla="*/ 2444647 w 12188952"/>
              <a:gd name="connsiteY50" fmla="*/ 5171163 h 5633264"/>
              <a:gd name="connsiteX51" fmla="*/ 3707702 w 12188952"/>
              <a:gd name="connsiteY51" fmla="*/ 5631017 h 5633264"/>
              <a:gd name="connsiteX52" fmla="*/ 5286196 w 12188952"/>
              <a:gd name="connsiteY52" fmla="*/ 3097518 h 5633264"/>
              <a:gd name="connsiteX53" fmla="*/ 5286196 w 12188952"/>
              <a:gd name="connsiteY53" fmla="*/ 3097518 h 5633264"/>
              <a:gd name="connsiteX54" fmla="*/ 5286196 w 12188952"/>
              <a:gd name="connsiteY54" fmla="*/ 5627487 h 5633264"/>
              <a:gd name="connsiteX55" fmla="*/ 5283149 w 12188952"/>
              <a:gd name="connsiteY55" fmla="*/ 5171163 h 5633264"/>
              <a:gd name="connsiteX56" fmla="*/ 5283149 w 12188952"/>
              <a:gd name="connsiteY56" fmla="*/ 5171163 h 5633264"/>
              <a:gd name="connsiteX57" fmla="*/ 6533050 w 12188952"/>
              <a:gd name="connsiteY57" fmla="*/ 5625799 h 5633264"/>
              <a:gd name="connsiteX58" fmla="*/ 8121651 w 12188952"/>
              <a:gd name="connsiteY58" fmla="*/ 5171163 h 5633264"/>
              <a:gd name="connsiteX59" fmla="*/ 8121651 w 12188952"/>
              <a:gd name="connsiteY59" fmla="*/ 5171163 h 5633264"/>
              <a:gd name="connsiteX60" fmla="*/ 6854482 w 12188952"/>
              <a:gd name="connsiteY60" fmla="*/ 5633265 h 5633264"/>
              <a:gd name="connsiteX61" fmla="*/ 6703162 w 12188952"/>
              <a:gd name="connsiteY61" fmla="*/ 3622278 h 5633264"/>
              <a:gd name="connsiteX62" fmla="*/ 6703162 w 12188952"/>
              <a:gd name="connsiteY62" fmla="*/ 3622278 h 5633264"/>
              <a:gd name="connsiteX63" fmla="*/ 6705829 w 12188952"/>
              <a:gd name="connsiteY63" fmla="*/ 4656472 h 5633264"/>
              <a:gd name="connsiteX64" fmla="*/ 8123048 w 12188952"/>
              <a:gd name="connsiteY64" fmla="*/ 5172687 h 5633264"/>
              <a:gd name="connsiteX65" fmla="*/ 9544724 w 12188952"/>
              <a:gd name="connsiteY65" fmla="*/ 4655571 h 5633264"/>
              <a:gd name="connsiteX66" fmla="*/ 9543835 w 12188952"/>
              <a:gd name="connsiteY66" fmla="*/ 3622278 h 5633264"/>
              <a:gd name="connsiteX67" fmla="*/ 8123061 w 12188952"/>
              <a:gd name="connsiteY67" fmla="*/ 3105136 h 5633264"/>
              <a:gd name="connsiteX68" fmla="*/ 6703162 w 12188952"/>
              <a:gd name="connsiteY68" fmla="*/ 3622278 h 5633264"/>
              <a:gd name="connsiteX69" fmla="*/ 6703162 w 12188952"/>
              <a:gd name="connsiteY69" fmla="*/ 3621643 h 5633264"/>
              <a:gd name="connsiteX70" fmla="*/ 6703162 w 12188952"/>
              <a:gd name="connsiteY70" fmla="*/ 3621643 h 5633264"/>
              <a:gd name="connsiteX71" fmla="*/ 9544711 w 12188952"/>
              <a:gd name="connsiteY71" fmla="*/ 4654657 h 5633264"/>
              <a:gd name="connsiteX72" fmla="*/ 12188952 w 12188952"/>
              <a:gd name="connsiteY72" fmla="*/ 2666740 h 5633264"/>
              <a:gd name="connsiteX73" fmla="*/ 12188952 w 12188952"/>
              <a:gd name="connsiteY73" fmla="*/ 2666740 h 5633264"/>
              <a:gd name="connsiteX74" fmla="*/ 6704686 w 12188952"/>
              <a:gd name="connsiteY74" fmla="*/ 4657704 h 5633264"/>
              <a:gd name="connsiteX75" fmla="*/ 2446170 w 12188952"/>
              <a:gd name="connsiteY75" fmla="*/ 5172687 h 5633264"/>
              <a:gd name="connsiteX76" fmla="*/ 2446170 w 12188952"/>
              <a:gd name="connsiteY76" fmla="*/ 5172687 h 5633264"/>
              <a:gd name="connsiteX77" fmla="*/ 1026919 w 12188952"/>
              <a:gd name="connsiteY77" fmla="*/ 4654657 h 5633264"/>
              <a:gd name="connsiteX78" fmla="*/ 0 w 12188952"/>
              <a:gd name="connsiteY78" fmla="*/ 5029480 h 5633264"/>
              <a:gd name="connsiteX79" fmla="*/ 1026157 w 12188952"/>
              <a:gd name="connsiteY79" fmla="*/ 4654657 h 5633264"/>
              <a:gd name="connsiteX80" fmla="*/ 1026157 w 12188952"/>
              <a:gd name="connsiteY80" fmla="*/ 4654657 h 5633264"/>
              <a:gd name="connsiteX81" fmla="*/ 1024634 w 12188952"/>
              <a:gd name="connsiteY81" fmla="*/ 5627487 h 5633264"/>
              <a:gd name="connsiteX82" fmla="*/ 5283784 w 12188952"/>
              <a:gd name="connsiteY82" fmla="*/ 2070091 h 5633264"/>
              <a:gd name="connsiteX83" fmla="*/ 5283784 w 12188952"/>
              <a:gd name="connsiteY83" fmla="*/ 2070091 h 5633264"/>
              <a:gd name="connsiteX84" fmla="*/ 3863898 w 12188952"/>
              <a:gd name="connsiteY84" fmla="*/ 1554091 h 5633264"/>
              <a:gd name="connsiteX85" fmla="*/ 2443123 w 12188952"/>
              <a:gd name="connsiteY85" fmla="*/ 2070091 h 5633264"/>
              <a:gd name="connsiteX86" fmla="*/ 2445790 w 12188952"/>
              <a:gd name="connsiteY86" fmla="*/ 3105009 h 5633264"/>
              <a:gd name="connsiteX87" fmla="*/ 3863898 w 12188952"/>
              <a:gd name="connsiteY87" fmla="*/ 3620119 h 5633264"/>
              <a:gd name="connsiteX88" fmla="*/ 5284673 w 12188952"/>
              <a:gd name="connsiteY88" fmla="*/ 3104107 h 5633264"/>
              <a:gd name="connsiteX89" fmla="*/ 2443123 w 12188952"/>
              <a:gd name="connsiteY89" fmla="*/ 2070598 h 5633264"/>
              <a:gd name="connsiteX90" fmla="*/ 2443123 w 12188952"/>
              <a:gd name="connsiteY90" fmla="*/ 2070598 h 5633264"/>
              <a:gd name="connsiteX91" fmla="*/ 5284673 w 12188952"/>
              <a:gd name="connsiteY91" fmla="*/ 3105136 h 5633264"/>
              <a:gd name="connsiteX92" fmla="*/ 3863136 w 12188952"/>
              <a:gd name="connsiteY92" fmla="*/ 1554091 h 5633264"/>
              <a:gd name="connsiteX93" fmla="*/ 3863136 w 12188952"/>
              <a:gd name="connsiteY93" fmla="*/ 1554091 h 5633264"/>
              <a:gd name="connsiteX94" fmla="*/ 3861613 w 12188952"/>
              <a:gd name="connsiteY94" fmla="*/ 5631004 h 5633264"/>
              <a:gd name="connsiteX95" fmla="*/ 8114033 w 12188952"/>
              <a:gd name="connsiteY95" fmla="*/ 2078216 h 5633264"/>
              <a:gd name="connsiteX96" fmla="*/ 8114033 w 12188952"/>
              <a:gd name="connsiteY96" fmla="*/ 2078216 h 5633264"/>
              <a:gd name="connsiteX97" fmla="*/ 5277055 w 12188952"/>
              <a:gd name="connsiteY97" fmla="*/ 3112754 h 5633264"/>
              <a:gd name="connsiteX98" fmla="*/ 6703162 w 12188952"/>
              <a:gd name="connsiteY98" fmla="*/ 518031 h 5633264"/>
              <a:gd name="connsiteX99" fmla="*/ 6703162 w 12188952"/>
              <a:gd name="connsiteY99" fmla="*/ 518031 h 5633264"/>
              <a:gd name="connsiteX100" fmla="*/ 6701639 w 12188952"/>
              <a:gd name="connsiteY100" fmla="*/ 5625786 h 5633264"/>
              <a:gd name="connsiteX101" fmla="*/ 10973866 w 12188952"/>
              <a:gd name="connsiteY101" fmla="*/ 3105136 h 5633264"/>
              <a:gd name="connsiteX102" fmla="*/ 8133840 w 12188952"/>
              <a:gd name="connsiteY102" fmla="*/ 2070598 h 5633264"/>
              <a:gd name="connsiteX103" fmla="*/ 8133840 w 12188952"/>
              <a:gd name="connsiteY103" fmla="*/ 2070598 h 5633264"/>
              <a:gd name="connsiteX104" fmla="*/ 10966248 w 12188952"/>
              <a:gd name="connsiteY104" fmla="*/ 5627487 h 5633264"/>
              <a:gd name="connsiteX105" fmla="*/ 10966248 w 12188952"/>
              <a:gd name="connsiteY105" fmla="*/ 5627487 h 5633264"/>
              <a:gd name="connsiteX106" fmla="*/ 10965359 w 12188952"/>
              <a:gd name="connsiteY106" fmla="*/ 5168840 h 5633264"/>
              <a:gd name="connsiteX107" fmla="*/ 9544965 w 12188952"/>
              <a:gd name="connsiteY107" fmla="*/ 4651610 h 5633264"/>
              <a:gd name="connsiteX108" fmla="*/ 8124699 w 12188952"/>
              <a:gd name="connsiteY108" fmla="*/ 5169640 h 5633264"/>
              <a:gd name="connsiteX109" fmla="*/ 8124699 w 12188952"/>
              <a:gd name="connsiteY109" fmla="*/ 5169640 h 5633264"/>
              <a:gd name="connsiteX110" fmla="*/ 9401046 w 12188952"/>
              <a:gd name="connsiteY110" fmla="*/ 5633252 h 5633264"/>
              <a:gd name="connsiteX111" fmla="*/ 10964724 w 12188952"/>
              <a:gd name="connsiteY111" fmla="*/ 5169640 h 5633264"/>
              <a:gd name="connsiteX112" fmla="*/ 10964724 w 12188952"/>
              <a:gd name="connsiteY112" fmla="*/ 5169640 h 5633264"/>
              <a:gd name="connsiteX113" fmla="*/ 9698851 w 12188952"/>
              <a:gd name="connsiteY113" fmla="*/ 5631004 h 5633264"/>
              <a:gd name="connsiteX114" fmla="*/ 9544711 w 12188952"/>
              <a:gd name="connsiteY114" fmla="*/ 4651610 h 5633264"/>
              <a:gd name="connsiteX115" fmla="*/ 9544711 w 12188952"/>
              <a:gd name="connsiteY115" fmla="*/ 4651610 h 5633264"/>
              <a:gd name="connsiteX116" fmla="*/ 9543188 w 12188952"/>
              <a:gd name="connsiteY116" fmla="*/ 5625799 h 5633264"/>
              <a:gd name="connsiteX117" fmla="*/ 0 w 12188952"/>
              <a:gd name="connsiteY117" fmla="*/ 2957281 h 5633264"/>
              <a:gd name="connsiteX118" fmla="*/ 1019492 w 12188952"/>
              <a:gd name="connsiteY118" fmla="*/ 2576681 h 5633264"/>
              <a:gd name="connsiteX119" fmla="*/ 2445916 w 12188952"/>
              <a:gd name="connsiteY119" fmla="*/ 3105123 h 5633264"/>
              <a:gd name="connsiteX120" fmla="*/ 5284673 w 12188952"/>
              <a:gd name="connsiteY120" fmla="*/ 2070586 h 5633264"/>
              <a:gd name="connsiteX121" fmla="*/ 5284673 w 12188952"/>
              <a:gd name="connsiteY121" fmla="*/ 2070586 h 5633264"/>
              <a:gd name="connsiteX122" fmla="*/ 0 w 12188952"/>
              <a:gd name="connsiteY122" fmla="*/ 4269943 h 5633264"/>
              <a:gd name="connsiteX123" fmla="*/ 1027237 w 12188952"/>
              <a:gd name="connsiteY123" fmla="*/ 4643991 h 5633264"/>
              <a:gd name="connsiteX124" fmla="*/ 2447694 w 12188952"/>
              <a:gd name="connsiteY124" fmla="*/ 4126849 h 5633264"/>
              <a:gd name="connsiteX125" fmla="*/ 2446805 w 12188952"/>
              <a:gd name="connsiteY125" fmla="*/ 3105022 h 5633264"/>
              <a:gd name="connsiteX126" fmla="*/ 2446170 w 12188952"/>
              <a:gd name="connsiteY126" fmla="*/ 5172687 h 5633264"/>
              <a:gd name="connsiteX127" fmla="*/ 2446170 w 12188952"/>
              <a:gd name="connsiteY127" fmla="*/ 5172687 h 5633264"/>
              <a:gd name="connsiteX128" fmla="*/ 1197146 w 12188952"/>
              <a:gd name="connsiteY128" fmla="*/ 5627487 h 5633264"/>
              <a:gd name="connsiteX129" fmla="*/ 0 w 12188952"/>
              <a:gd name="connsiteY129" fmla="*/ 5315387 h 5633264"/>
              <a:gd name="connsiteX130" fmla="*/ 867701 w 12188952"/>
              <a:gd name="connsiteY130" fmla="*/ 5631004 h 5633264"/>
              <a:gd name="connsiteX131" fmla="*/ 3865422 w 12188952"/>
              <a:gd name="connsiteY131" fmla="*/ 4654657 h 5633264"/>
              <a:gd name="connsiteX132" fmla="*/ 3865422 w 12188952"/>
              <a:gd name="connsiteY132" fmla="*/ 4654657 h 5633264"/>
              <a:gd name="connsiteX133" fmla="*/ 2444647 w 12188952"/>
              <a:gd name="connsiteY133" fmla="*/ 5172154 h 5633264"/>
              <a:gd name="connsiteX134" fmla="*/ 2447313 w 12188952"/>
              <a:gd name="connsiteY134" fmla="*/ 5631017 h 5633264"/>
              <a:gd name="connsiteX135" fmla="*/ 5286196 w 12188952"/>
              <a:gd name="connsiteY135" fmla="*/ 5171163 h 5633264"/>
              <a:gd name="connsiteX136" fmla="*/ 5286196 w 12188952"/>
              <a:gd name="connsiteY136" fmla="*/ 5171163 h 5633264"/>
              <a:gd name="connsiteX137" fmla="*/ 4024487 w 12188952"/>
              <a:gd name="connsiteY137" fmla="*/ 5631017 h 5633264"/>
              <a:gd name="connsiteX138" fmla="*/ 3866437 w 12188952"/>
              <a:gd name="connsiteY138" fmla="*/ 5325023 h 5633264"/>
              <a:gd name="connsiteX139" fmla="*/ 4706345 w 12188952"/>
              <a:gd name="connsiteY139" fmla="*/ 5631017 h 5633264"/>
              <a:gd name="connsiteX140" fmla="*/ 6704686 w 12188952"/>
              <a:gd name="connsiteY140" fmla="*/ 5324135 h 5633264"/>
              <a:gd name="connsiteX141" fmla="*/ 5862290 w 12188952"/>
              <a:gd name="connsiteY141" fmla="*/ 5631004 h 5633264"/>
              <a:gd name="connsiteX142" fmla="*/ 9544711 w 12188952"/>
              <a:gd name="connsiteY142" fmla="*/ 518031 h 5633264"/>
              <a:gd name="connsiteX143" fmla="*/ 9544711 w 12188952"/>
              <a:gd name="connsiteY143" fmla="*/ 518031 h 5633264"/>
              <a:gd name="connsiteX144" fmla="*/ 8123429 w 12188952"/>
              <a:gd name="connsiteY144" fmla="*/ 0 h 5633264"/>
              <a:gd name="connsiteX145" fmla="*/ 6703174 w 12188952"/>
              <a:gd name="connsiteY145" fmla="*/ 518031 h 5633264"/>
              <a:gd name="connsiteX146" fmla="*/ 6703162 w 12188952"/>
              <a:gd name="connsiteY146" fmla="*/ 518031 h 5633264"/>
              <a:gd name="connsiteX147" fmla="*/ 6703162 w 12188952"/>
              <a:gd name="connsiteY147" fmla="*/ 518031 h 5633264"/>
              <a:gd name="connsiteX148" fmla="*/ 9546235 w 12188952"/>
              <a:gd name="connsiteY148" fmla="*/ 1552568 h 5633264"/>
              <a:gd name="connsiteX149" fmla="*/ 5280102 w 12188952"/>
              <a:gd name="connsiteY149" fmla="*/ 2070091 h 5633264"/>
              <a:gd name="connsiteX150" fmla="*/ 5280102 w 12188952"/>
              <a:gd name="connsiteY150" fmla="*/ 2070091 h 5633264"/>
              <a:gd name="connsiteX151" fmla="*/ 5282768 w 12188952"/>
              <a:gd name="connsiteY151" fmla="*/ 3105009 h 5633264"/>
              <a:gd name="connsiteX152" fmla="*/ 6699607 w 12188952"/>
              <a:gd name="connsiteY152" fmla="*/ 3620119 h 5633264"/>
              <a:gd name="connsiteX153" fmla="*/ 8120127 w 12188952"/>
              <a:gd name="connsiteY153" fmla="*/ 3104107 h 5633264"/>
              <a:gd name="connsiteX154" fmla="*/ 8120127 w 12188952"/>
              <a:gd name="connsiteY154" fmla="*/ 2070078 h 5633264"/>
              <a:gd name="connsiteX155" fmla="*/ 6699607 w 12188952"/>
              <a:gd name="connsiteY155" fmla="*/ 1554079 h 5633264"/>
              <a:gd name="connsiteX156" fmla="*/ 5280102 w 12188952"/>
              <a:gd name="connsiteY156" fmla="*/ 2070091 h 5633264"/>
              <a:gd name="connsiteX157" fmla="*/ 8123175 w 12188952"/>
              <a:gd name="connsiteY157" fmla="*/ 0 h 5633264"/>
              <a:gd name="connsiteX158" fmla="*/ 8123175 w 12188952"/>
              <a:gd name="connsiteY158" fmla="*/ 0 h 5633264"/>
              <a:gd name="connsiteX159" fmla="*/ 8121651 w 12188952"/>
              <a:gd name="connsiteY159" fmla="*/ 5627487 h 563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188952" h="5633264">
                <a:moveTo>
                  <a:pt x="2447694" y="2067551"/>
                </a:moveTo>
                <a:lnTo>
                  <a:pt x="1028824" y="1551298"/>
                </a:lnTo>
                <a:lnTo>
                  <a:pt x="1026157" y="517142"/>
                </a:lnTo>
                <a:lnTo>
                  <a:pt x="2447694" y="0"/>
                </a:lnTo>
                <a:lnTo>
                  <a:pt x="3868342" y="517142"/>
                </a:lnTo>
                <a:lnTo>
                  <a:pt x="3869230" y="1550409"/>
                </a:lnTo>
                <a:lnTo>
                  <a:pt x="3869230" y="1550409"/>
                </a:lnTo>
                <a:moveTo>
                  <a:pt x="0" y="1925118"/>
                </a:moveTo>
                <a:lnTo>
                  <a:pt x="1029205" y="1551171"/>
                </a:lnTo>
                <a:lnTo>
                  <a:pt x="1028316" y="516380"/>
                </a:lnTo>
                <a:lnTo>
                  <a:pt x="0" y="142522"/>
                </a:lnTo>
                <a:moveTo>
                  <a:pt x="2447694" y="0"/>
                </a:moveTo>
                <a:lnTo>
                  <a:pt x="2447694" y="0"/>
                </a:lnTo>
                <a:lnTo>
                  <a:pt x="2447694" y="2064504"/>
                </a:lnTo>
                <a:moveTo>
                  <a:pt x="0" y="1176336"/>
                </a:moveTo>
                <a:lnTo>
                  <a:pt x="1029205" y="1551044"/>
                </a:lnTo>
                <a:moveTo>
                  <a:pt x="1027681" y="516507"/>
                </a:moveTo>
                <a:lnTo>
                  <a:pt x="1027681" y="516507"/>
                </a:lnTo>
                <a:lnTo>
                  <a:pt x="0" y="891609"/>
                </a:lnTo>
                <a:moveTo>
                  <a:pt x="8123175" y="2069075"/>
                </a:moveTo>
                <a:lnTo>
                  <a:pt x="8123175" y="2069075"/>
                </a:lnTo>
                <a:lnTo>
                  <a:pt x="9546235" y="1552568"/>
                </a:lnTo>
                <a:moveTo>
                  <a:pt x="9544711" y="518031"/>
                </a:moveTo>
                <a:lnTo>
                  <a:pt x="9544711" y="518031"/>
                </a:lnTo>
                <a:lnTo>
                  <a:pt x="6706209" y="1552568"/>
                </a:lnTo>
                <a:moveTo>
                  <a:pt x="5297623" y="4485535"/>
                </a:moveTo>
                <a:lnTo>
                  <a:pt x="6709256" y="3963314"/>
                </a:lnTo>
                <a:lnTo>
                  <a:pt x="5289624" y="3446427"/>
                </a:lnTo>
                <a:lnTo>
                  <a:pt x="3869230" y="3963314"/>
                </a:lnTo>
                <a:lnTo>
                  <a:pt x="3869230" y="3963314"/>
                </a:lnTo>
                <a:lnTo>
                  <a:pt x="5297623" y="4485535"/>
                </a:lnTo>
                <a:close/>
                <a:moveTo>
                  <a:pt x="5297623" y="5521596"/>
                </a:moveTo>
                <a:lnTo>
                  <a:pt x="6709256" y="4999375"/>
                </a:lnTo>
                <a:lnTo>
                  <a:pt x="5289624" y="4482488"/>
                </a:lnTo>
                <a:lnTo>
                  <a:pt x="3869230" y="4999375"/>
                </a:lnTo>
                <a:lnTo>
                  <a:pt x="3869230" y="4999375"/>
                </a:lnTo>
                <a:lnTo>
                  <a:pt x="5297623" y="5521596"/>
                </a:lnTo>
                <a:close/>
                <a:moveTo>
                  <a:pt x="5297623" y="4828349"/>
                </a:moveTo>
                <a:lnTo>
                  <a:pt x="6709256" y="4306129"/>
                </a:lnTo>
                <a:lnTo>
                  <a:pt x="5289624" y="3789241"/>
                </a:lnTo>
                <a:lnTo>
                  <a:pt x="3869230" y="4306129"/>
                </a:lnTo>
                <a:lnTo>
                  <a:pt x="3869230" y="4306129"/>
                </a:lnTo>
                <a:lnTo>
                  <a:pt x="5297623" y="4828349"/>
                </a:lnTo>
                <a:close/>
                <a:moveTo>
                  <a:pt x="5283276" y="5180305"/>
                </a:moveTo>
                <a:lnTo>
                  <a:pt x="6695544" y="4658085"/>
                </a:lnTo>
                <a:lnTo>
                  <a:pt x="5275150" y="4141197"/>
                </a:lnTo>
                <a:lnTo>
                  <a:pt x="3853994" y="4658085"/>
                </a:lnTo>
                <a:lnTo>
                  <a:pt x="3853994" y="4658085"/>
                </a:lnTo>
                <a:lnTo>
                  <a:pt x="5283276" y="5180305"/>
                </a:lnTo>
                <a:close/>
                <a:moveTo>
                  <a:pt x="2444647" y="5171163"/>
                </a:moveTo>
                <a:lnTo>
                  <a:pt x="2444647" y="5171163"/>
                </a:lnTo>
                <a:lnTo>
                  <a:pt x="3707702" y="5631017"/>
                </a:lnTo>
                <a:moveTo>
                  <a:pt x="5286196" y="3097518"/>
                </a:moveTo>
                <a:lnTo>
                  <a:pt x="5286196" y="3097518"/>
                </a:lnTo>
                <a:lnTo>
                  <a:pt x="5286196" y="5627487"/>
                </a:lnTo>
                <a:moveTo>
                  <a:pt x="5283149" y="5171163"/>
                </a:moveTo>
                <a:lnTo>
                  <a:pt x="5283149" y="5171163"/>
                </a:lnTo>
                <a:lnTo>
                  <a:pt x="6533050" y="5625799"/>
                </a:lnTo>
                <a:moveTo>
                  <a:pt x="8121651" y="5171163"/>
                </a:moveTo>
                <a:lnTo>
                  <a:pt x="8121651" y="5171163"/>
                </a:lnTo>
                <a:lnTo>
                  <a:pt x="6854482" y="5633265"/>
                </a:lnTo>
                <a:moveTo>
                  <a:pt x="6703162" y="3622278"/>
                </a:moveTo>
                <a:lnTo>
                  <a:pt x="6703162" y="3622278"/>
                </a:lnTo>
                <a:lnTo>
                  <a:pt x="6705829" y="4656472"/>
                </a:lnTo>
                <a:lnTo>
                  <a:pt x="8123048" y="5172687"/>
                </a:lnTo>
                <a:lnTo>
                  <a:pt x="9544724" y="4655571"/>
                </a:lnTo>
                <a:lnTo>
                  <a:pt x="9543835" y="3622278"/>
                </a:lnTo>
                <a:lnTo>
                  <a:pt x="8123061" y="3105136"/>
                </a:lnTo>
                <a:lnTo>
                  <a:pt x="6703162" y="3622278"/>
                </a:lnTo>
                <a:close/>
                <a:moveTo>
                  <a:pt x="6703162" y="3621643"/>
                </a:moveTo>
                <a:lnTo>
                  <a:pt x="6703162" y="3621643"/>
                </a:lnTo>
                <a:lnTo>
                  <a:pt x="9544711" y="4654657"/>
                </a:lnTo>
                <a:moveTo>
                  <a:pt x="12188952" y="2666740"/>
                </a:moveTo>
                <a:lnTo>
                  <a:pt x="12188952" y="2666740"/>
                </a:lnTo>
                <a:lnTo>
                  <a:pt x="6704686" y="4657704"/>
                </a:lnTo>
                <a:moveTo>
                  <a:pt x="2446170" y="5172687"/>
                </a:moveTo>
                <a:lnTo>
                  <a:pt x="2446170" y="5172687"/>
                </a:lnTo>
                <a:lnTo>
                  <a:pt x="1026919" y="4654657"/>
                </a:lnTo>
                <a:lnTo>
                  <a:pt x="0" y="5029480"/>
                </a:lnTo>
                <a:moveTo>
                  <a:pt x="1026157" y="4654657"/>
                </a:moveTo>
                <a:lnTo>
                  <a:pt x="1026157" y="4654657"/>
                </a:lnTo>
                <a:lnTo>
                  <a:pt x="1024634" y="5627487"/>
                </a:lnTo>
                <a:moveTo>
                  <a:pt x="5283784" y="2070091"/>
                </a:moveTo>
                <a:lnTo>
                  <a:pt x="5283784" y="2070091"/>
                </a:lnTo>
                <a:lnTo>
                  <a:pt x="3863898" y="1554091"/>
                </a:lnTo>
                <a:lnTo>
                  <a:pt x="2443123" y="2070091"/>
                </a:lnTo>
                <a:lnTo>
                  <a:pt x="2445790" y="3105009"/>
                </a:lnTo>
                <a:lnTo>
                  <a:pt x="3863898" y="3620119"/>
                </a:lnTo>
                <a:lnTo>
                  <a:pt x="5284673" y="3104107"/>
                </a:lnTo>
                <a:moveTo>
                  <a:pt x="2443123" y="2070598"/>
                </a:moveTo>
                <a:lnTo>
                  <a:pt x="2443123" y="2070598"/>
                </a:lnTo>
                <a:lnTo>
                  <a:pt x="5284673" y="3105136"/>
                </a:lnTo>
                <a:moveTo>
                  <a:pt x="3863136" y="1554091"/>
                </a:moveTo>
                <a:lnTo>
                  <a:pt x="3863136" y="1554091"/>
                </a:lnTo>
                <a:lnTo>
                  <a:pt x="3861613" y="5631004"/>
                </a:lnTo>
                <a:moveTo>
                  <a:pt x="8114033" y="2078216"/>
                </a:moveTo>
                <a:lnTo>
                  <a:pt x="8114033" y="2078216"/>
                </a:lnTo>
                <a:lnTo>
                  <a:pt x="5277055" y="3112754"/>
                </a:lnTo>
                <a:moveTo>
                  <a:pt x="6703162" y="518031"/>
                </a:moveTo>
                <a:lnTo>
                  <a:pt x="6703162" y="518031"/>
                </a:lnTo>
                <a:lnTo>
                  <a:pt x="6701639" y="5625786"/>
                </a:lnTo>
                <a:moveTo>
                  <a:pt x="10973866" y="3105136"/>
                </a:moveTo>
                <a:lnTo>
                  <a:pt x="8133840" y="2070598"/>
                </a:lnTo>
                <a:lnTo>
                  <a:pt x="8133840" y="2070598"/>
                </a:lnTo>
                <a:moveTo>
                  <a:pt x="10966248" y="5627487"/>
                </a:moveTo>
                <a:lnTo>
                  <a:pt x="10966248" y="5627487"/>
                </a:lnTo>
                <a:lnTo>
                  <a:pt x="10965359" y="5168840"/>
                </a:lnTo>
                <a:lnTo>
                  <a:pt x="9544965" y="4651610"/>
                </a:lnTo>
                <a:moveTo>
                  <a:pt x="8124699" y="5169640"/>
                </a:moveTo>
                <a:lnTo>
                  <a:pt x="8124699" y="5169640"/>
                </a:lnTo>
                <a:lnTo>
                  <a:pt x="9401046" y="5633252"/>
                </a:lnTo>
                <a:moveTo>
                  <a:pt x="10964724" y="5169640"/>
                </a:moveTo>
                <a:lnTo>
                  <a:pt x="10964724" y="5169640"/>
                </a:lnTo>
                <a:lnTo>
                  <a:pt x="9698851" y="5631004"/>
                </a:lnTo>
                <a:moveTo>
                  <a:pt x="9544711" y="4651610"/>
                </a:moveTo>
                <a:lnTo>
                  <a:pt x="9544711" y="4651610"/>
                </a:lnTo>
                <a:lnTo>
                  <a:pt x="9543188" y="5625799"/>
                </a:lnTo>
                <a:moveTo>
                  <a:pt x="0" y="2957281"/>
                </a:moveTo>
                <a:lnTo>
                  <a:pt x="1019492" y="2576681"/>
                </a:lnTo>
                <a:lnTo>
                  <a:pt x="2445916" y="3105123"/>
                </a:lnTo>
                <a:lnTo>
                  <a:pt x="5284673" y="2070586"/>
                </a:lnTo>
                <a:lnTo>
                  <a:pt x="5284673" y="2070586"/>
                </a:lnTo>
                <a:moveTo>
                  <a:pt x="0" y="4269943"/>
                </a:moveTo>
                <a:lnTo>
                  <a:pt x="1027237" y="4643991"/>
                </a:lnTo>
                <a:lnTo>
                  <a:pt x="2447694" y="4126849"/>
                </a:lnTo>
                <a:lnTo>
                  <a:pt x="2446805" y="3105022"/>
                </a:lnTo>
                <a:moveTo>
                  <a:pt x="2446170" y="5172687"/>
                </a:moveTo>
                <a:lnTo>
                  <a:pt x="2446170" y="5172687"/>
                </a:lnTo>
                <a:lnTo>
                  <a:pt x="1197146" y="5627487"/>
                </a:lnTo>
                <a:moveTo>
                  <a:pt x="0" y="5315387"/>
                </a:moveTo>
                <a:lnTo>
                  <a:pt x="867701" y="5631004"/>
                </a:lnTo>
                <a:moveTo>
                  <a:pt x="3865422" y="4654657"/>
                </a:moveTo>
                <a:lnTo>
                  <a:pt x="3865422" y="4654657"/>
                </a:lnTo>
                <a:lnTo>
                  <a:pt x="2444647" y="5172154"/>
                </a:lnTo>
                <a:lnTo>
                  <a:pt x="2447313" y="5631017"/>
                </a:lnTo>
                <a:moveTo>
                  <a:pt x="5286196" y="5171163"/>
                </a:moveTo>
                <a:lnTo>
                  <a:pt x="5286196" y="5171163"/>
                </a:lnTo>
                <a:lnTo>
                  <a:pt x="4024487" y="5631017"/>
                </a:lnTo>
                <a:moveTo>
                  <a:pt x="3866437" y="5325023"/>
                </a:moveTo>
                <a:lnTo>
                  <a:pt x="4706345" y="5631017"/>
                </a:lnTo>
                <a:moveTo>
                  <a:pt x="6704686" y="5324135"/>
                </a:moveTo>
                <a:lnTo>
                  <a:pt x="5862290" y="5631004"/>
                </a:lnTo>
                <a:moveTo>
                  <a:pt x="9544711" y="518031"/>
                </a:moveTo>
                <a:lnTo>
                  <a:pt x="9544711" y="518031"/>
                </a:lnTo>
                <a:lnTo>
                  <a:pt x="8123429" y="0"/>
                </a:lnTo>
                <a:lnTo>
                  <a:pt x="6703174" y="518031"/>
                </a:lnTo>
                <a:moveTo>
                  <a:pt x="6703162" y="518031"/>
                </a:moveTo>
                <a:lnTo>
                  <a:pt x="6703162" y="518031"/>
                </a:lnTo>
                <a:lnTo>
                  <a:pt x="9546235" y="1552568"/>
                </a:lnTo>
                <a:moveTo>
                  <a:pt x="5280102" y="2070091"/>
                </a:moveTo>
                <a:lnTo>
                  <a:pt x="5280102" y="2070091"/>
                </a:lnTo>
                <a:lnTo>
                  <a:pt x="5282768" y="3105009"/>
                </a:lnTo>
                <a:lnTo>
                  <a:pt x="6699607" y="3620119"/>
                </a:lnTo>
                <a:lnTo>
                  <a:pt x="8120127" y="3104107"/>
                </a:lnTo>
                <a:lnTo>
                  <a:pt x="8120127" y="2070078"/>
                </a:lnTo>
                <a:lnTo>
                  <a:pt x="6699607" y="1554079"/>
                </a:lnTo>
                <a:lnTo>
                  <a:pt x="5280102" y="2070091"/>
                </a:lnTo>
                <a:close/>
                <a:moveTo>
                  <a:pt x="8123175" y="0"/>
                </a:moveTo>
                <a:lnTo>
                  <a:pt x="8123175" y="0"/>
                </a:lnTo>
                <a:lnTo>
                  <a:pt x="8121651" y="5627487"/>
                </a:lnTo>
              </a:path>
            </a:pathLst>
          </a:custGeom>
          <a:noFill/>
          <a:ln w="9518" cap="flat">
            <a:solidFill>
              <a:srgbClr val="2F3541"/>
            </a:solidFill>
            <a:prstDash val="solid"/>
            <a:miter/>
          </a:ln>
        </p:spPr>
        <p:txBody>
          <a:bodyPr rtlCol="0" anchor="ctr"/>
          <a:lstStyle/>
          <a:p>
            <a:endParaRPr lang="en-US"/>
          </a:p>
        </p:txBody>
      </p:sp>
      <p:sp>
        <p:nvSpPr>
          <p:cNvPr id="6" name="Footer Placeholder 5">
            <a:extLst>
              <a:ext uri="{FF2B5EF4-FFF2-40B4-BE49-F238E27FC236}">
                <a16:creationId xmlns:a16="http://schemas.microsoft.com/office/drawing/2014/main" id="{5E0C95E1-4005-1286-ACA4-B2BEDDA20C4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3" name="Date Placeholder 2">
            <a:extLst>
              <a:ext uri="{FF2B5EF4-FFF2-40B4-BE49-F238E27FC236}">
                <a16:creationId xmlns:a16="http://schemas.microsoft.com/office/drawing/2014/main" id="{1EBB7021-B113-89C1-0611-7B58A649B687}"/>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4" name="fortress_red_logo">
            <a:extLst>
              <a:ext uri="{FF2B5EF4-FFF2-40B4-BE49-F238E27FC236}">
                <a16:creationId xmlns:a16="http://schemas.microsoft.com/office/drawing/2014/main" id="{EF6FC110-77D6-74BC-DFCA-FA1879D2FA41}"/>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7" name="Slide Number Placeholder 6">
            <a:extLst>
              <a:ext uri="{FF2B5EF4-FFF2-40B4-BE49-F238E27FC236}">
                <a16:creationId xmlns:a16="http://schemas.microsoft.com/office/drawing/2014/main" id="{975FAA79-0350-0C32-B858-0B12AA8265CF}"/>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3C06AF45-76AB-EA06-E8EF-F42868DAE5FA}"/>
              </a:ext>
            </a:extLst>
          </p:cNvPr>
          <p:cNvSpPr>
            <a:spLocks noGrp="1"/>
          </p:cNvSpPr>
          <p:nvPr>
            <p:ph type="title" hasCustomPrompt="1"/>
          </p:nvPr>
        </p:nvSpPr>
        <p:spPr>
          <a:xfrm>
            <a:off x="552451" y="1276350"/>
            <a:ext cx="11088688" cy="4895850"/>
          </a:xfrm>
        </p:spPr>
        <p:txBody>
          <a:bodyPr lIns="914400" tIns="274320" rIns="914400" anchor="t"/>
          <a:lstStyle>
            <a:lvl1pPr>
              <a:lnSpc>
                <a:spcPct val="100000"/>
              </a:lnSpc>
              <a:defRPr sz="4800">
                <a:solidFill>
                  <a:schemeClr val="bg1"/>
                </a:solidFill>
              </a:defRPr>
            </a:lvl1pPr>
          </a:lstStyle>
          <a:p>
            <a:r>
              <a:rPr lang="en-US"/>
              <a:t>Statement, 48pt</a:t>
            </a:r>
          </a:p>
        </p:txBody>
      </p:sp>
    </p:spTree>
    <p:extLst>
      <p:ext uri="{BB962C8B-B14F-4D97-AF65-F5344CB8AC3E}">
        <p14:creationId xmlns:p14="http://schemas.microsoft.com/office/powerpoint/2010/main" val="129626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1">
    <p:bg>
      <p:bgPr>
        <a:gradFill>
          <a:gsLst>
            <a:gs pos="43000">
              <a:srgbClr val="FFEBEE"/>
            </a:gs>
            <a:gs pos="0">
              <a:srgbClr val="C7FDFF"/>
            </a:gs>
            <a:gs pos="100000">
              <a:srgbClr val="FFF1CC"/>
            </a:gs>
          </a:gsLst>
          <a:lin ang="0" scaled="1"/>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13313E-402A-9D74-4307-ADF6BDCDE8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2781118" y="1224830"/>
            <a:ext cx="6629763" cy="4408339"/>
          </a:xfrm>
          <a:prstGeom prst="rect">
            <a:avLst/>
          </a:prstGeom>
        </p:spPr>
      </p:pic>
      <p:sp>
        <p:nvSpPr>
          <p:cNvPr id="2" name="Date Placeholder 1">
            <a:extLst>
              <a:ext uri="{FF2B5EF4-FFF2-40B4-BE49-F238E27FC236}">
                <a16:creationId xmlns:a16="http://schemas.microsoft.com/office/drawing/2014/main" id="{B86D15EB-0A28-9535-70F9-54D46A077317}"/>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346D2DE1-751E-D734-5E0A-CF9F48A74D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6" name="Slide Number Placeholder 5">
            <a:extLst>
              <a:ext uri="{FF2B5EF4-FFF2-40B4-BE49-F238E27FC236}">
                <a16:creationId xmlns:a16="http://schemas.microsoft.com/office/drawing/2014/main" id="{AD477BA4-2FCC-5C45-C6A3-984BFDCF47CD}"/>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8" name="Text Placeholder 7">
            <a:extLst>
              <a:ext uri="{FF2B5EF4-FFF2-40B4-BE49-F238E27FC236}">
                <a16:creationId xmlns:a16="http://schemas.microsoft.com/office/drawing/2014/main" id="{E59A5EBC-9B86-277E-62F4-434F8180EEB9}"/>
              </a:ext>
            </a:extLst>
          </p:cNvPr>
          <p:cNvSpPr>
            <a:spLocks noGrp="1"/>
          </p:cNvSpPr>
          <p:nvPr>
            <p:ph type="body" sz="quarter" idx="13" hasCustomPrompt="1"/>
          </p:nvPr>
        </p:nvSpPr>
        <p:spPr>
          <a:xfrm>
            <a:off x="552451" y="1276350"/>
            <a:ext cx="11088688" cy="4895850"/>
          </a:xfrm>
        </p:spPr>
        <p:txBody>
          <a:bodyPr lIns="548640" tIns="182880" rIns="548640"/>
          <a:lstStyle>
            <a:lvl1pPr marL="365760" indent="-457200">
              <a:spcBef>
                <a:spcPts val="0"/>
              </a:spcBef>
              <a:spcAft>
                <a:spcPts val="1800"/>
              </a:spcAft>
              <a:buNone/>
              <a:defRPr sz="4800" b="1"/>
            </a:lvl1pPr>
            <a:lvl2pPr marL="365760" indent="0">
              <a:buNone/>
              <a:defRPr sz="1800" b="1"/>
            </a:lvl2pPr>
            <a:lvl3pPr marL="365760" indent="0">
              <a:buNone/>
              <a:defRPr sz="1400"/>
            </a:lvl3pPr>
            <a:lvl4pPr marL="548640" indent="0">
              <a:buNone/>
              <a:defRPr sz="1400"/>
            </a:lvl4pPr>
            <a:lvl5pPr marL="731520" indent="0">
              <a:buNone/>
              <a:defRPr/>
            </a:lvl5pPr>
          </a:lstStyle>
          <a:p>
            <a:pPr lvl="0"/>
            <a:r>
              <a:rPr lang="en-US" sz="4800" b="1">
                <a:latin typeface="Arial" panose="020B0604020202020204" pitchFamily="34" charset="0"/>
                <a:cs typeface="Arial" panose="020B0604020202020204" pitchFamily="34" charset="0"/>
              </a:rPr>
              <a:t>“</a:t>
            </a:r>
            <a:r>
              <a:rPr lang="en-US"/>
              <a:t>Quote text, 48pt”</a:t>
            </a:r>
          </a:p>
          <a:p>
            <a:pPr lvl="1"/>
            <a:r>
              <a:rPr lang="en-US"/>
              <a:t>Level 2 - Name and Last Name, Bold 18pt</a:t>
            </a:r>
          </a:p>
          <a:p>
            <a:pPr lvl="2"/>
            <a:r>
              <a:rPr lang="en-US"/>
              <a:t>Level 3 - Title and Company, Reg 14pt</a:t>
            </a:r>
          </a:p>
        </p:txBody>
      </p:sp>
    </p:spTree>
    <p:extLst>
      <p:ext uri="{BB962C8B-B14F-4D97-AF65-F5344CB8AC3E}">
        <p14:creationId xmlns:p14="http://schemas.microsoft.com/office/powerpoint/2010/main" val="415954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2">
    <p:bg>
      <p:bgPr>
        <a:gradFill>
          <a:gsLst>
            <a:gs pos="0">
              <a:srgbClr val="FFCCDD"/>
            </a:gs>
            <a:gs pos="100000">
              <a:srgbClr val="FFF1CC"/>
            </a:gs>
          </a:gsLst>
          <a:lin ang="0" scaled="1"/>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6D2DE1-751E-D734-5E0A-CF9F48A74D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2" name="Date Placeholder 1">
            <a:extLst>
              <a:ext uri="{FF2B5EF4-FFF2-40B4-BE49-F238E27FC236}">
                <a16:creationId xmlns:a16="http://schemas.microsoft.com/office/drawing/2014/main" id="{62DFBA4D-94A0-DE2E-FA45-EF73DBFA7A2F}"/>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6" name="Slide Number Placeholder 5">
            <a:extLst>
              <a:ext uri="{FF2B5EF4-FFF2-40B4-BE49-F238E27FC236}">
                <a16:creationId xmlns:a16="http://schemas.microsoft.com/office/drawing/2014/main" id="{AD477BA4-2FCC-5C45-C6A3-984BFDCF47CD}"/>
              </a:ext>
            </a:extLst>
          </p:cNvPr>
          <p:cNvSpPr>
            <a:spLocks noGrp="1"/>
          </p:cNvSpPr>
          <p:nvPr>
            <p:ph type="sldNum" sz="quarter" idx="12"/>
          </p:nvPr>
        </p:nvSpPr>
        <p:spPr/>
        <p:txBody>
          <a:bodyPr/>
          <a:lstStyle/>
          <a:p>
            <a:fld id="{F8A89D12-4F33-44AF-85FC-689FEAF79A41}" type="slidenum">
              <a:rPr lang="en-US" smtClean="0"/>
              <a:t>‹#›</a:t>
            </a:fld>
            <a:endParaRPr lang="en-US"/>
          </a:p>
        </p:txBody>
      </p:sp>
      <p:grpSp>
        <p:nvGrpSpPr>
          <p:cNvPr id="15" name="Group 14">
            <a:extLst>
              <a:ext uri="{FF2B5EF4-FFF2-40B4-BE49-F238E27FC236}">
                <a16:creationId xmlns:a16="http://schemas.microsoft.com/office/drawing/2014/main" id="{F67FC08C-81CF-4332-9157-BE443FDE59C9}"/>
              </a:ext>
              <a:ext uri="{C183D7F6-B498-43B3-948B-1728B52AA6E4}">
                <adec:decorative xmlns:adec="http://schemas.microsoft.com/office/drawing/2017/decorative" val="1"/>
              </a:ext>
            </a:extLst>
          </p:cNvPr>
          <p:cNvGrpSpPr>
            <a:grpSpLocks noChangeAspect="1"/>
          </p:cNvGrpSpPr>
          <p:nvPr userDrawn="1"/>
        </p:nvGrpSpPr>
        <p:grpSpPr>
          <a:xfrm>
            <a:off x="1463040" y="1402837"/>
            <a:ext cx="499723" cy="393055"/>
            <a:chOff x="4869933" y="259128"/>
            <a:chExt cx="499723" cy="393055"/>
          </a:xfrm>
          <a:solidFill>
            <a:schemeClr val="tx1"/>
          </a:solidFill>
        </p:grpSpPr>
        <p:sp>
          <p:nvSpPr>
            <p:cNvPr id="13" name="Freeform: Shape 12">
              <a:extLst>
                <a:ext uri="{FF2B5EF4-FFF2-40B4-BE49-F238E27FC236}">
                  <a16:creationId xmlns:a16="http://schemas.microsoft.com/office/drawing/2014/main" id="{EE41FF9F-A28F-BDCF-72FC-4F6C88D41960}"/>
                </a:ext>
                <a:ext uri="{C183D7F6-B498-43B3-948B-1728B52AA6E4}">
                  <adec:decorative xmlns:adec="http://schemas.microsoft.com/office/drawing/2017/decorative" val="1"/>
                </a:ext>
              </a:extLst>
            </p:cNvPr>
            <p:cNvSpPr/>
            <p:nvPr userDrawn="1"/>
          </p:nvSpPr>
          <p:spPr>
            <a:xfrm>
              <a:off x="4869933" y="259128"/>
              <a:ext cx="196527" cy="393055"/>
            </a:xfrm>
            <a:custGeom>
              <a:avLst/>
              <a:gdLst/>
              <a:ahLst/>
              <a:cxnLst/>
              <a:rect l="l" t="t" r="r" b="b"/>
              <a:pathLst>
                <a:path w="196527" h="393055">
                  <a:moveTo>
                    <a:pt x="160971" y="0"/>
                  </a:moveTo>
                  <a:lnTo>
                    <a:pt x="196527" y="74991"/>
                  </a:lnTo>
                  <a:cubicBezTo>
                    <a:pt x="160325" y="87058"/>
                    <a:pt x="134358" y="103867"/>
                    <a:pt x="118627" y="125416"/>
                  </a:cubicBezTo>
                  <a:cubicBezTo>
                    <a:pt x="102896" y="146965"/>
                    <a:pt x="94600" y="175625"/>
                    <a:pt x="93738" y="211397"/>
                  </a:cubicBezTo>
                  <a:lnTo>
                    <a:pt x="181658" y="211397"/>
                  </a:lnTo>
                  <a:lnTo>
                    <a:pt x="181658" y="393055"/>
                  </a:lnTo>
                  <a:lnTo>
                    <a:pt x="0" y="393055"/>
                  </a:lnTo>
                  <a:lnTo>
                    <a:pt x="0" y="263114"/>
                  </a:lnTo>
                  <a:cubicBezTo>
                    <a:pt x="0" y="210535"/>
                    <a:pt x="4633" y="169053"/>
                    <a:pt x="13899" y="138668"/>
                  </a:cubicBezTo>
                  <a:cubicBezTo>
                    <a:pt x="23165" y="108284"/>
                    <a:pt x="40296" y="81025"/>
                    <a:pt x="65293" y="56890"/>
                  </a:cubicBezTo>
                  <a:cubicBezTo>
                    <a:pt x="90290" y="32755"/>
                    <a:pt x="122183" y="13792"/>
                    <a:pt x="16097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4C87ACF-12C6-529F-8F48-F0FECDE2BFB2}"/>
                </a:ext>
                <a:ext uri="{C183D7F6-B498-43B3-948B-1728B52AA6E4}">
                  <adec:decorative xmlns:adec="http://schemas.microsoft.com/office/drawing/2017/decorative" val="1"/>
                </a:ext>
              </a:extLst>
            </p:cNvPr>
            <p:cNvSpPr/>
            <p:nvPr userDrawn="1"/>
          </p:nvSpPr>
          <p:spPr>
            <a:xfrm>
              <a:off x="5173128" y="259128"/>
              <a:ext cx="196528" cy="393055"/>
            </a:xfrm>
            <a:custGeom>
              <a:avLst/>
              <a:gdLst/>
              <a:ahLst/>
              <a:cxnLst/>
              <a:rect l="l" t="t" r="r" b="b"/>
              <a:pathLst>
                <a:path w="196528" h="393055">
                  <a:moveTo>
                    <a:pt x="160972" y="0"/>
                  </a:moveTo>
                  <a:lnTo>
                    <a:pt x="196528" y="74991"/>
                  </a:lnTo>
                  <a:cubicBezTo>
                    <a:pt x="160325" y="87058"/>
                    <a:pt x="134358" y="103867"/>
                    <a:pt x="118628" y="125416"/>
                  </a:cubicBezTo>
                  <a:cubicBezTo>
                    <a:pt x="102897" y="146965"/>
                    <a:pt x="94600" y="175625"/>
                    <a:pt x="93738" y="211397"/>
                  </a:cubicBezTo>
                  <a:lnTo>
                    <a:pt x="181659" y="211397"/>
                  </a:lnTo>
                  <a:lnTo>
                    <a:pt x="181659" y="393055"/>
                  </a:lnTo>
                  <a:lnTo>
                    <a:pt x="0" y="393055"/>
                  </a:lnTo>
                  <a:lnTo>
                    <a:pt x="0" y="263114"/>
                  </a:lnTo>
                  <a:cubicBezTo>
                    <a:pt x="0" y="210104"/>
                    <a:pt x="4633" y="168514"/>
                    <a:pt x="13899" y="138345"/>
                  </a:cubicBezTo>
                  <a:cubicBezTo>
                    <a:pt x="23165" y="108177"/>
                    <a:pt x="40405" y="81025"/>
                    <a:pt x="65617" y="56890"/>
                  </a:cubicBezTo>
                  <a:cubicBezTo>
                    <a:pt x="90829" y="32755"/>
                    <a:pt x="122614" y="13792"/>
                    <a:pt x="160972"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Placeholder 7">
            <a:extLst>
              <a:ext uri="{FF2B5EF4-FFF2-40B4-BE49-F238E27FC236}">
                <a16:creationId xmlns:a16="http://schemas.microsoft.com/office/drawing/2014/main" id="{C8BDEA43-987D-B2D4-5527-BBBD958256F7}"/>
              </a:ext>
            </a:extLst>
          </p:cNvPr>
          <p:cNvSpPr>
            <a:spLocks noGrp="1"/>
          </p:cNvSpPr>
          <p:nvPr>
            <p:ph type="body" sz="quarter" idx="13" hasCustomPrompt="1"/>
          </p:nvPr>
        </p:nvSpPr>
        <p:spPr>
          <a:xfrm>
            <a:off x="552449" y="1276350"/>
            <a:ext cx="11088689" cy="4895850"/>
          </a:xfrm>
        </p:spPr>
        <p:txBody>
          <a:bodyPr lIns="914400" tIns="731520" rIns="914400"/>
          <a:lstStyle>
            <a:lvl1pPr marL="0" indent="0">
              <a:spcBef>
                <a:spcPts val="0"/>
              </a:spcBef>
              <a:spcAft>
                <a:spcPts val="1800"/>
              </a:spcAft>
              <a:buNone/>
              <a:defRPr sz="2400" b="0"/>
            </a:lvl1pPr>
            <a:lvl2pPr marL="0" indent="0">
              <a:buNone/>
              <a:defRPr sz="2000" b="1"/>
            </a:lvl2pPr>
            <a:lvl3pPr marL="0" indent="0">
              <a:buNone/>
              <a:defRPr sz="1600"/>
            </a:lvl3pPr>
            <a:lvl4pPr marL="548640" indent="0">
              <a:buNone/>
              <a:defRPr sz="1400"/>
            </a:lvl4pPr>
            <a:lvl5pPr marL="731520" indent="0">
              <a:buNone/>
              <a:defRPr/>
            </a:lvl5pPr>
          </a:lstStyle>
          <a:p>
            <a:pPr lvl="0"/>
            <a:r>
              <a:rPr lang="en-US"/>
              <a:t>Quote text, 24pt</a:t>
            </a:r>
          </a:p>
          <a:p>
            <a:pPr lvl="1"/>
            <a:r>
              <a:rPr lang="en-US"/>
              <a:t>Level 2 - Name and Last Name, 20pt</a:t>
            </a:r>
          </a:p>
          <a:p>
            <a:pPr lvl="2"/>
            <a:r>
              <a:rPr lang="en-US"/>
              <a:t>Level 3 - Title and Company, 16pt</a:t>
            </a:r>
          </a:p>
        </p:txBody>
      </p:sp>
    </p:spTree>
    <p:extLst>
      <p:ext uri="{BB962C8B-B14F-4D97-AF65-F5344CB8AC3E}">
        <p14:creationId xmlns:p14="http://schemas.microsoft.com/office/powerpoint/2010/main" val="396745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ivider 2">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4CBB4-46F3-C7FA-0821-607C7F4B50FE}"/>
              </a:ext>
              <a:ext uri="{C183D7F6-B498-43B3-948B-1728B52AA6E4}">
                <adec:decorative xmlns:adec="http://schemas.microsoft.com/office/drawing/2017/decorative" val="1"/>
              </a:ext>
            </a:extLst>
          </p:cNvPr>
          <p:cNvPicPr>
            <a:picLocks/>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AD477BA4-2FCC-5C45-C6A3-984BFDCF47CD}"/>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2" name="Title 1">
            <a:extLst>
              <a:ext uri="{FF2B5EF4-FFF2-40B4-BE49-F238E27FC236}">
                <a16:creationId xmlns:a16="http://schemas.microsoft.com/office/drawing/2014/main" id="{F754F608-30BB-D0EA-C1E6-8C63FFBBF6AD}"/>
              </a:ext>
            </a:extLst>
          </p:cNvPr>
          <p:cNvSpPr>
            <a:spLocks noGrp="1"/>
          </p:cNvSpPr>
          <p:nvPr>
            <p:ph type="title" hasCustomPrompt="1"/>
          </p:nvPr>
        </p:nvSpPr>
        <p:spPr>
          <a:xfrm>
            <a:off x="1463039" y="730250"/>
            <a:ext cx="7687312" cy="2909887"/>
          </a:xfrm>
        </p:spPr>
        <p:txBody>
          <a:bodyPr anchor="b" anchorCtr="0"/>
          <a:lstStyle>
            <a:lvl1pPr>
              <a:defRPr sz="4800"/>
            </a:lvl1pPr>
          </a:lstStyle>
          <a:p>
            <a:r>
              <a:rPr lang="en-US"/>
              <a:t>Divider title style, Bold 48pt</a:t>
            </a:r>
          </a:p>
        </p:txBody>
      </p:sp>
      <p:sp>
        <p:nvSpPr>
          <p:cNvPr id="3" name="Text Placeholder 2">
            <a:extLst>
              <a:ext uri="{FF2B5EF4-FFF2-40B4-BE49-F238E27FC236}">
                <a16:creationId xmlns:a16="http://schemas.microsoft.com/office/drawing/2014/main" id="{553CEC2F-A7B2-BAEF-3C35-77D27323E74E}"/>
              </a:ext>
            </a:extLst>
          </p:cNvPr>
          <p:cNvSpPr>
            <a:spLocks noGrp="1"/>
          </p:cNvSpPr>
          <p:nvPr>
            <p:ph type="body" idx="1" hasCustomPrompt="1"/>
          </p:nvPr>
        </p:nvSpPr>
        <p:spPr>
          <a:xfrm>
            <a:off x="1463038" y="3749040"/>
            <a:ext cx="6368100" cy="1554480"/>
          </a:xfrm>
        </p:spPr>
        <p:txBody>
          <a:bodyPr/>
          <a:lstStyle>
            <a:lvl1pPr marL="0" indent="0">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supporting text, Reg 16pt</a:t>
            </a:r>
          </a:p>
        </p:txBody>
      </p:sp>
      <p:sp>
        <p:nvSpPr>
          <p:cNvPr id="5" name="Footer Placeholder 4">
            <a:extLst>
              <a:ext uri="{FF2B5EF4-FFF2-40B4-BE49-F238E27FC236}">
                <a16:creationId xmlns:a16="http://schemas.microsoft.com/office/drawing/2014/main" id="{346D2DE1-751E-D734-5E0A-CF9F48A74D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4" name="Date Placeholder 3">
            <a:extLst>
              <a:ext uri="{FF2B5EF4-FFF2-40B4-BE49-F238E27FC236}">
                <a16:creationId xmlns:a16="http://schemas.microsoft.com/office/drawing/2014/main" id="{EE12A28C-CD42-F413-8FC9-10AEC46CFDB6}"/>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8" name="fortress_red_logo">
            <a:extLst>
              <a:ext uri="{FF2B5EF4-FFF2-40B4-BE49-F238E27FC236}">
                <a16:creationId xmlns:a16="http://schemas.microsoft.com/office/drawing/2014/main" id="{C4B9DDDE-4C60-393D-AB13-A3476258B586}"/>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737814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bleed image 1">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D94D68-560A-BEA2-0A03-B80C88D8140E}"/>
              </a:ext>
            </a:extLst>
          </p:cNvPr>
          <p:cNvSpPr>
            <a:spLocks noGrp="1"/>
          </p:cNvSpPr>
          <p:nvPr>
            <p:ph type="pic" sz="quarter" idx="14" hasCustomPrompt="1"/>
          </p:nvPr>
        </p:nvSpPr>
        <p:spPr>
          <a:xfrm>
            <a:off x="0" y="0"/>
            <a:ext cx="12192000" cy="6858000"/>
          </a:xfrm>
        </p:spPr>
        <p:txBody>
          <a:bodyPr lIns="548640" tIns="548640"/>
          <a:lstStyle>
            <a:lvl1pPr marL="0" indent="0">
              <a:buNone/>
              <a:defRPr>
                <a:solidFill>
                  <a:schemeClr val="bg1"/>
                </a:solidFill>
              </a:defRPr>
            </a:lvl1pPr>
          </a:lstStyle>
          <a:p>
            <a:r>
              <a:rPr lang="en-GB"/>
              <a:t>Drag picture to placeholder or click icon to add, then send to back. </a:t>
            </a:r>
            <a:br>
              <a:rPr lang="en-GB"/>
            </a:br>
            <a:r>
              <a:rPr lang="en-GB"/>
              <a:t>If logo not showing on slide, copy from slide master and paste on </a:t>
            </a:r>
            <a:br>
              <a:rPr lang="en-GB"/>
            </a:br>
            <a:r>
              <a:rPr lang="en-GB"/>
              <a:t>slide layout taking care that size and position does not change.</a:t>
            </a:r>
            <a:endParaRPr lang="en-US"/>
          </a:p>
        </p:txBody>
      </p:sp>
      <p:sp>
        <p:nvSpPr>
          <p:cNvPr id="4" name="Footer Placeholder 3">
            <a:extLst>
              <a:ext uri="{FF2B5EF4-FFF2-40B4-BE49-F238E27FC236}">
                <a16:creationId xmlns:a16="http://schemas.microsoft.com/office/drawing/2014/main" id="{241ADAC9-50F9-9EE9-214E-720D2BA8F5C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3" name="fortress_red_logo">
            <a:extLst>
              <a:ext uri="{FF2B5EF4-FFF2-40B4-BE49-F238E27FC236}">
                <a16:creationId xmlns:a16="http://schemas.microsoft.com/office/drawing/2014/main" id="{F41402B2-668C-3281-1FC5-652C945AC124}"/>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2" name="Date Placeholder 1">
            <a:extLst>
              <a:ext uri="{FF2B5EF4-FFF2-40B4-BE49-F238E27FC236}">
                <a16:creationId xmlns:a16="http://schemas.microsoft.com/office/drawing/2014/main" id="{36D49AD6-9909-7F99-2A7F-6D008A71AC62}"/>
              </a:ext>
            </a:extLst>
          </p:cNvPr>
          <p:cNvSpPr>
            <a:spLocks noGrp="1"/>
          </p:cNvSpPr>
          <p:nvPr>
            <p:ph type="dt" sz="half" idx="15"/>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2B83A861-BE38-26B6-7CA3-ECCB0D6F3DA1}"/>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7" name="Text Placeholder 6">
            <a:extLst>
              <a:ext uri="{FF2B5EF4-FFF2-40B4-BE49-F238E27FC236}">
                <a16:creationId xmlns:a16="http://schemas.microsoft.com/office/drawing/2014/main" id="{329EBE6D-87D6-B10F-3749-C5F07A55427A}"/>
              </a:ext>
            </a:extLst>
          </p:cNvPr>
          <p:cNvSpPr>
            <a:spLocks noGrp="1"/>
          </p:cNvSpPr>
          <p:nvPr>
            <p:ph type="body" sz="quarter" idx="13" hasCustomPrompt="1"/>
          </p:nvPr>
        </p:nvSpPr>
        <p:spPr>
          <a:xfrm>
            <a:off x="548639" y="4571999"/>
            <a:ext cx="7315836" cy="1558925"/>
          </a:xfrm>
        </p:spPr>
        <p:txBody>
          <a:bodyPr/>
          <a:lstStyle>
            <a:lvl1pPr marL="0" indent="0">
              <a:buNone/>
              <a:defRPr sz="2800" b="1">
                <a:solidFill>
                  <a:schemeClr val="bg1"/>
                </a:solidFill>
              </a:defRPr>
            </a:lvl1pPr>
            <a:lvl2pPr marL="0" indent="0">
              <a:buNone/>
              <a:defRPr sz="1200">
                <a:solidFill>
                  <a:schemeClr val="bg1"/>
                </a:solidFill>
              </a:defRPr>
            </a:lvl2pPr>
          </a:lstStyle>
          <a:p>
            <a:pPr lvl="0"/>
            <a:r>
              <a:rPr lang="en-US"/>
              <a:t>Image and text headline, 28pt</a:t>
            </a:r>
          </a:p>
          <a:p>
            <a:pPr lvl="1"/>
            <a:r>
              <a:rPr lang="en-US"/>
              <a:t>Second level description, 12pt</a:t>
            </a:r>
          </a:p>
        </p:txBody>
      </p:sp>
    </p:spTree>
    <p:extLst>
      <p:ext uri="{BB962C8B-B14F-4D97-AF65-F5344CB8AC3E}">
        <p14:creationId xmlns:p14="http://schemas.microsoft.com/office/powerpoint/2010/main" val="2807468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image 2">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D94D68-560A-BEA2-0A03-B80C88D8140E}"/>
              </a:ext>
            </a:extLst>
          </p:cNvPr>
          <p:cNvSpPr>
            <a:spLocks noGrp="1"/>
          </p:cNvSpPr>
          <p:nvPr>
            <p:ph type="pic" sz="quarter" idx="14" hasCustomPrompt="1"/>
          </p:nvPr>
        </p:nvSpPr>
        <p:spPr>
          <a:xfrm>
            <a:off x="0" y="0"/>
            <a:ext cx="12192000" cy="6858000"/>
          </a:xfrm>
        </p:spPr>
        <p:txBody>
          <a:bodyPr lIns="548640" tIns="4572000"/>
          <a:lstStyle>
            <a:lvl1pPr marL="0" indent="0">
              <a:buNone/>
              <a:defRPr>
                <a:solidFill>
                  <a:schemeClr val="tx1"/>
                </a:solidFill>
              </a:defRPr>
            </a:lvl1pPr>
          </a:lstStyle>
          <a:p>
            <a:r>
              <a:rPr lang="en-GB"/>
              <a:t>Drag picture to placeholder or click icon to add, then send to back. </a:t>
            </a:r>
            <a:br>
              <a:rPr lang="en-GB"/>
            </a:br>
            <a:r>
              <a:rPr lang="en-GB"/>
              <a:t>If logo not showing on slide, copy from slide master and paste on </a:t>
            </a:r>
            <a:br>
              <a:rPr lang="en-GB"/>
            </a:br>
            <a:r>
              <a:rPr lang="en-GB"/>
              <a:t>slide layout taking care that size and position does not change.</a:t>
            </a:r>
            <a:endParaRPr lang="en-US"/>
          </a:p>
        </p:txBody>
      </p:sp>
      <p:sp>
        <p:nvSpPr>
          <p:cNvPr id="4" name="Footer Placeholder 3">
            <a:extLst>
              <a:ext uri="{FF2B5EF4-FFF2-40B4-BE49-F238E27FC236}">
                <a16:creationId xmlns:a16="http://schemas.microsoft.com/office/drawing/2014/main" id="{241ADAC9-50F9-9EE9-214E-720D2BA8F5C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US"/>
              <a:t>© 2024 Equinix, Inc.</a:t>
            </a:r>
          </a:p>
        </p:txBody>
      </p:sp>
      <p:sp>
        <p:nvSpPr>
          <p:cNvPr id="2" name="Date Placeholder 1">
            <a:extLst>
              <a:ext uri="{FF2B5EF4-FFF2-40B4-BE49-F238E27FC236}">
                <a16:creationId xmlns:a16="http://schemas.microsoft.com/office/drawing/2014/main" id="{BB0091B0-BE44-8F87-1713-43B45B1C6014}"/>
              </a:ext>
              <a:ext uri="{C183D7F6-B498-43B3-948B-1728B52AA6E4}">
                <adec:decorative xmlns:adec="http://schemas.microsoft.com/office/drawing/2017/decorative" val="1"/>
              </a:ext>
            </a:extLst>
          </p:cNvPr>
          <p:cNvSpPr>
            <a:spLocks noGrp="1"/>
          </p:cNvSpPr>
          <p:nvPr>
            <p:ph type="dt" sz="half" idx="15"/>
          </p:nvPr>
        </p:nvSpPr>
        <p:spPr/>
        <p:txBody>
          <a:bodyPr/>
          <a:lstStyle/>
          <a:p>
            <a:endParaRPr lang="en-US"/>
          </a:p>
        </p:txBody>
      </p:sp>
      <p:sp>
        <p:nvSpPr>
          <p:cNvPr id="3" name="fortress_red_logo">
            <a:extLst>
              <a:ext uri="{FF2B5EF4-FFF2-40B4-BE49-F238E27FC236}">
                <a16:creationId xmlns:a16="http://schemas.microsoft.com/office/drawing/2014/main" id="{7F6B0315-EEB6-27EA-50B0-B8818277DF10}"/>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2B83A861-BE38-26B6-7CA3-ECCB0D6F3DA1}"/>
              </a:ext>
            </a:extLst>
          </p:cNvPr>
          <p:cNvSpPr>
            <a:spLocks noGrp="1"/>
          </p:cNvSpPr>
          <p:nvPr>
            <p:ph type="sldNum" sz="quarter" idx="12"/>
          </p:nvPr>
        </p:nvSpPr>
        <p:spPr/>
        <p:txBody>
          <a:bodyPr/>
          <a:lstStyle>
            <a:lvl1pPr>
              <a:defRPr>
                <a:solidFill>
                  <a:schemeClr val="tx1"/>
                </a:solidFill>
              </a:defRPr>
            </a:lvl1pPr>
          </a:lstStyle>
          <a:p>
            <a:fld id="{F8A89D12-4F33-44AF-85FC-689FEAF79A41}" type="slidenum">
              <a:rPr lang="en-US" smtClean="0"/>
              <a:pPr/>
              <a:t>‹#›</a:t>
            </a:fld>
            <a:endParaRPr lang="en-US"/>
          </a:p>
        </p:txBody>
      </p:sp>
      <p:sp>
        <p:nvSpPr>
          <p:cNvPr id="7" name="Text Placeholder 6">
            <a:extLst>
              <a:ext uri="{FF2B5EF4-FFF2-40B4-BE49-F238E27FC236}">
                <a16:creationId xmlns:a16="http://schemas.microsoft.com/office/drawing/2014/main" id="{329EBE6D-87D6-B10F-3749-C5F07A55427A}"/>
              </a:ext>
            </a:extLst>
          </p:cNvPr>
          <p:cNvSpPr>
            <a:spLocks noGrp="1"/>
          </p:cNvSpPr>
          <p:nvPr>
            <p:ph type="body" sz="quarter" idx="13" hasCustomPrompt="1"/>
          </p:nvPr>
        </p:nvSpPr>
        <p:spPr>
          <a:xfrm>
            <a:off x="548639" y="984524"/>
            <a:ext cx="7315836" cy="1371600"/>
          </a:xfrm>
        </p:spPr>
        <p:txBody>
          <a:bodyPr/>
          <a:lstStyle>
            <a:lvl1pPr marL="0" indent="0">
              <a:buNone/>
              <a:defRPr sz="2800" b="1">
                <a:solidFill>
                  <a:schemeClr val="tx1"/>
                </a:solidFill>
              </a:defRPr>
            </a:lvl1pPr>
            <a:lvl2pPr marL="0" indent="0">
              <a:buNone/>
              <a:defRPr sz="1200">
                <a:solidFill>
                  <a:schemeClr val="tx1"/>
                </a:solidFill>
              </a:defRPr>
            </a:lvl2pPr>
          </a:lstStyle>
          <a:p>
            <a:pPr lvl="0"/>
            <a:r>
              <a:rPr lang="en-US"/>
              <a:t>Image and text headline,28pt</a:t>
            </a:r>
          </a:p>
          <a:p>
            <a:pPr lvl="1"/>
            <a:r>
              <a:rPr lang="en-US"/>
              <a:t>Second level description, 12pt</a:t>
            </a:r>
          </a:p>
        </p:txBody>
      </p:sp>
    </p:spTree>
    <p:extLst>
      <p:ext uri="{BB962C8B-B14F-4D97-AF65-F5344CB8AC3E}">
        <p14:creationId xmlns:p14="http://schemas.microsoft.com/office/powerpoint/2010/main" val="1574506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image 3">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D94D68-560A-BEA2-0A03-B80C88D8140E}"/>
              </a:ext>
            </a:extLst>
          </p:cNvPr>
          <p:cNvSpPr>
            <a:spLocks noGrp="1"/>
          </p:cNvSpPr>
          <p:nvPr>
            <p:ph type="pic" sz="quarter" idx="14" hasCustomPrompt="1"/>
          </p:nvPr>
        </p:nvSpPr>
        <p:spPr>
          <a:xfrm>
            <a:off x="0" y="0"/>
            <a:ext cx="12192000" cy="6858000"/>
          </a:xfrm>
        </p:spPr>
        <p:txBody>
          <a:bodyPr lIns="548640" tIns="548640"/>
          <a:lstStyle>
            <a:lvl1pPr marL="0" indent="0">
              <a:buNone/>
              <a:defRPr>
                <a:solidFill>
                  <a:schemeClr val="bg1"/>
                </a:solidFill>
              </a:defRPr>
            </a:lvl1pPr>
          </a:lstStyle>
          <a:p>
            <a:r>
              <a:rPr lang="en-GB"/>
              <a:t>Drag picture to placeholder or click icon to add, then send to back. </a:t>
            </a:r>
            <a:br>
              <a:rPr lang="en-GB"/>
            </a:br>
            <a:r>
              <a:rPr lang="en-GB"/>
              <a:t>If logo not showing on slide, copy from slide master and paste on </a:t>
            </a:r>
            <a:br>
              <a:rPr lang="en-GB"/>
            </a:br>
            <a:r>
              <a:rPr lang="en-GB"/>
              <a:t>slide layout taking care that size and position does not change.</a:t>
            </a:r>
            <a:endParaRPr lang="en-US"/>
          </a:p>
        </p:txBody>
      </p:sp>
      <p:sp>
        <p:nvSpPr>
          <p:cNvPr id="4" name="Footer Placeholder 3">
            <a:extLst>
              <a:ext uri="{FF2B5EF4-FFF2-40B4-BE49-F238E27FC236}">
                <a16:creationId xmlns:a16="http://schemas.microsoft.com/office/drawing/2014/main" id="{241ADAC9-50F9-9EE9-214E-720D2BA8F5C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2" name="Date Placeholder 1">
            <a:extLst>
              <a:ext uri="{FF2B5EF4-FFF2-40B4-BE49-F238E27FC236}">
                <a16:creationId xmlns:a16="http://schemas.microsoft.com/office/drawing/2014/main" id="{BD73110A-4822-74EC-8C85-3EB4F89BAE92}"/>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bg1"/>
                </a:solidFill>
              </a:defRPr>
            </a:lvl1pPr>
          </a:lstStyle>
          <a:p>
            <a:endParaRPr lang="en-US"/>
          </a:p>
        </p:txBody>
      </p:sp>
      <p:sp>
        <p:nvSpPr>
          <p:cNvPr id="3" name="fortress_red_logo">
            <a:extLst>
              <a:ext uri="{FF2B5EF4-FFF2-40B4-BE49-F238E27FC236}">
                <a16:creationId xmlns:a16="http://schemas.microsoft.com/office/drawing/2014/main" id="{70158458-A455-0E6C-F70B-DB6F8B6C8695}"/>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2B83A861-BE38-26B6-7CA3-ECCB0D6F3DA1}"/>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7" name="Text Placeholder 6">
            <a:extLst>
              <a:ext uri="{FF2B5EF4-FFF2-40B4-BE49-F238E27FC236}">
                <a16:creationId xmlns:a16="http://schemas.microsoft.com/office/drawing/2014/main" id="{329EBE6D-87D6-B10F-3749-C5F07A55427A}"/>
              </a:ext>
            </a:extLst>
          </p:cNvPr>
          <p:cNvSpPr>
            <a:spLocks noGrp="1"/>
          </p:cNvSpPr>
          <p:nvPr>
            <p:ph type="body" sz="quarter" idx="13" hasCustomPrompt="1"/>
          </p:nvPr>
        </p:nvSpPr>
        <p:spPr>
          <a:xfrm>
            <a:off x="7315199" y="2743200"/>
            <a:ext cx="4391025" cy="3048000"/>
          </a:xfrm>
        </p:spPr>
        <p:txBody>
          <a:bodyPr/>
          <a:lstStyle>
            <a:lvl1pPr marL="0" indent="0">
              <a:buNone/>
              <a:defRPr sz="2800" b="1">
                <a:solidFill>
                  <a:schemeClr val="bg1"/>
                </a:solidFill>
              </a:defRPr>
            </a:lvl1pPr>
            <a:lvl2pPr marL="0" indent="0">
              <a:buNone/>
              <a:defRPr sz="1200">
                <a:solidFill>
                  <a:schemeClr val="bg1"/>
                </a:solidFill>
              </a:defRPr>
            </a:lvl2pPr>
          </a:lstStyle>
          <a:p>
            <a:pPr lvl="0"/>
            <a:r>
              <a:rPr lang="en-US"/>
              <a:t>Image and text headline, 28pt</a:t>
            </a:r>
          </a:p>
          <a:p>
            <a:pPr lvl="1"/>
            <a:r>
              <a:rPr lang="en-US"/>
              <a:t>Second level description, 12pt</a:t>
            </a:r>
          </a:p>
        </p:txBody>
      </p:sp>
    </p:spTree>
    <p:extLst>
      <p:ext uri="{BB962C8B-B14F-4D97-AF65-F5344CB8AC3E}">
        <p14:creationId xmlns:p14="http://schemas.microsoft.com/office/powerpoint/2010/main" val="1327845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image free layout">
    <p:bg>
      <p:bgPr>
        <a:gradFill>
          <a:gsLst>
            <a:gs pos="0">
              <a:srgbClr val="FFCCDD"/>
            </a:gs>
            <a:gs pos="100000">
              <a:srgbClr val="FFF1CC"/>
            </a:gs>
          </a:gsLst>
          <a:lin ang="0" scaled="1"/>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6D2DE1-751E-D734-5E0A-CF9F48A74D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2" name="Date Placeholder 1">
            <a:extLst>
              <a:ext uri="{FF2B5EF4-FFF2-40B4-BE49-F238E27FC236}">
                <a16:creationId xmlns:a16="http://schemas.microsoft.com/office/drawing/2014/main" id="{2FA1870D-8142-341E-8B6C-8FC6118D3086}"/>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4" name="fortress_red_logo">
            <a:extLst>
              <a:ext uri="{FF2B5EF4-FFF2-40B4-BE49-F238E27FC236}">
                <a16:creationId xmlns:a16="http://schemas.microsoft.com/office/drawing/2014/main" id="{0511CCC0-E87E-F76B-D8D0-B4555257DAA7}"/>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AD477BA4-2FCC-5C45-C6A3-984BFDCF47CD}"/>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3" name="Picture Placeholder 2">
            <a:extLst>
              <a:ext uri="{FF2B5EF4-FFF2-40B4-BE49-F238E27FC236}">
                <a16:creationId xmlns:a16="http://schemas.microsoft.com/office/drawing/2014/main" id="{09D27E04-DEA7-545B-2A2F-AF2F2AF73753}"/>
              </a:ext>
            </a:extLst>
          </p:cNvPr>
          <p:cNvSpPr>
            <a:spLocks noGrp="1"/>
          </p:cNvSpPr>
          <p:nvPr>
            <p:ph type="pic" sz="quarter" idx="13" hasCustomPrompt="1"/>
          </p:nvPr>
        </p:nvSpPr>
        <p:spPr>
          <a:xfrm>
            <a:off x="0" y="0"/>
            <a:ext cx="12192000" cy="4892040"/>
          </a:xfrm>
        </p:spPr>
        <p:txBody>
          <a:bodyPr lIns="548640" tIns="548640" rIns="548640"/>
          <a:lstStyle>
            <a:lvl1pPr marL="0" indent="0">
              <a:buNone/>
              <a:defRPr/>
            </a:lvl1pPr>
          </a:lstStyle>
          <a:p>
            <a:r>
              <a:rPr lang="en-GB"/>
              <a:t>Drag picture to placeholder or click icon to add</a:t>
            </a:r>
            <a:endParaRPr lang="en-US"/>
          </a:p>
        </p:txBody>
      </p:sp>
    </p:spTree>
    <p:extLst>
      <p:ext uri="{BB962C8B-B14F-4D97-AF65-F5344CB8AC3E}">
        <p14:creationId xmlns:p14="http://schemas.microsoft.com/office/powerpoint/2010/main" val="2946621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rategic Partn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9B8A9-125E-717F-8693-B0CF4422F2CB}"/>
              </a:ext>
              <a:ext uri="{C183D7F6-B498-43B3-948B-1728B52AA6E4}">
                <adec:decorative xmlns:adec="http://schemas.microsoft.com/office/drawing/2017/decorative" val="1"/>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7B8F0AEC-31E5-6FDF-3D1F-80C1BC776E0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7" name="Slide Number Placeholder 6">
            <a:extLst>
              <a:ext uri="{FF2B5EF4-FFF2-40B4-BE49-F238E27FC236}">
                <a16:creationId xmlns:a16="http://schemas.microsoft.com/office/drawing/2014/main" id="{228F41CC-8969-0F9C-57F4-579EBF0F58D1}"/>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4" name="Text Placeholder 3">
            <a:extLst>
              <a:ext uri="{FF2B5EF4-FFF2-40B4-BE49-F238E27FC236}">
                <a16:creationId xmlns:a16="http://schemas.microsoft.com/office/drawing/2014/main" id="{7DB979B2-2C5B-87C8-DFB8-5E22B70EE89E}"/>
              </a:ext>
            </a:extLst>
          </p:cNvPr>
          <p:cNvSpPr>
            <a:spLocks noGrp="1"/>
          </p:cNvSpPr>
          <p:nvPr>
            <p:ph type="body" sz="half" idx="2" hasCustomPrompt="1"/>
          </p:nvPr>
        </p:nvSpPr>
        <p:spPr>
          <a:xfrm>
            <a:off x="6281738" y="519110"/>
            <a:ext cx="5359401" cy="274320"/>
          </a:xfrm>
        </p:spPr>
        <p:txBody>
          <a:bodyPr/>
          <a:lstStyle>
            <a:lvl1pPr marL="0" indent="0" algn="r">
              <a:buNone/>
              <a:defRPr sz="12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r">
              <a:lnSpc>
                <a:spcPct val="100000"/>
              </a:lnSpc>
              <a:spcBef>
                <a:spcPts val="0"/>
              </a:spcBef>
              <a:spcAft>
                <a:spcPts val="600"/>
              </a:spcAft>
            </a:pPr>
            <a:r>
              <a:rPr lang="en-US" sz="1200" b="1">
                <a:latin typeface="Arial" panose="020B0604020202020204" pitchFamily="34" charset="0"/>
                <a:cs typeface="Arial" panose="020B0604020202020204" pitchFamily="34" charset="0"/>
              </a:rPr>
              <a:t>Industry</a:t>
            </a:r>
            <a:r>
              <a:rPr lang="en-US" sz="1200">
                <a:latin typeface="Arial" panose="020B0604020202020204" pitchFamily="34" charset="0"/>
                <a:cs typeface="Arial" panose="020B0604020202020204" pitchFamily="34" charset="0"/>
              </a:rPr>
              <a:t>: Lorem ipsum dolor sit </a:t>
            </a:r>
            <a:r>
              <a:rPr lang="en-US" sz="1200" err="1">
                <a:latin typeface="Arial" panose="020B0604020202020204" pitchFamily="34" charset="0"/>
                <a:cs typeface="Arial" panose="020B0604020202020204" pitchFamily="34" charset="0"/>
              </a:rPr>
              <a:t>amet</a:t>
            </a:r>
            <a:r>
              <a:rPr lang="en-US" sz="1200">
                <a:latin typeface="Arial" panose="020B0604020202020204" pitchFamily="34" charset="0"/>
                <a:cs typeface="Arial" panose="020B0604020202020204" pitchFamily="34" charset="0"/>
              </a:rPr>
              <a:t>, 12pt</a:t>
            </a:r>
          </a:p>
        </p:txBody>
      </p:sp>
      <p:sp>
        <p:nvSpPr>
          <p:cNvPr id="8" name="Content Placeholder 7">
            <a:extLst>
              <a:ext uri="{FF2B5EF4-FFF2-40B4-BE49-F238E27FC236}">
                <a16:creationId xmlns:a16="http://schemas.microsoft.com/office/drawing/2014/main" id="{07117B15-0E5D-E8D5-1F6D-79C8405101D0}"/>
              </a:ext>
            </a:extLst>
          </p:cNvPr>
          <p:cNvSpPr>
            <a:spLocks noGrp="1"/>
          </p:cNvSpPr>
          <p:nvPr>
            <p:ph sz="quarter" idx="15" hasCustomPrompt="1"/>
          </p:nvPr>
        </p:nvSpPr>
        <p:spPr>
          <a:xfrm>
            <a:off x="549275" y="547693"/>
            <a:ext cx="1645920" cy="374904"/>
          </a:xfrm>
        </p:spPr>
        <p:txBody>
          <a:bodyPr/>
          <a:lstStyle>
            <a:lvl1pPr>
              <a:defRPr sz="1200"/>
            </a:lvl1pPr>
          </a:lstStyle>
          <a:p>
            <a:r>
              <a:rPr lang="en-US"/>
              <a:t>Strategic Partner logo</a:t>
            </a:r>
          </a:p>
        </p:txBody>
      </p:sp>
      <p:sp>
        <p:nvSpPr>
          <p:cNvPr id="19" name="Content Placeholder 18">
            <a:extLst>
              <a:ext uri="{FF2B5EF4-FFF2-40B4-BE49-F238E27FC236}">
                <a16:creationId xmlns:a16="http://schemas.microsoft.com/office/drawing/2014/main" id="{251BA1AC-24B5-EE9F-E5FB-9A1465ECE335}"/>
              </a:ext>
            </a:extLst>
          </p:cNvPr>
          <p:cNvSpPr>
            <a:spLocks noGrp="1"/>
          </p:cNvSpPr>
          <p:nvPr>
            <p:ph sz="quarter" idx="13" hasCustomPrompt="1"/>
          </p:nvPr>
        </p:nvSpPr>
        <p:spPr>
          <a:xfrm>
            <a:off x="549275" y="1834776"/>
            <a:ext cx="11091863" cy="4337424"/>
          </a:xfrm>
        </p:spPr>
        <p:txBody>
          <a:bodyPr/>
          <a:lstStyle>
            <a:lvl1pPr marL="0" indent="0">
              <a:buNone/>
              <a:defRPr sz="1400" b="1"/>
            </a:lvl1pPr>
            <a:lvl2pPr marL="0" indent="0">
              <a:spcBef>
                <a:spcPts val="1000"/>
              </a:spcBef>
              <a:buNone/>
              <a:defRPr sz="1200"/>
            </a:lvl2pPr>
            <a:lvl3pPr marL="182880" indent="-182880">
              <a:buFont typeface="Arial" panose="020B0604020202020204" pitchFamily="34" charset="0"/>
              <a:buChar char="•"/>
              <a:defRPr sz="1200"/>
            </a:lvl3pPr>
            <a:lvl4pPr marL="365760" indent="-182880">
              <a:spcBef>
                <a:spcPts val="800"/>
              </a:spcBef>
              <a:buFont typeface="Arial" panose="020B0604020202020204" pitchFamily="34" charset="0"/>
              <a:buChar char="–"/>
              <a:defRPr sz="1100"/>
            </a:lvl4pPr>
            <a:lvl5pPr marL="548640" indent="-182880">
              <a:spcBef>
                <a:spcPts val="700"/>
              </a:spcBef>
              <a:buFont typeface="Arial" panose="020B0604020202020204" pitchFamily="34" charset="0"/>
              <a:buChar char="•"/>
              <a:defRPr sz="1100"/>
            </a:lvl5pPr>
          </a:lstStyle>
          <a:p>
            <a:pPr lvl="0"/>
            <a:r>
              <a:rPr lang="en-US"/>
              <a:t>First level, title / </a:t>
            </a:r>
            <a:r>
              <a:rPr lang="en-US" err="1"/>
              <a:t>subheader</a:t>
            </a:r>
            <a:r>
              <a:rPr lang="en-US"/>
              <a:t>, 14pt</a:t>
            </a:r>
          </a:p>
          <a:p>
            <a:pPr lvl="1"/>
            <a:r>
              <a:rPr lang="en-US"/>
              <a:t>Second level, 12pt description text</a:t>
            </a:r>
          </a:p>
          <a:p>
            <a:pPr lvl="2"/>
            <a:r>
              <a:rPr lang="en-US"/>
              <a:t>Third level, 12pt bulleted text</a:t>
            </a:r>
          </a:p>
          <a:p>
            <a:pPr lvl="3"/>
            <a:r>
              <a:rPr lang="en-US"/>
              <a:t>Fourth level, 11pt bulleted text</a:t>
            </a:r>
          </a:p>
          <a:p>
            <a:pPr lvl="4"/>
            <a:r>
              <a:rPr lang="en-US"/>
              <a:t>Fifth level, 11pt bulleted text</a:t>
            </a:r>
          </a:p>
        </p:txBody>
      </p:sp>
    </p:spTree>
    <p:extLst>
      <p:ext uri="{BB962C8B-B14F-4D97-AF65-F5344CB8AC3E}">
        <p14:creationId xmlns:p14="http://schemas.microsoft.com/office/powerpoint/2010/main" val="3133938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4135DD1-3FB3-9255-88AD-1D700D81E722}"/>
              </a:ex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00E5BE-C741-1904-0651-A79718480D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9" name="Slide Number Placeholder 8">
            <a:extLst>
              <a:ext uri="{FF2B5EF4-FFF2-40B4-BE49-F238E27FC236}">
                <a16:creationId xmlns:a16="http://schemas.microsoft.com/office/drawing/2014/main" id="{8B3E9A9A-7034-E13C-175C-D9FBF10C6D7D}"/>
              </a:ext>
            </a:extLst>
          </p:cNvPr>
          <p:cNvSpPr>
            <a:spLocks noGrp="1"/>
          </p:cNvSpPr>
          <p:nvPr>
            <p:ph type="sldNum" sz="quarter" idx="12"/>
          </p:nvPr>
        </p:nvSpPr>
        <p:spPr/>
        <p:txBody>
          <a:bodyPr/>
          <a:lstStyle/>
          <a:p>
            <a:fld id="{F8A89D12-4F33-44AF-85FC-689FEAF79A41}" type="slidenum">
              <a:rPr lang="en-US" smtClean="0"/>
              <a:pPr/>
              <a:t>‹#›</a:t>
            </a:fld>
            <a:endParaRPr lang="en-US"/>
          </a:p>
        </p:txBody>
      </p:sp>
      <p:sp>
        <p:nvSpPr>
          <p:cNvPr id="6" name="Title 5">
            <a:extLst>
              <a:ext uri="{FF2B5EF4-FFF2-40B4-BE49-F238E27FC236}">
                <a16:creationId xmlns:a16="http://schemas.microsoft.com/office/drawing/2014/main" id="{7CA5A1C9-8553-DDBB-FA0E-F156254A83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5276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92BD677-8C98-8A35-16B5-D479428CE3EC}"/>
              </a:ex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D00C8EC-0191-F005-C74A-E318A887E5A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7" name="Slide Number Placeholder 6">
            <a:extLst>
              <a:ext uri="{FF2B5EF4-FFF2-40B4-BE49-F238E27FC236}">
                <a16:creationId xmlns:a16="http://schemas.microsoft.com/office/drawing/2014/main" id="{291100D2-C04F-30F6-DEA4-3D1DF775E6B3}"/>
              </a:ext>
            </a:extLst>
          </p:cNvPr>
          <p:cNvSpPr>
            <a:spLocks noGrp="1"/>
          </p:cNvSpPr>
          <p:nvPr>
            <p:ph type="sldNum" sz="quarter" idx="12"/>
          </p:nvPr>
        </p:nvSpPr>
        <p:spPr/>
        <p:txBody>
          <a:bodyPr/>
          <a:lstStyle/>
          <a:p>
            <a:fld id="{F8A89D12-4F33-44AF-85FC-689FEAF79A41}" type="slidenum">
              <a:rPr lang="en-US" smtClean="0"/>
              <a:pPr/>
              <a:t>‹#›</a:t>
            </a:fld>
            <a:endParaRPr lang="en-US"/>
          </a:p>
        </p:txBody>
      </p:sp>
    </p:spTree>
    <p:extLst>
      <p:ext uri="{BB962C8B-B14F-4D97-AF65-F5344CB8AC3E}">
        <p14:creationId xmlns:p14="http://schemas.microsoft.com/office/powerpoint/2010/main" val="636243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tx1"/>
        </a:solidFill>
        <a:effectLst/>
      </p:bgPr>
    </p:bg>
    <p:spTree>
      <p:nvGrpSpPr>
        <p:cNvPr id="1" name=""/>
        <p:cNvGrpSpPr/>
        <p:nvPr/>
      </p:nvGrpSpPr>
      <p:grpSpPr>
        <a:xfrm>
          <a:off x="0" y="0"/>
          <a:ext cx="0" cy="0"/>
          <a:chOff x="0" y="0"/>
          <a:chExt cx="0" cy="0"/>
        </a:xfrm>
      </p:grpSpPr>
      <p:sp>
        <p:nvSpPr>
          <p:cNvPr id="11" name="Graphic 8">
            <a:extLst>
              <a:ext uri="{FF2B5EF4-FFF2-40B4-BE49-F238E27FC236}">
                <a16:creationId xmlns:a16="http://schemas.microsoft.com/office/drawing/2014/main" id="{4489F60E-7BDF-CD21-FD18-47709622A60B}"/>
              </a:ext>
              <a:ext uri="{C183D7F6-B498-43B3-948B-1728B52AA6E4}">
                <adec:decorative xmlns:adec="http://schemas.microsoft.com/office/drawing/2017/decorative" val="1"/>
              </a:ext>
            </a:extLst>
          </p:cNvPr>
          <p:cNvSpPr/>
          <p:nvPr/>
        </p:nvSpPr>
        <p:spPr bwMode="invGray">
          <a:xfrm>
            <a:off x="63" y="857"/>
            <a:ext cx="12189091" cy="6856375"/>
          </a:xfrm>
          <a:custGeom>
            <a:avLst/>
            <a:gdLst>
              <a:gd name="connsiteX0" fmla="*/ 10252102 w 12189091"/>
              <a:gd name="connsiteY0" fmla="*/ 5209940 h 6856375"/>
              <a:gd name="connsiteX1" fmla="*/ 10898218 w 12189091"/>
              <a:gd name="connsiteY1" fmla="*/ 5444717 h 6856375"/>
              <a:gd name="connsiteX2" fmla="*/ 10898510 w 12189091"/>
              <a:gd name="connsiteY2" fmla="*/ 5914385 h 6856375"/>
              <a:gd name="connsiteX3" fmla="*/ 10252102 w 12189091"/>
              <a:gd name="connsiteY3" fmla="*/ 6149035 h 6856375"/>
              <a:gd name="connsiteX4" fmla="*/ 9607065 w 12189091"/>
              <a:gd name="connsiteY4" fmla="*/ 5914652 h 6856375"/>
              <a:gd name="connsiteX5" fmla="*/ 9605986 w 12189091"/>
              <a:gd name="connsiteY5" fmla="*/ 5444704 h 6856375"/>
              <a:gd name="connsiteX6" fmla="*/ 10252102 w 12189091"/>
              <a:gd name="connsiteY6" fmla="*/ 5209940 h 6856375"/>
              <a:gd name="connsiteX7" fmla="*/ 8315595 w 12189091"/>
              <a:gd name="connsiteY7" fmla="*/ 5914931 h 6856375"/>
              <a:gd name="connsiteX8" fmla="*/ 8960632 w 12189091"/>
              <a:gd name="connsiteY8" fmla="*/ 6149314 h 6856375"/>
              <a:gd name="connsiteX9" fmla="*/ 9607052 w 12189091"/>
              <a:gd name="connsiteY9" fmla="*/ 5914664 h 6856375"/>
              <a:gd name="connsiteX10" fmla="*/ 9606735 w 12189091"/>
              <a:gd name="connsiteY10" fmla="*/ 5444996 h 6856375"/>
              <a:gd name="connsiteX11" fmla="*/ 8960632 w 12189091"/>
              <a:gd name="connsiteY11" fmla="*/ 5210219 h 6856375"/>
              <a:gd name="connsiteX12" fmla="*/ 8314516 w 12189091"/>
              <a:gd name="connsiteY12" fmla="*/ 5444996 h 6856375"/>
              <a:gd name="connsiteX13" fmla="*/ 12187047 w 12189091"/>
              <a:gd name="connsiteY13" fmla="*/ 5915718 h 6856375"/>
              <a:gd name="connsiteX14" fmla="*/ 11540944 w 12189091"/>
              <a:gd name="connsiteY14" fmla="*/ 6150483 h 6856375"/>
              <a:gd name="connsiteX15" fmla="*/ 11542011 w 12189091"/>
              <a:gd name="connsiteY15" fmla="*/ 6620443 h 6856375"/>
              <a:gd name="connsiteX16" fmla="*/ 12187047 w 12189091"/>
              <a:gd name="connsiteY16" fmla="*/ 6854826 h 6856375"/>
              <a:gd name="connsiteX17" fmla="*/ 10252102 w 12189091"/>
              <a:gd name="connsiteY17" fmla="*/ 5209940 h 6856375"/>
              <a:gd name="connsiteX18" fmla="*/ 10252255 w 12189091"/>
              <a:gd name="connsiteY18" fmla="*/ 6148362 h 6856375"/>
              <a:gd name="connsiteX19" fmla="*/ 8314516 w 12189091"/>
              <a:gd name="connsiteY19" fmla="*/ 5444996 h 6856375"/>
              <a:gd name="connsiteX20" fmla="*/ 9607040 w 12189091"/>
              <a:gd name="connsiteY20" fmla="*/ 5914664 h 6856375"/>
              <a:gd name="connsiteX21" fmla="*/ 9606748 w 12189091"/>
              <a:gd name="connsiteY21" fmla="*/ 5444996 h 6856375"/>
              <a:gd name="connsiteX22" fmla="*/ 8315608 w 12189091"/>
              <a:gd name="connsiteY22" fmla="*/ 5914943 h 6856375"/>
              <a:gd name="connsiteX23" fmla="*/ 10252255 w 12189091"/>
              <a:gd name="connsiteY23" fmla="*/ 6856286 h 6856375"/>
              <a:gd name="connsiteX24" fmla="*/ 10251963 w 12189091"/>
              <a:gd name="connsiteY24" fmla="*/ 6148362 h 6856375"/>
              <a:gd name="connsiteX25" fmla="*/ 9605834 w 12189091"/>
              <a:gd name="connsiteY25" fmla="*/ 5913585 h 6856375"/>
              <a:gd name="connsiteX26" fmla="*/ 8959730 w 12189091"/>
              <a:gd name="connsiteY26" fmla="*/ 6148362 h 6856375"/>
              <a:gd name="connsiteX27" fmla="*/ 8960797 w 12189091"/>
              <a:gd name="connsiteY27" fmla="*/ 6856286 h 6856375"/>
              <a:gd name="connsiteX28" fmla="*/ 8960632 w 12189091"/>
              <a:gd name="connsiteY28" fmla="*/ 5210206 h 6856375"/>
              <a:gd name="connsiteX29" fmla="*/ 8959730 w 12189091"/>
              <a:gd name="connsiteY29" fmla="*/ 6148362 h 6856375"/>
              <a:gd name="connsiteX30" fmla="*/ 11762935 w 12189091"/>
              <a:gd name="connsiteY30" fmla="*/ 6854826 h 6856375"/>
              <a:gd name="connsiteX31" fmla="*/ 11545249 w 12189091"/>
              <a:gd name="connsiteY31" fmla="*/ 6775738 h 6856375"/>
              <a:gd name="connsiteX32" fmla="*/ 11323333 w 12189091"/>
              <a:gd name="connsiteY32" fmla="*/ 6856375 h 6856375"/>
              <a:gd name="connsiteX33" fmla="*/ 9609351 w 12189091"/>
              <a:gd name="connsiteY33" fmla="*/ 4977600 h 6856375"/>
              <a:gd name="connsiteX34" fmla="*/ 10251797 w 12189091"/>
              <a:gd name="connsiteY34" fmla="*/ 4740271 h 6856375"/>
              <a:gd name="connsiteX35" fmla="*/ 9605681 w 12189091"/>
              <a:gd name="connsiteY35" fmla="*/ 4505507 h 6856375"/>
              <a:gd name="connsiteX36" fmla="*/ 8959578 w 12189091"/>
              <a:gd name="connsiteY36" fmla="*/ 4740271 h 6856375"/>
              <a:gd name="connsiteX37" fmla="*/ 9609351 w 12189091"/>
              <a:gd name="connsiteY37" fmla="*/ 4977600 h 6856375"/>
              <a:gd name="connsiteX38" fmla="*/ 9609351 w 12189091"/>
              <a:gd name="connsiteY38" fmla="*/ 5133479 h 6856375"/>
              <a:gd name="connsiteX39" fmla="*/ 10251797 w 12189091"/>
              <a:gd name="connsiteY39" fmla="*/ 4896150 h 6856375"/>
              <a:gd name="connsiteX40" fmla="*/ 9605681 w 12189091"/>
              <a:gd name="connsiteY40" fmla="*/ 4661386 h 6856375"/>
              <a:gd name="connsiteX41" fmla="*/ 8959578 w 12189091"/>
              <a:gd name="connsiteY41" fmla="*/ 4896150 h 6856375"/>
              <a:gd name="connsiteX42" fmla="*/ 9609351 w 12189091"/>
              <a:gd name="connsiteY42" fmla="*/ 5133479 h 6856375"/>
              <a:gd name="connsiteX43" fmla="*/ 9609351 w 12189091"/>
              <a:gd name="connsiteY43" fmla="*/ 5289346 h 6856375"/>
              <a:gd name="connsiteX44" fmla="*/ 10251797 w 12189091"/>
              <a:gd name="connsiteY44" fmla="*/ 5052029 h 6856375"/>
              <a:gd name="connsiteX45" fmla="*/ 9605681 w 12189091"/>
              <a:gd name="connsiteY45" fmla="*/ 4817252 h 6856375"/>
              <a:gd name="connsiteX46" fmla="*/ 8959578 w 12189091"/>
              <a:gd name="connsiteY46" fmla="*/ 5052029 h 6856375"/>
              <a:gd name="connsiteX47" fmla="*/ 9609351 w 12189091"/>
              <a:gd name="connsiteY47" fmla="*/ 5289346 h 6856375"/>
              <a:gd name="connsiteX48" fmla="*/ 9609351 w 12189091"/>
              <a:gd name="connsiteY48" fmla="*/ 5445212 h 6856375"/>
              <a:gd name="connsiteX49" fmla="*/ 10251797 w 12189091"/>
              <a:gd name="connsiteY49" fmla="*/ 5207895 h 6856375"/>
              <a:gd name="connsiteX50" fmla="*/ 9605681 w 12189091"/>
              <a:gd name="connsiteY50" fmla="*/ 4973119 h 6856375"/>
              <a:gd name="connsiteX51" fmla="*/ 8959578 w 12189091"/>
              <a:gd name="connsiteY51" fmla="*/ 5207895 h 6856375"/>
              <a:gd name="connsiteX52" fmla="*/ 9609351 w 12189091"/>
              <a:gd name="connsiteY52" fmla="*/ 5445212 h 6856375"/>
              <a:gd name="connsiteX53" fmla="*/ 12189092 w 12189091"/>
              <a:gd name="connsiteY53" fmla="*/ 6856362 h 6856375"/>
              <a:gd name="connsiteX54" fmla="*/ 11542976 w 12189091"/>
              <a:gd name="connsiteY54" fmla="*/ 6621586 h 6856375"/>
              <a:gd name="connsiteX55" fmla="*/ 10896872 w 12189091"/>
              <a:gd name="connsiteY55" fmla="*/ 6856362 h 6856375"/>
              <a:gd name="connsiteX56" fmla="*/ 11543141 w 12189091"/>
              <a:gd name="connsiteY56" fmla="*/ 6616748 h 6856375"/>
              <a:gd name="connsiteX57" fmla="*/ 11543141 w 12189091"/>
              <a:gd name="connsiteY57" fmla="*/ 6856286 h 6856375"/>
              <a:gd name="connsiteX58" fmla="*/ 6376587 w 12189091"/>
              <a:gd name="connsiteY58" fmla="*/ 6148819 h 6856375"/>
              <a:gd name="connsiteX59" fmla="*/ 6377666 w 12189091"/>
              <a:gd name="connsiteY59" fmla="*/ 6618767 h 6856375"/>
              <a:gd name="connsiteX60" fmla="*/ 7022691 w 12189091"/>
              <a:gd name="connsiteY60" fmla="*/ 6853150 h 6856375"/>
              <a:gd name="connsiteX61" fmla="*/ 7669111 w 12189091"/>
              <a:gd name="connsiteY61" fmla="*/ 6618487 h 6856375"/>
              <a:gd name="connsiteX62" fmla="*/ 7668807 w 12189091"/>
              <a:gd name="connsiteY62" fmla="*/ 6148832 h 6856375"/>
              <a:gd name="connsiteX63" fmla="*/ 7022691 w 12189091"/>
              <a:gd name="connsiteY63" fmla="*/ 5914055 h 6856375"/>
              <a:gd name="connsiteX64" fmla="*/ 6376587 w 12189091"/>
              <a:gd name="connsiteY64" fmla="*/ 6148819 h 6856375"/>
              <a:gd name="connsiteX65" fmla="*/ 6377653 w 12189091"/>
              <a:gd name="connsiteY65" fmla="*/ 6618767 h 6856375"/>
              <a:gd name="connsiteX66" fmla="*/ 7668781 w 12189091"/>
              <a:gd name="connsiteY66" fmla="*/ 6148819 h 6856375"/>
              <a:gd name="connsiteX67" fmla="*/ 8311583 w 12189091"/>
              <a:gd name="connsiteY67" fmla="*/ 5444564 h 6856375"/>
              <a:gd name="connsiteX68" fmla="*/ 7665480 w 12189091"/>
              <a:gd name="connsiteY68" fmla="*/ 5209787 h 6856375"/>
              <a:gd name="connsiteX69" fmla="*/ 7019364 w 12189091"/>
              <a:gd name="connsiteY69" fmla="*/ 5444564 h 6856375"/>
              <a:gd name="connsiteX70" fmla="*/ 7020443 w 12189091"/>
              <a:gd name="connsiteY70" fmla="*/ 5914512 h 6856375"/>
              <a:gd name="connsiteX71" fmla="*/ 7665480 w 12189091"/>
              <a:gd name="connsiteY71" fmla="*/ 6148895 h 6856375"/>
              <a:gd name="connsiteX72" fmla="*/ 8311900 w 12189091"/>
              <a:gd name="connsiteY72" fmla="*/ 5914245 h 6856375"/>
              <a:gd name="connsiteX73" fmla="*/ 12187949 w 12189091"/>
              <a:gd name="connsiteY73" fmla="*/ 4978807 h 6856375"/>
              <a:gd name="connsiteX74" fmla="*/ 11541846 w 12189091"/>
              <a:gd name="connsiteY74" fmla="*/ 4744030 h 6856375"/>
              <a:gd name="connsiteX75" fmla="*/ 10895742 w 12189091"/>
              <a:gd name="connsiteY75" fmla="*/ 4978807 h 6856375"/>
              <a:gd name="connsiteX76" fmla="*/ 10896809 w 12189091"/>
              <a:gd name="connsiteY76" fmla="*/ 5448767 h 6856375"/>
              <a:gd name="connsiteX77" fmla="*/ 11541846 w 12189091"/>
              <a:gd name="connsiteY77" fmla="*/ 5683150 h 6856375"/>
              <a:gd name="connsiteX78" fmla="*/ 12188266 w 12189091"/>
              <a:gd name="connsiteY78" fmla="*/ 5448488 h 6856375"/>
              <a:gd name="connsiteX79" fmla="*/ 7019859 w 12189091"/>
              <a:gd name="connsiteY79" fmla="*/ 5445389 h 6856375"/>
              <a:gd name="connsiteX80" fmla="*/ 8312383 w 12189091"/>
              <a:gd name="connsiteY80" fmla="*/ 5915058 h 6856375"/>
              <a:gd name="connsiteX81" fmla="*/ 8310884 w 12189091"/>
              <a:gd name="connsiteY81" fmla="*/ 6856286 h 6856375"/>
              <a:gd name="connsiteX82" fmla="*/ 8312180 w 12189091"/>
              <a:gd name="connsiteY82" fmla="*/ 5444374 h 6856375"/>
              <a:gd name="connsiteX83" fmla="*/ 7022678 w 12189091"/>
              <a:gd name="connsiteY83" fmla="*/ 5914042 h 6856375"/>
              <a:gd name="connsiteX84" fmla="*/ 8960226 w 12189091"/>
              <a:gd name="connsiteY84" fmla="*/ 6619871 h 6856375"/>
              <a:gd name="connsiteX85" fmla="*/ 8959908 w 12189091"/>
              <a:gd name="connsiteY85" fmla="*/ 6150203 h 6856375"/>
              <a:gd name="connsiteX86" fmla="*/ 8313805 w 12189091"/>
              <a:gd name="connsiteY86" fmla="*/ 5915426 h 6856375"/>
              <a:gd name="connsiteX87" fmla="*/ 7667702 w 12189091"/>
              <a:gd name="connsiteY87" fmla="*/ 6150203 h 6856375"/>
              <a:gd name="connsiteX88" fmla="*/ 7668768 w 12189091"/>
              <a:gd name="connsiteY88" fmla="*/ 6620150 h 6856375"/>
              <a:gd name="connsiteX89" fmla="*/ 5083873 w 12189091"/>
              <a:gd name="connsiteY89" fmla="*/ 6148705 h 6856375"/>
              <a:gd name="connsiteX90" fmla="*/ 5084939 w 12189091"/>
              <a:gd name="connsiteY90" fmla="*/ 6618665 h 6856375"/>
              <a:gd name="connsiteX91" fmla="*/ 5729976 w 12189091"/>
              <a:gd name="connsiteY91" fmla="*/ 6853048 h 6856375"/>
              <a:gd name="connsiteX92" fmla="*/ 6376396 w 12189091"/>
              <a:gd name="connsiteY92" fmla="*/ 6618386 h 6856375"/>
              <a:gd name="connsiteX93" fmla="*/ 6376384 w 12189091"/>
              <a:gd name="connsiteY93" fmla="*/ 6618373 h 6856375"/>
              <a:gd name="connsiteX94" fmla="*/ 5083873 w 12189091"/>
              <a:gd name="connsiteY94" fmla="*/ 6148705 h 6856375"/>
              <a:gd name="connsiteX95" fmla="*/ 6376079 w 12189091"/>
              <a:gd name="connsiteY95" fmla="*/ 6148705 h 6856375"/>
              <a:gd name="connsiteX96" fmla="*/ 5084939 w 12189091"/>
              <a:gd name="connsiteY96" fmla="*/ 6618665 h 6856375"/>
              <a:gd name="connsiteX97" fmla="*/ 7022843 w 12189091"/>
              <a:gd name="connsiteY97" fmla="*/ 6854483 h 6856375"/>
              <a:gd name="connsiteX98" fmla="*/ 6376727 w 12189091"/>
              <a:gd name="connsiteY98" fmla="*/ 6619706 h 6856375"/>
              <a:gd name="connsiteX99" fmla="*/ 5730623 w 12189091"/>
              <a:gd name="connsiteY99" fmla="*/ 6854483 h 6856375"/>
              <a:gd name="connsiteX100" fmla="*/ 6376727 w 12189091"/>
              <a:gd name="connsiteY100" fmla="*/ 6619706 h 6856375"/>
              <a:gd name="connsiteX101" fmla="*/ 6375838 w 12189091"/>
              <a:gd name="connsiteY101" fmla="*/ 6856286 h 6856375"/>
              <a:gd name="connsiteX102" fmla="*/ 10250337 w 12189091"/>
              <a:gd name="connsiteY102" fmla="*/ 6150483 h 6856375"/>
              <a:gd name="connsiteX103" fmla="*/ 10251404 w 12189091"/>
              <a:gd name="connsiteY103" fmla="*/ 6620443 h 6856375"/>
              <a:gd name="connsiteX104" fmla="*/ 10896440 w 12189091"/>
              <a:gd name="connsiteY104" fmla="*/ 6854826 h 6856375"/>
              <a:gd name="connsiteX105" fmla="*/ 11542862 w 12189091"/>
              <a:gd name="connsiteY105" fmla="*/ 6620164 h 6856375"/>
              <a:gd name="connsiteX106" fmla="*/ 11542570 w 12189091"/>
              <a:gd name="connsiteY106" fmla="*/ 6150495 h 6856375"/>
              <a:gd name="connsiteX107" fmla="*/ 10896440 w 12189091"/>
              <a:gd name="connsiteY107" fmla="*/ 5915731 h 6856375"/>
              <a:gd name="connsiteX108" fmla="*/ 10250337 w 12189091"/>
              <a:gd name="connsiteY108" fmla="*/ 6150483 h 6856375"/>
              <a:gd name="connsiteX109" fmla="*/ 10250337 w 12189091"/>
              <a:gd name="connsiteY109" fmla="*/ 6150483 h 6856375"/>
              <a:gd name="connsiteX110" fmla="*/ 11542862 w 12189091"/>
              <a:gd name="connsiteY110" fmla="*/ 6620150 h 6856375"/>
              <a:gd name="connsiteX111" fmla="*/ 7668768 w 12189091"/>
              <a:gd name="connsiteY111" fmla="*/ 6150203 h 6856375"/>
              <a:gd name="connsiteX112" fmla="*/ 8959908 w 12189091"/>
              <a:gd name="connsiteY112" fmla="*/ 6620150 h 6856375"/>
              <a:gd name="connsiteX113" fmla="*/ 9602748 w 12189091"/>
              <a:gd name="connsiteY113" fmla="*/ 6380447 h 6856375"/>
              <a:gd name="connsiteX114" fmla="*/ 10251416 w 12189091"/>
              <a:gd name="connsiteY114" fmla="*/ 6620443 h 6856375"/>
              <a:gd name="connsiteX115" fmla="*/ 11542544 w 12189091"/>
              <a:gd name="connsiteY115" fmla="*/ 6150483 h 6856375"/>
              <a:gd name="connsiteX116" fmla="*/ 10896453 w 12189091"/>
              <a:gd name="connsiteY116" fmla="*/ 5915718 h 6856375"/>
              <a:gd name="connsiteX117" fmla="*/ 10895552 w 12189091"/>
              <a:gd name="connsiteY117" fmla="*/ 6853861 h 6856375"/>
              <a:gd name="connsiteX118" fmla="*/ 8959578 w 12189091"/>
              <a:gd name="connsiteY118" fmla="*/ 4740271 h 6856375"/>
              <a:gd name="connsiteX119" fmla="*/ 8960645 w 12189091"/>
              <a:gd name="connsiteY119" fmla="*/ 5210232 h 6856375"/>
              <a:gd name="connsiteX120" fmla="*/ 9605681 w 12189091"/>
              <a:gd name="connsiteY120" fmla="*/ 5444615 h 6856375"/>
              <a:gd name="connsiteX121" fmla="*/ 10252102 w 12189091"/>
              <a:gd name="connsiteY121" fmla="*/ 5209952 h 6856375"/>
              <a:gd name="connsiteX122" fmla="*/ 10251797 w 12189091"/>
              <a:gd name="connsiteY122" fmla="*/ 4740284 h 6856375"/>
              <a:gd name="connsiteX123" fmla="*/ 9605681 w 12189091"/>
              <a:gd name="connsiteY123" fmla="*/ 4505520 h 6856375"/>
              <a:gd name="connsiteX124" fmla="*/ 8959578 w 12189091"/>
              <a:gd name="connsiteY124" fmla="*/ 4740271 h 6856375"/>
              <a:gd name="connsiteX125" fmla="*/ 12187352 w 12189091"/>
              <a:gd name="connsiteY125" fmla="*/ 6493601 h 6856375"/>
              <a:gd name="connsiteX126" fmla="*/ 12029950 w 12189091"/>
              <a:gd name="connsiteY126" fmla="*/ 6328530 h 6856375"/>
              <a:gd name="connsiteX127" fmla="*/ 11750061 w 12189091"/>
              <a:gd name="connsiteY127" fmla="*/ 6341925 h 6856375"/>
              <a:gd name="connsiteX128" fmla="*/ 11544804 w 12189091"/>
              <a:gd name="connsiteY128" fmla="*/ 6151206 h 6856375"/>
              <a:gd name="connsiteX129" fmla="*/ 2585798 w 12189091"/>
              <a:gd name="connsiteY129" fmla="*/ 1638 h 6856375"/>
              <a:gd name="connsiteX130" fmla="*/ 3230821 w 12189091"/>
              <a:gd name="connsiteY130" fmla="*/ 236021 h 6856375"/>
              <a:gd name="connsiteX131" fmla="*/ 3877242 w 12189091"/>
              <a:gd name="connsiteY131" fmla="*/ 1359 h 6856375"/>
              <a:gd name="connsiteX132" fmla="*/ 3230987 w 12189091"/>
              <a:gd name="connsiteY132" fmla="*/ 0 h 6856375"/>
              <a:gd name="connsiteX133" fmla="*/ 3230987 w 12189091"/>
              <a:gd name="connsiteY133" fmla="*/ 237939 h 6856375"/>
              <a:gd name="connsiteX134" fmla="*/ 3876544 w 12189091"/>
              <a:gd name="connsiteY134" fmla="*/ 1359 h 6856375"/>
              <a:gd name="connsiteX135" fmla="*/ 4521568 w 12189091"/>
              <a:gd name="connsiteY135" fmla="*/ 235742 h 6856375"/>
              <a:gd name="connsiteX136" fmla="*/ 5167989 w 12189091"/>
              <a:gd name="connsiteY136" fmla="*/ 1079 h 6856375"/>
              <a:gd name="connsiteX137" fmla="*/ 4522965 w 12189091"/>
              <a:gd name="connsiteY137" fmla="*/ 0 h 6856375"/>
              <a:gd name="connsiteX138" fmla="*/ 4522965 w 12189091"/>
              <a:gd name="connsiteY138" fmla="*/ 236567 h 6856375"/>
              <a:gd name="connsiteX139" fmla="*/ 649278 w 12189091"/>
              <a:gd name="connsiteY139" fmla="*/ 235577 h 6856375"/>
              <a:gd name="connsiteX140" fmla="*/ 644453 w 12189091"/>
              <a:gd name="connsiteY140" fmla="*/ 0 h 6856375"/>
              <a:gd name="connsiteX141" fmla="*/ 4241 w 12189091"/>
              <a:gd name="connsiteY141" fmla="*/ 1194 h 6856375"/>
              <a:gd name="connsiteX142" fmla="*/ 649278 w 12189091"/>
              <a:gd name="connsiteY142" fmla="*/ 235577 h 6856375"/>
              <a:gd name="connsiteX143" fmla="*/ 1295698 w 12189091"/>
              <a:gd name="connsiteY143" fmla="*/ 914 h 6856375"/>
              <a:gd name="connsiteX144" fmla="*/ 4522648 w 12189091"/>
              <a:gd name="connsiteY144" fmla="*/ 236224 h 6856375"/>
              <a:gd name="connsiteX145" fmla="*/ 4523727 w 12189091"/>
              <a:gd name="connsiteY145" fmla="*/ 706172 h 6856375"/>
              <a:gd name="connsiteX146" fmla="*/ 5168751 w 12189091"/>
              <a:gd name="connsiteY146" fmla="*/ 940556 h 6856375"/>
              <a:gd name="connsiteX147" fmla="*/ 5815171 w 12189091"/>
              <a:gd name="connsiteY147" fmla="*/ 705893 h 6856375"/>
              <a:gd name="connsiteX148" fmla="*/ 5814867 w 12189091"/>
              <a:gd name="connsiteY148" fmla="*/ 236224 h 6856375"/>
              <a:gd name="connsiteX149" fmla="*/ 5168751 w 12189091"/>
              <a:gd name="connsiteY149" fmla="*/ 1460 h 6856375"/>
              <a:gd name="connsiteX150" fmla="*/ 4522648 w 12189091"/>
              <a:gd name="connsiteY150" fmla="*/ 236224 h 6856375"/>
              <a:gd name="connsiteX151" fmla="*/ 4522648 w 12189091"/>
              <a:gd name="connsiteY151" fmla="*/ 236224 h 6856375"/>
              <a:gd name="connsiteX152" fmla="*/ 5815171 w 12189091"/>
              <a:gd name="connsiteY152" fmla="*/ 705893 h 6856375"/>
              <a:gd name="connsiteX153" fmla="*/ 5814867 w 12189091"/>
              <a:gd name="connsiteY153" fmla="*/ 236224 h 6856375"/>
              <a:gd name="connsiteX154" fmla="*/ 4523727 w 12189091"/>
              <a:gd name="connsiteY154" fmla="*/ 706172 h 6856375"/>
              <a:gd name="connsiteX155" fmla="*/ 1294365 w 12189091"/>
              <a:gd name="connsiteY155" fmla="*/ 1638 h 6856375"/>
              <a:gd name="connsiteX156" fmla="*/ 1939402 w 12189091"/>
              <a:gd name="connsiteY156" fmla="*/ 236021 h 6856375"/>
              <a:gd name="connsiteX157" fmla="*/ 2585823 w 12189091"/>
              <a:gd name="connsiteY157" fmla="*/ 1359 h 6856375"/>
              <a:gd name="connsiteX158" fmla="*/ 1939389 w 12189091"/>
              <a:gd name="connsiteY158" fmla="*/ 279 h 6856375"/>
              <a:gd name="connsiteX159" fmla="*/ 1938488 w 12189091"/>
              <a:gd name="connsiteY159" fmla="*/ 235056 h 6856375"/>
              <a:gd name="connsiteX160" fmla="*/ 5814486 w 12189091"/>
              <a:gd name="connsiteY160" fmla="*/ 0 h 6856375"/>
              <a:gd name="connsiteX161" fmla="*/ 5813584 w 12189091"/>
              <a:gd name="connsiteY161" fmla="*/ 233698 h 6856375"/>
              <a:gd name="connsiteX162" fmla="*/ 1079 w 12189091"/>
              <a:gd name="connsiteY162" fmla="*/ 1408967 h 6856375"/>
              <a:gd name="connsiteX163" fmla="*/ 646103 w 12189091"/>
              <a:gd name="connsiteY163" fmla="*/ 1643350 h 6856375"/>
              <a:gd name="connsiteX164" fmla="*/ 1292524 w 12189091"/>
              <a:gd name="connsiteY164" fmla="*/ 1408687 h 6856375"/>
              <a:gd name="connsiteX165" fmla="*/ 1292219 w 12189091"/>
              <a:gd name="connsiteY165" fmla="*/ 939019 h 6856375"/>
              <a:gd name="connsiteX166" fmla="*/ 646103 w 12189091"/>
              <a:gd name="connsiteY166" fmla="*/ 704242 h 6856375"/>
              <a:gd name="connsiteX167" fmla="*/ 0 w 12189091"/>
              <a:gd name="connsiteY167" fmla="*/ 939019 h 6856375"/>
              <a:gd name="connsiteX168" fmla="*/ 0 w 12189091"/>
              <a:gd name="connsiteY168" fmla="*/ 2347681 h 6856375"/>
              <a:gd name="connsiteX169" fmla="*/ 646421 w 12189091"/>
              <a:gd name="connsiteY169" fmla="*/ 2113019 h 6856375"/>
              <a:gd name="connsiteX170" fmla="*/ 646116 w 12189091"/>
              <a:gd name="connsiteY170" fmla="*/ 1643350 h 6856375"/>
              <a:gd name="connsiteX171" fmla="*/ 0 w 12189091"/>
              <a:gd name="connsiteY171" fmla="*/ 1408573 h 6856375"/>
              <a:gd name="connsiteX172" fmla="*/ 3230428 w 12189091"/>
              <a:gd name="connsiteY172" fmla="*/ 235932 h 6856375"/>
              <a:gd name="connsiteX173" fmla="*/ 3231494 w 12189091"/>
              <a:gd name="connsiteY173" fmla="*/ 705880 h 6856375"/>
              <a:gd name="connsiteX174" fmla="*/ 3876531 w 12189091"/>
              <a:gd name="connsiteY174" fmla="*/ 940263 h 6856375"/>
              <a:gd name="connsiteX175" fmla="*/ 4522952 w 12189091"/>
              <a:gd name="connsiteY175" fmla="*/ 705601 h 6856375"/>
              <a:gd name="connsiteX176" fmla="*/ 4522648 w 12189091"/>
              <a:gd name="connsiteY176" fmla="*/ 235932 h 6856375"/>
              <a:gd name="connsiteX177" fmla="*/ 3876531 w 12189091"/>
              <a:gd name="connsiteY177" fmla="*/ 1155 h 6856375"/>
              <a:gd name="connsiteX178" fmla="*/ 3230428 w 12189091"/>
              <a:gd name="connsiteY178" fmla="*/ 235932 h 6856375"/>
              <a:gd name="connsiteX179" fmla="*/ 1937955 w 12189091"/>
              <a:gd name="connsiteY179" fmla="*/ 1172323 h 6856375"/>
              <a:gd name="connsiteX180" fmla="*/ 1939021 w 12189091"/>
              <a:gd name="connsiteY180" fmla="*/ 1642271 h 6856375"/>
              <a:gd name="connsiteX181" fmla="*/ 2584058 w 12189091"/>
              <a:gd name="connsiteY181" fmla="*/ 1876654 h 6856375"/>
              <a:gd name="connsiteX182" fmla="*/ 3230479 w 12189091"/>
              <a:gd name="connsiteY182" fmla="*/ 1641992 h 6856375"/>
              <a:gd name="connsiteX183" fmla="*/ 3230174 w 12189091"/>
              <a:gd name="connsiteY183" fmla="*/ 1172323 h 6856375"/>
              <a:gd name="connsiteX184" fmla="*/ 2584058 w 12189091"/>
              <a:gd name="connsiteY184" fmla="*/ 937546 h 6856375"/>
              <a:gd name="connsiteX185" fmla="*/ 1937955 w 12189091"/>
              <a:gd name="connsiteY185" fmla="*/ 1172323 h 6856375"/>
              <a:gd name="connsiteX186" fmla="*/ 3230428 w 12189091"/>
              <a:gd name="connsiteY186" fmla="*/ 705601 h 6856375"/>
              <a:gd name="connsiteX187" fmla="*/ 3231494 w 12189091"/>
              <a:gd name="connsiteY187" fmla="*/ 1175548 h 6856375"/>
              <a:gd name="connsiteX188" fmla="*/ 3876531 w 12189091"/>
              <a:gd name="connsiteY188" fmla="*/ 1409932 h 6856375"/>
              <a:gd name="connsiteX189" fmla="*/ 4522952 w 12189091"/>
              <a:gd name="connsiteY189" fmla="*/ 1175269 h 6856375"/>
              <a:gd name="connsiteX190" fmla="*/ 4522648 w 12189091"/>
              <a:gd name="connsiteY190" fmla="*/ 705601 h 6856375"/>
              <a:gd name="connsiteX191" fmla="*/ 3876531 w 12189091"/>
              <a:gd name="connsiteY191" fmla="*/ 470824 h 6856375"/>
              <a:gd name="connsiteX192" fmla="*/ 3230428 w 12189091"/>
              <a:gd name="connsiteY192" fmla="*/ 705601 h 6856375"/>
              <a:gd name="connsiteX193" fmla="*/ 0 w 12189091"/>
              <a:gd name="connsiteY193" fmla="*/ 938816 h 6856375"/>
              <a:gd name="connsiteX194" fmla="*/ 1292524 w 12189091"/>
              <a:gd name="connsiteY194" fmla="*/ 1408484 h 6856375"/>
              <a:gd name="connsiteX195" fmla="*/ 1292219 w 12189091"/>
              <a:gd name="connsiteY195" fmla="*/ 938816 h 6856375"/>
              <a:gd name="connsiteX196" fmla="*/ 1079 w 12189091"/>
              <a:gd name="connsiteY196" fmla="*/ 1408764 h 6856375"/>
              <a:gd name="connsiteX197" fmla="*/ 646268 w 12189091"/>
              <a:gd name="connsiteY197" fmla="*/ 235056 h 6856375"/>
              <a:gd name="connsiteX198" fmla="*/ 647335 w 12189091"/>
              <a:gd name="connsiteY198" fmla="*/ 705004 h 6856375"/>
              <a:gd name="connsiteX199" fmla="*/ 1292372 w 12189091"/>
              <a:gd name="connsiteY199" fmla="*/ 939387 h 6856375"/>
              <a:gd name="connsiteX200" fmla="*/ 1292372 w 12189091"/>
              <a:gd name="connsiteY200" fmla="*/ 279 h 6856375"/>
              <a:gd name="connsiteX201" fmla="*/ 1291470 w 12189091"/>
              <a:gd name="connsiteY201" fmla="*/ 938422 h 6856375"/>
              <a:gd name="connsiteX202" fmla="*/ 1292918 w 12189091"/>
              <a:gd name="connsiteY202" fmla="*/ 937940 h 6856375"/>
              <a:gd name="connsiteX203" fmla="*/ 3230479 w 12189091"/>
              <a:gd name="connsiteY203" fmla="*/ 1641992 h 6856375"/>
              <a:gd name="connsiteX204" fmla="*/ 1289363 w 12189091"/>
              <a:gd name="connsiteY204" fmla="*/ 1409056 h 6856375"/>
              <a:gd name="connsiteX205" fmla="*/ 2583829 w 12189091"/>
              <a:gd name="connsiteY205" fmla="*/ 1876972 h 6856375"/>
              <a:gd name="connsiteX206" fmla="*/ 3230479 w 12189091"/>
              <a:gd name="connsiteY206" fmla="*/ 1641992 h 6856375"/>
              <a:gd name="connsiteX207" fmla="*/ 3227749 w 12189091"/>
              <a:gd name="connsiteY207" fmla="*/ 235209 h 6856375"/>
              <a:gd name="connsiteX208" fmla="*/ 2947847 w 12189091"/>
              <a:gd name="connsiteY208" fmla="*/ 221814 h 6856375"/>
              <a:gd name="connsiteX209" fmla="*/ 2742552 w 12189091"/>
              <a:gd name="connsiteY209" fmla="*/ 412545 h 6856375"/>
              <a:gd name="connsiteX210" fmla="*/ 2462626 w 12189091"/>
              <a:gd name="connsiteY210" fmla="*/ 399150 h 6856375"/>
              <a:gd name="connsiteX211" fmla="*/ 2257356 w 12189091"/>
              <a:gd name="connsiteY211" fmla="*/ 589882 h 6856375"/>
              <a:gd name="connsiteX212" fmla="*/ 1977404 w 12189091"/>
              <a:gd name="connsiteY212" fmla="*/ 576499 h 6856375"/>
              <a:gd name="connsiteX213" fmla="*/ 1772058 w 12189091"/>
              <a:gd name="connsiteY213" fmla="*/ 767257 h 6856375"/>
              <a:gd name="connsiteX214" fmla="*/ 1492055 w 12189091"/>
              <a:gd name="connsiteY214" fmla="*/ 753887 h 6856375"/>
              <a:gd name="connsiteX215" fmla="*/ 1286671 w 12189091"/>
              <a:gd name="connsiteY215" fmla="*/ 944669 h 685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2189091" h="6856375">
                <a:moveTo>
                  <a:pt x="10252102" y="5209940"/>
                </a:moveTo>
                <a:lnTo>
                  <a:pt x="10898218" y="5444717"/>
                </a:lnTo>
                <a:lnTo>
                  <a:pt x="10898510" y="5914385"/>
                </a:lnTo>
                <a:lnTo>
                  <a:pt x="10252102" y="6149035"/>
                </a:lnTo>
                <a:lnTo>
                  <a:pt x="9607065" y="5914652"/>
                </a:lnTo>
                <a:lnTo>
                  <a:pt x="9605986" y="5444704"/>
                </a:lnTo>
                <a:lnTo>
                  <a:pt x="10252102" y="5209940"/>
                </a:lnTo>
                <a:close/>
                <a:moveTo>
                  <a:pt x="8315595" y="5914931"/>
                </a:moveTo>
                <a:lnTo>
                  <a:pt x="8960632" y="6149314"/>
                </a:lnTo>
                <a:lnTo>
                  <a:pt x="9607052" y="5914664"/>
                </a:lnTo>
                <a:lnTo>
                  <a:pt x="9606735" y="5444996"/>
                </a:lnTo>
                <a:lnTo>
                  <a:pt x="8960632" y="5210219"/>
                </a:lnTo>
                <a:lnTo>
                  <a:pt x="8314516" y="5444996"/>
                </a:lnTo>
                <a:moveTo>
                  <a:pt x="12187047" y="5915718"/>
                </a:moveTo>
                <a:lnTo>
                  <a:pt x="11540944" y="6150483"/>
                </a:lnTo>
                <a:lnTo>
                  <a:pt x="11542011" y="6620443"/>
                </a:lnTo>
                <a:lnTo>
                  <a:pt x="12187047" y="6854826"/>
                </a:lnTo>
                <a:moveTo>
                  <a:pt x="10252102" y="5209940"/>
                </a:moveTo>
                <a:lnTo>
                  <a:pt x="10252255" y="6148362"/>
                </a:lnTo>
                <a:moveTo>
                  <a:pt x="8314516" y="5444996"/>
                </a:moveTo>
                <a:lnTo>
                  <a:pt x="9607040" y="5914664"/>
                </a:lnTo>
                <a:moveTo>
                  <a:pt x="9606748" y="5444996"/>
                </a:moveTo>
                <a:lnTo>
                  <a:pt x="8315608" y="5914943"/>
                </a:lnTo>
                <a:moveTo>
                  <a:pt x="10252255" y="6856286"/>
                </a:moveTo>
                <a:lnTo>
                  <a:pt x="10251963" y="6148362"/>
                </a:lnTo>
                <a:lnTo>
                  <a:pt x="9605834" y="5913585"/>
                </a:lnTo>
                <a:lnTo>
                  <a:pt x="8959730" y="6148362"/>
                </a:lnTo>
                <a:lnTo>
                  <a:pt x="8960797" y="6856286"/>
                </a:lnTo>
                <a:moveTo>
                  <a:pt x="8960632" y="5210206"/>
                </a:moveTo>
                <a:lnTo>
                  <a:pt x="8959730" y="6148362"/>
                </a:lnTo>
                <a:moveTo>
                  <a:pt x="11762935" y="6854826"/>
                </a:moveTo>
                <a:lnTo>
                  <a:pt x="11545249" y="6775738"/>
                </a:lnTo>
                <a:lnTo>
                  <a:pt x="11323333" y="6856375"/>
                </a:lnTo>
                <a:moveTo>
                  <a:pt x="9609351" y="4977600"/>
                </a:moveTo>
                <a:lnTo>
                  <a:pt x="10251797" y="4740271"/>
                </a:lnTo>
                <a:lnTo>
                  <a:pt x="9605681" y="4505507"/>
                </a:lnTo>
                <a:lnTo>
                  <a:pt x="8959578" y="4740271"/>
                </a:lnTo>
                <a:lnTo>
                  <a:pt x="9609351" y="4977600"/>
                </a:lnTo>
                <a:close/>
                <a:moveTo>
                  <a:pt x="9609351" y="5133479"/>
                </a:moveTo>
                <a:lnTo>
                  <a:pt x="10251797" y="4896150"/>
                </a:lnTo>
                <a:lnTo>
                  <a:pt x="9605681" y="4661386"/>
                </a:lnTo>
                <a:lnTo>
                  <a:pt x="8959578" y="4896150"/>
                </a:lnTo>
                <a:lnTo>
                  <a:pt x="9609351" y="5133479"/>
                </a:lnTo>
                <a:close/>
                <a:moveTo>
                  <a:pt x="9609351" y="5289346"/>
                </a:moveTo>
                <a:lnTo>
                  <a:pt x="10251797" y="5052029"/>
                </a:lnTo>
                <a:lnTo>
                  <a:pt x="9605681" y="4817252"/>
                </a:lnTo>
                <a:lnTo>
                  <a:pt x="8959578" y="5052029"/>
                </a:lnTo>
                <a:lnTo>
                  <a:pt x="9609351" y="5289346"/>
                </a:lnTo>
                <a:close/>
                <a:moveTo>
                  <a:pt x="9609351" y="5445212"/>
                </a:moveTo>
                <a:lnTo>
                  <a:pt x="10251797" y="5207895"/>
                </a:lnTo>
                <a:lnTo>
                  <a:pt x="9605681" y="4973119"/>
                </a:lnTo>
                <a:lnTo>
                  <a:pt x="8959578" y="5207895"/>
                </a:lnTo>
                <a:lnTo>
                  <a:pt x="9609351" y="5445212"/>
                </a:lnTo>
                <a:close/>
                <a:moveTo>
                  <a:pt x="12189092" y="6856362"/>
                </a:moveTo>
                <a:lnTo>
                  <a:pt x="11542976" y="6621586"/>
                </a:lnTo>
                <a:lnTo>
                  <a:pt x="10896872" y="6856362"/>
                </a:lnTo>
                <a:moveTo>
                  <a:pt x="11543141" y="6616748"/>
                </a:moveTo>
                <a:lnTo>
                  <a:pt x="11543141" y="6856286"/>
                </a:lnTo>
                <a:moveTo>
                  <a:pt x="6376587" y="6148819"/>
                </a:moveTo>
                <a:lnTo>
                  <a:pt x="6377666" y="6618767"/>
                </a:lnTo>
                <a:lnTo>
                  <a:pt x="7022691" y="6853150"/>
                </a:lnTo>
                <a:lnTo>
                  <a:pt x="7669111" y="6618487"/>
                </a:lnTo>
                <a:lnTo>
                  <a:pt x="7668807" y="6148832"/>
                </a:lnTo>
                <a:lnTo>
                  <a:pt x="7022691" y="5914055"/>
                </a:lnTo>
                <a:lnTo>
                  <a:pt x="6376587" y="6148819"/>
                </a:lnTo>
                <a:close/>
                <a:moveTo>
                  <a:pt x="6377653" y="6618767"/>
                </a:moveTo>
                <a:lnTo>
                  <a:pt x="7668781" y="6148819"/>
                </a:lnTo>
                <a:moveTo>
                  <a:pt x="8311583" y="5444564"/>
                </a:moveTo>
                <a:lnTo>
                  <a:pt x="7665480" y="5209787"/>
                </a:lnTo>
                <a:lnTo>
                  <a:pt x="7019364" y="5444564"/>
                </a:lnTo>
                <a:lnTo>
                  <a:pt x="7020443" y="5914512"/>
                </a:lnTo>
                <a:lnTo>
                  <a:pt x="7665480" y="6148895"/>
                </a:lnTo>
                <a:lnTo>
                  <a:pt x="8311900" y="5914245"/>
                </a:lnTo>
                <a:moveTo>
                  <a:pt x="12187949" y="4978807"/>
                </a:moveTo>
                <a:lnTo>
                  <a:pt x="11541846" y="4744030"/>
                </a:lnTo>
                <a:lnTo>
                  <a:pt x="10895742" y="4978807"/>
                </a:lnTo>
                <a:lnTo>
                  <a:pt x="10896809" y="5448767"/>
                </a:lnTo>
                <a:lnTo>
                  <a:pt x="11541846" y="5683150"/>
                </a:lnTo>
                <a:lnTo>
                  <a:pt x="12188266" y="5448488"/>
                </a:lnTo>
                <a:moveTo>
                  <a:pt x="7019859" y="5445389"/>
                </a:moveTo>
                <a:lnTo>
                  <a:pt x="8312383" y="5915058"/>
                </a:lnTo>
                <a:moveTo>
                  <a:pt x="8310884" y="6856286"/>
                </a:moveTo>
                <a:lnTo>
                  <a:pt x="8312180" y="5444374"/>
                </a:lnTo>
                <a:lnTo>
                  <a:pt x="7022678" y="5914042"/>
                </a:lnTo>
                <a:moveTo>
                  <a:pt x="8960226" y="6619871"/>
                </a:moveTo>
                <a:lnTo>
                  <a:pt x="8959908" y="6150203"/>
                </a:lnTo>
                <a:lnTo>
                  <a:pt x="8313805" y="5915426"/>
                </a:lnTo>
                <a:lnTo>
                  <a:pt x="7667702" y="6150203"/>
                </a:lnTo>
                <a:lnTo>
                  <a:pt x="7668768" y="6620150"/>
                </a:lnTo>
                <a:moveTo>
                  <a:pt x="5083873" y="6148705"/>
                </a:moveTo>
                <a:lnTo>
                  <a:pt x="5084939" y="6618665"/>
                </a:lnTo>
                <a:lnTo>
                  <a:pt x="5729976" y="6853048"/>
                </a:lnTo>
                <a:lnTo>
                  <a:pt x="6376396" y="6618386"/>
                </a:lnTo>
                <a:moveTo>
                  <a:pt x="6376384" y="6618373"/>
                </a:moveTo>
                <a:lnTo>
                  <a:pt x="5083873" y="6148705"/>
                </a:lnTo>
                <a:moveTo>
                  <a:pt x="6376079" y="6148705"/>
                </a:moveTo>
                <a:lnTo>
                  <a:pt x="5084939" y="6618665"/>
                </a:lnTo>
                <a:moveTo>
                  <a:pt x="7022843" y="6854483"/>
                </a:moveTo>
                <a:lnTo>
                  <a:pt x="6376727" y="6619706"/>
                </a:lnTo>
                <a:lnTo>
                  <a:pt x="5730623" y="6854483"/>
                </a:lnTo>
                <a:moveTo>
                  <a:pt x="6376727" y="6619706"/>
                </a:moveTo>
                <a:lnTo>
                  <a:pt x="6375838" y="6856286"/>
                </a:lnTo>
                <a:moveTo>
                  <a:pt x="10250337" y="6150483"/>
                </a:moveTo>
                <a:lnTo>
                  <a:pt x="10251404" y="6620443"/>
                </a:lnTo>
                <a:lnTo>
                  <a:pt x="10896440" y="6854826"/>
                </a:lnTo>
                <a:lnTo>
                  <a:pt x="11542862" y="6620164"/>
                </a:lnTo>
                <a:lnTo>
                  <a:pt x="11542570" y="6150495"/>
                </a:lnTo>
                <a:lnTo>
                  <a:pt x="10896440" y="5915731"/>
                </a:lnTo>
                <a:lnTo>
                  <a:pt x="10250337" y="6150483"/>
                </a:lnTo>
                <a:close/>
                <a:moveTo>
                  <a:pt x="10250337" y="6150483"/>
                </a:moveTo>
                <a:lnTo>
                  <a:pt x="11542862" y="6620150"/>
                </a:lnTo>
                <a:moveTo>
                  <a:pt x="7668768" y="6150203"/>
                </a:moveTo>
                <a:lnTo>
                  <a:pt x="8959908" y="6620150"/>
                </a:lnTo>
                <a:lnTo>
                  <a:pt x="9602748" y="6380447"/>
                </a:lnTo>
                <a:lnTo>
                  <a:pt x="10251416" y="6620443"/>
                </a:lnTo>
                <a:lnTo>
                  <a:pt x="11542544" y="6150483"/>
                </a:lnTo>
                <a:moveTo>
                  <a:pt x="10896453" y="5915718"/>
                </a:moveTo>
                <a:lnTo>
                  <a:pt x="10895552" y="6853861"/>
                </a:lnTo>
                <a:moveTo>
                  <a:pt x="8959578" y="4740271"/>
                </a:moveTo>
                <a:lnTo>
                  <a:pt x="8960645" y="5210232"/>
                </a:lnTo>
                <a:lnTo>
                  <a:pt x="9605681" y="5444615"/>
                </a:lnTo>
                <a:lnTo>
                  <a:pt x="10252102" y="5209952"/>
                </a:lnTo>
                <a:lnTo>
                  <a:pt x="10251797" y="4740284"/>
                </a:lnTo>
                <a:lnTo>
                  <a:pt x="9605681" y="4505520"/>
                </a:lnTo>
                <a:lnTo>
                  <a:pt x="8959578" y="4740271"/>
                </a:lnTo>
                <a:close/>
                <a:moveTo>
                  <a:pt x="12187352" y="6493601"/>
                </a:moveTo>
                <a:cubicBezTo>
                  <a:pt x="12121875" y="6443309"/>
                  <a:pt x="12131550" y="6365668"/>
                  <a:pt x="12029950" y="6328530"/>
                </a:cubicBezTo>
                <a:cubicBezTo>
                  <a:pt x="11908657" y="6284192"/>
                  <a:pt x="11871353" y="6386262"/>
                  <a:pt x="11750061" y="6341925"/>
                </a:cubicBezTo>
                <a:cubicBezTo>
                  <a:pt x="11628781" y="6297588"/>
                  <a:pt x="11666084" y="6195531"/>
                  <a:pt x="11544804" y="6151206"/>
                </a:cubicBezTo>
                <a:moveTo>
                  <a:pt x="2585798" y="1638"/>
                </a:moveTo>
                <a:lnTo>
                  <a:pt x="3230821" y="236021"/>
                </a:lnTo>
                <a:lnTo>
                  <a:pt x="3877242" y="1359"/>
                </a:lnTo>
                <a:moveTo>
                  <a:pt x="3230987" y="0"/>
                </a:moveTo>
                <a:lnTo>
                  <a:pt x="3230987" y="237939"/>
                </a:lnTo>
                <a:moveTo>
                  <a:pt x="3876544" y="1359"/>
                </a:moveTo>
                <a:lnTo>
                  <a:pt x="4521568" y="235742"/>
                </a:lnTo>
                <a:lnTo>
                  <a:pt x="5167989" y="1079"/>
                </a:lnTo>
                <a:moveTo>
                  <a:pt x="4522965" y="0"/>
                </a:moveTo>
                <a:lnTo>
                  <a:pt x="4522965" y="236567"/>
                </a:lnTo>
                <a:moveTo>
                  <a:pt x="649278" y="235577"/>
                </a:moveTo>
                <a:lnTo>
                  <a:pt x="644453" y="0"/>
                </a:lnTo>
                <a:moveTo>
                  <a:pt x="4241" y="1194"/>
                </a:moveTo>
                <a:lnTo>
                  <a:pt x="649278" y="235577"/>
                </a:lnTo>
                <a:lnTo>
                  <a:pt x="1295698" y="914"/>
                </a:lnTo>
                <a:moveTo>
                  <a:pt x="4522648" y="236224"/>
                </a:moveTo>
                <a:lnTo>
                  <a:pt x="4523727" y="706172"/>
                </a:lnTo>
                <a:lnTo>
                  <a:pt x="5168751" y="940556"/>
                </a:lnTo>
                <a:lnTo>
                  <a:pt x="5815171" y="705893"/>
                </a:lnTo>
                <a:lnTo>
                  <a:pt x="5814867" y="236224"/>
                </a:lnTo>
                <a:lnTo>
                  <a:pt x="5168751" y="1460"/>
                </a:lnTo>
                <a:lnTo>
                  <a:pt x="4522648" y="236224"/>
                </a:lnTo>
                <a:close/>
                <a:moveTo>
                  <a:pt x="4522648" y="236224"/>
                </a:moveTo>
                <a:lnTo>
                  <a:pt x="5815171" y="705893"/>
                </a:lnTo>
                <a:moveTo>
                  <a:pt x="5814867" y="236224"/>
                </a:moveTo>
                <a:lnTo>
                  <a:pt x="4523727" y="706172"/>
                </a:lnTo>
                <a:moveTo>
                  <a:pt x="1294365" y="1638"/>
                </a:moveTo>
                <a:lnTo>
                  <a:pt x="1939402" y="236021"/>
                </a:lnTo>
                <a:lnTo>
                  <a:pt x="2585823" y="1359"/>
                </a:lnTo>
                <a:moveTo>
                  <a:pt x="1939389" y="279"/>
                </a:moveTo>
                <a:lnTo>
                  <a:pt x="1938488" y="235056"/>
                </a:lnTo>
                <a:moveTo>
                  <a:pt x="5814486" y="0"/>
                </a:moveTo>
                <a:lnTo>
                  <a:pt x="5813584" y="233698"/>
                </a:lnTo>
                <a:moveTo>
                  <a:pt x="1079" y="1408967"/>
                </a:moveTo>
                <a:lnTo>
                  <a:pt x="646103" y="1643350"/>
                </a:lnTo>
                <a:lnTo>
                  <a:pt x="1292524" y="1408687"/>
                </a:lnTo>
                <a:lnTo>
                  <a:pt x="1292219" y="939019"/>
                </a:lnTo>
                <a:lnTo>
                  <a:pt x="646103" y="704242"/>
                </a:lnTo>
                <a:lnTo>
                  <a:pt x="0" y="939019"/>
                </a:lnTo>
                <a:moveTo>
                  <a:pt x="0" y="2347681"/>
                </a:moveTo>
                <a:lnTo>
                  <a:pt x="646421" y="2113019"/>
                </a:lnTo>
                <a:lnTo>
                  <a:pt x="646116" y="1643350"/>
                </a:lnTo>
                <a:lnTo>
                  <a:pt x="0" y="1408573"/>
                </a:lnTo>
                <a:moveTo>
                  <a:pt x="3230428" y="235932"/>
                </a:moveTo>
                <a:lnTo>
                  <a:pt x="3231494" y="705880"/>
                </a:lnTo>
                <a:lnTo>
                  <a:pt x="3876531" y="940263"/>
                </a:lnTo>
                <a:lnTo>
                  <a:pt x="4522952" y="705601"/>
                </a:lnTo>
                <a:lnTo>
                  <a:pt x="4522648" y="235932"/>
                </a:lnTo>
                <a:lnTo>
                  <a:pt x="3876531" y="1155"/>
                </a:lnTo>
                <a:lnTo>
                  <a:pt x="3230428" y="235932"/>
                </a:lnTo>
                <a:close/>
                <a:moveTo>
                  <a:pt x="1937955" y="1172323"/>
                </a:moveTo>
                <a:lnTo>
                  <a:pt x="1939021" y="1642271"/>
                </a:lnTo>
                <a:lnTo>
                  <a:pt x="2584058" y="1876654"/>
                </a:lnTo>
                <a:lnTo>
                  <a:pt x="3230479" y="1641992"/>
                </a:lnTo>
                <a:lnTo>
                  <a:pt x="3230174" y="1172323"/>
                </a:lnTo>
                <a:lnTo>
                  <a:pt x="2584058" y="937546"/>
                </a:lnTo>
                <a:lnTo>
                  <a:pt x="1937955" y="1172323"/>
                </a:lnTo>
                <a:close/>
                <a:moveTo>
                  <a:pt x="3230428" y="705601"/>
                </a:moveTo>
                <a:lnTo>
                  <a:pt x="3231494" y="1175548"/>
                </a:lnTo>
                <a:lnTo>
                  <a:pt x="3876531" y="1409932"/>
                </a:lnTo>
                <a:lnTo>
                  <a:pt x="4522952" y="1175269"/>
                </a:lnTo>
                <a:lnTo>
                  <a:pt x="4522648" y="705601"/>
                </a:lnTo>
                <a:lnTo>
                  <a:pt x="3876531" y="470824"/>
                </a:lnTo>
                <a:lnTo>
                  <a:pt x="3230428" y="705601"/>
                </a:lnTo>
                <a:close/>
                <a:moveTo>
                  <a:pt x="0" y="938816"/>
                </a:moveTo>
                <a:lnTo>
                  <a:pt x="1292524" y="1408484"/>
                </a:lnTo>
                <a:moveTo>
                  <a:pt x="1292219" y="938816"/>
                </a:moveTo>
                <a:lnTo>
                  <a:pt x="1079" y="1408764"/>
                </a:lnTo>
                <a:moveTo>
                  <a:pt x="646268" y="235056"/>
                </a:moveTo>
                <a:lnTo>
                  <a:pt x="647335" y="705004"/>
                </a:lnTo>
                <a:lnTo>
                  <a:pt x="1292372" y="939387"/>
                </a:lnTo>
                <a:moveTo>
                  <a:pt x="1292372" y="279"/>
                </a:moveTo>
                <a:lnTo>
                  <a:pt x="1291470" y="938422"/>
                </a:lnTo>
                <a:moveTo>
                  <a:pt x="1292918" y="937940"/>
                </a:moveTo>
                <a:lnTo>
                  <a:pt x="3230479" y="1641992"/>
                </a:lnTo>
                <a:moveTo>
                  <a:pt x="1289363" y="1409056"/>
                </a:moveTo>
                <a:lnTo>
                  <a:pt x="2583829" y="1876972"/>
                </a:lnTo>
                <a:lnTo>
                  <a:pt x="3230479" y="1641992"/>
                </a:lnTo>
                <a:moveTo>
                  <a:pt x="3227749" y="235209"/>
                </a:moveTo>
                <a:cubicBezTo>
                  <a:pt x="3106456" y="279546"/>
                  <a:pt x="3069140" y="177476"/>
                  <a:pt x="2947847" y="221814"/>
                </a:cubicBezTo>
                <a:cubicBezTo>
                  <a:pt x="2826555" y="266138"/>
                  <a:pt x="2863858" y="368208"/>
                  <a:pt x="2742552" y="412545"/>
                </a:cubicBezTo>
                <a:cubicBezTo>
                  <a:pt x="2621234" y="456883"/>
                  <a:pt x="2583931" y="354813"/>
                  <a:pt x="2462626" y="399150"/>
                </a:cubicBezTo>
                <a:cubicBezTo>
                  <a:pt x="2341333" y="443487"/>
                  <a:pt x="2378649" y="545557"/>
                  <a:pt x="2257356" y="589882"/>
                </a:cubicBezTo>
                <a:cubicBezTo>
                  <a:pt x="2136038" y="634219"/>
                  <a:pt x="2098735" y="532149"/>
                  <a:pt x="1977404" y="576499"/>
                </a:cubicBezTo>
                <a:cubicBezTo>
                  <a:pt x="1856073" y="620849"/>
                  <a:pt x="1893389" y="722907"/>
                  <a:pt x="1772058" y="767257"/>
                </a:cubicBezTo>
                <a:cubicBezTo>
                  <a:pt x="1650714" y="811607"/>
                  <a:pt x="1613398" y="709537"/>
                  <a:pt x="1492055" y="753887"/>
                </a:cubicBezTo>
                <a:cubicBezTo>
                  <a:pt x="1370711" y="798249"/>
                  <a:pt x="1408014" y="900307"/>
                  <a:pt x="1286671" y="944669"/>
                </a:cubicBezTo>
              </a:path>
            </a:pathLst>
          </a:custGeom>
          <a:noFill/>
          <a:ln w="12690" cap="flat">
            <a:solidFill>
              <a:srgbClr val="2F3541"/>
            </a:solidFill>
            <a:prstDash val="solid"/>
            <a:miter/>
          </a:ln>
        </p:spPr>
        <p:txBody>
          <a:bodyPr rtlCol="0" anchor="ctr"/>
          <a:lstStyle/>
          <a:p>
            <a:endParaRPr lang="en-US"/>
          </a:p>
        </p:txBody>
      </p:sp>
      <p:grpSp>
        <p:nvGrpSpPr>
          <p:cNvPr id="5" name="vert_logo_grp" descr="That is the end of the presentation.">
            <a:extLst>
              <a:ext uri="{FF2B5EF4-FFF2-40B4-BE49-F238E27FC236}">
                <a16:creationId xmlns:a16="http://schemas.microsoft.com/office/drawing/2014/main" id="{0CB43144-7496-E12F-FA93-E8BF4C9E5BF3}"/>
              </a:ext>
            </a:extLst>
          </p:cNvPr>
          <p:cNvGrpSpPr>
            <a:grpSpLocks noChangeAspect="1"/>
          </p:cNvGrpSpPr>
          <p:nvPr userDrawn="1"/>
        </p:nvGrpSpPr>
        <p:grpSpPr bwMode="black">
          <a:xfrm>
            <a:off x="4404360" y="2557715"/>
            <a:ext cx="3383280" cy="1634994"/>
            <a:chOff x="5513695" y="815830"/>
            <a:chExt cx="4571796" cy="2209353"/>
          </a:xfrm>
        </p:grpSpPr>
        <p:sp>
          <p:nvSpPr>
            <p:cNvPr id="6" name="Equinix_black">
              <a:extLst>
                <a:ext uri="{FF2B5EF4-FFF2-40B4-BE49-F238E27FC236}">
                  <a16:creationId xmlns:a16="http://schemas.microsoft.com/office/drawing/2014/main" id="{1554168B-740A-C755-1882-5ED8D3782F0E}"/>
                </a:ext>
                <a:ext uri="{C183D7F6-B498-43B3-948B-1728B52AA6E4}">
                  <adec:decorative xmlns:adec="http://schemas.microsoft.com/office/drawing/2017/decorative" val="1"/>
                </a:ext>
              </a:extLst>
            </p:cNvPr>
            <p:cNvSpPr/>
            <p:nvPr/>
          </p:nvSpPr>
          <p:spPr bwMode="black">
            <a:xfrm>
              <a:off x="5513695" y="2504926"/>
              <a:ext cx="4571796" cy="520257"/>
            </a:xfrm>
            <a:custGeom>
              <a:avLst/>
              <a:gdLst>
                <a:gd name="connsiteX0" fmla="*/ 404209 w 4571796"/>
                <a:gd name="connsiteY0" fmla="*/ 18887 h 520257"/>
                <a:gd name="connsiteX1" fmla="*/ 404209 w 4571796"/>
                <a:gd name="connsiteY1" fmla="*/ 79924 h 520257"/>
                <a:gd name="connsiteX2" fmla="*/ 68108 w 4571796"/>
                <a:gd name="connsiteY2" fmla="*/ 79924 h 520257"/>
                <a:gd name="connsiteX3" fmla="*/ 68108 w 4571796"/>
                <a:gd name="connsiteY3" fmla="*/ 212048 h 520257"/>
                <a:gd name="connsiteX4" fmla="*/ 293526 w 4571796"/>
                <a:gd name="connsiteY4" fmla="*/ 212048 h 520257"/>
                <a:gd name="connsiteX5" fmla="*/ 293526 w 4571796"/>
                <a:gd name="connsiteY5" fmla="*/ 273275 h 520257"/>
                <a:gd name="connsiteX6" fmla="*/ 68108 w 4571796"/>
                <a:gd name="connsiteY6" fmla="*/ 273275 h 520257"/>
                <a:gd name="connsiteX7" fmla="*/ 68108 w 4571796"/>
                <a:gd name="connsiteY7" fmla="*/ 425080 h 520257"/>
                <a:gd name="connsiteX8" fmla="*/ 416089 w 4571796"/>
                <a:gd name="connsiteY8" fmla="*/ 425080 h 520257"/>
                <a:gd name="connsiteX9" fmla="*/ 416089 w 4571796"/>
                <a:gd name="connsiteY9" fmla="*/ 485162 h 520257"/>
                <a:gd name="connsiteX10" fmla="*/ 0 w 4571796"/>
                <a:gd name="connsiteY10" fmla="*/ 485162 h 520257"/>
                <a:gd name="connsiteX11" fmla="*/ 0 w 4571796"/>
                <a:gd name="connsiteY11" fmla="*/ 18887 h 520257"/>
                <a:gd name="connsiteX12" fmla="*/ 404209 w 4571796"/>
                <a:gd name="connsiteY12" fmla="*/ 18887 h 520257"/>
                <a:gd name="connsiteX13" fmla="*/ 1846339 w 4571796"/>
                <a:gd name="connsiteY13" fmla="*/ 299412 h 520257"/>
                <a:gd name="connsiteX14" fmla="*/ 1709282 w 4571796"/>
                <a:gd name="connsiteY14" fmla="*/ 437767 h 520257"/>
                <a:gd name="connsiteX15" fmla="*/ 1580063 w 4571796"/>
                <a:gd name="connsiteY15" fmla="*/ 299412 h 520257"/>
                <a:gd name="connsiteX16" fmla="*/ 1580063 w 4571796"/>
                <a:gd name="connsiteY16" fmla="*/ 20116 h 520257"/>
                <a:gd name="connsiteX17" fmla="*/ 1512641 w 4571796"/>
                <a:gd name="connsiteY17" fmla="*/ 20116 h 520257"/>
                <a:gd name="connsiteX18" fmla="*/ 1512641 w 4571796"/>
                <a:gd name="connsiteY18" fmla="*/ 302551 h 520257"/>
                <a:gd name="connsiteX19" fmla="*/ 1708783 w 4571796"/>
                <a:gd name="connsiteY19" fmla="*/ 498999 h 520257"/>
                <a:gd name="connsiteX20" fmla="*/ 1913146 w 4571796"/>
                <a:gd name="connsiteY20" fmla="*/ 302551 h 520257"/>
                <a:gd name="connsiteX21" fmla="*/ 1913146 w 4571796"/>
                <a:gd name="connsiteY21" fmla="*/ 20116 h 520257"/>
                <a:gd name="connsiteX22" fmla="*/ 1846339 w 4571796"/>
                <a:gd name="connsiteY22" fmla="*/ 20116 h 520257"/>
                <a:gd name="connsiteX23" fmla="*/ 1846339 w 4571796"/>
                <a:gd name="connsiteY23" fmla="*/ 299412 h 520257"/>
                <a:gd name="connsiteX24" fmla="*/ 2288572 w 4571796"/>
                <a:gd name="connsiteY24" fmla="*/ 485080 h 520257"/>
                <a:gd name="connsiteX25" fmla="*/ 2355540 w 4571796"/>
                <a:gd name="connsiteY25" fmla="*/ 485080 h 520257"/>
                <a:gd name="connsiteX26" fmla="*/ 2355540 w 4571796"/>
                <a:gd name="connsiteY26" fmla="*/ 18776 h 520257"/>
                <a:gd name="connsiteX27" fmla="*/ 2288572 w 4571796"/>
                <a:gd name="connsiteY27" fmla="*/ 18776 h 520257"/>
                <a:gd name="connsiteX28" fmla="*/ 2288572 w 4571796"/>
                <a:gd name="connsiteY28" fmla="*/ 485080 h 520257"/>
                <a:gd name="connsiteX29" fmla="*/ 3154627 w 4571796"/>
                <a:gd name="connsiteY29" fmla="*/ 18974 h 520257"/>
                <a:gd name="connsiteX30" fmla="*/ 3154627 w 4571796"/>
                <a:gd name="connsiteY30" fmla="*/ 384264 h 520257"/>
                <a:gd name="connsiteX31" fmla="*/ 2823718 w 4571796"/>
                <a:gd name="connsiteY31" fmla="*/ 18971 h 520257"/>
                <a:gd name="connsiteX32" fmla="*/ 2757554 w 4571796"/>
                <a:gd name="connsiteY32" fmla="*/ 18971 h 520257"/>
                <a:gd name="connsiteX33" fmla="*/ 2757554 w 4571796"/>
                <a:gd name="connsiteY33" fmla="*/ 485162 h 520257"/>
                <a:gd name="connsiteX34" fmla="*/ 2824562 w 4571796"/>
                <a:gd name="connsiteY34" fmla="*/ 485162 h 520257"/>
                <a:gd name="connsiteX35" fmla="*/ 2824562 w 4571796"/>
                <a:gd name="connsiteY35" fmla="*/ 116882 h 520257"/>
                <a:gd name="connsiteX36" fmla="*/ 3155965 w 4571796"/>
                <a:gd name="connsiteY36" fmla="*/ 485165 h 520257"/>
                <a:gd name="connsiteX37" fmla="*/ 3221313 w 4571796"/>
                <a:gd name="connsiteY37" fmla="*/ 485165 h 520257"/>
                <a:gd name="connsiteX38" fmla="*/ 3221313 w 4571796"/>
                <a:gd name="connsiteY38" fmla="*/ 18974 h 520257"/>
                <a:gd name="connsiteX39" fmla="*/ 3154627 w 4571796"/>
                <a:gd name="connsiteY39" fmla="*/ 18974 h 520257"/>
                <a:gd name="connsiteX40" fmla="*/ 3627316 w 4571796"/>
                <a:gd name="connsiteY40" fmla="*/ 485080 h 520257"/>
                <a:gd name="connsiteX41" fmla="*/ 3694131 w 4571796"/>
                <a:gd name="connsiteY41" fmla="*/ 485080 h 520257"/>
                <a:gd name="connsiteX42" fmla="*/ 3694131 w 4571796"/>
                <a:gd name="connsiteY42" fmla="*/ 18776 h 520257"/>
                <a:gd name="connsiteX43" fmla="*/ 3627316 w 4571796"/>
                <a:gd name="connsiteY43" fmla="*/ 18776 h 520257"/>
                <a:gd name="connsiteX44" fmla="*/ 3627316 w 4571796"/>
                <a:gd name="connsiteY44" fmla="*/ 485080 h 520257"/>
                <a:gd name="connsiteX45" fmla="*/ 4456524 w 4571796"/>
                <a:gd name="connsiteY45" fmla="*/ 18319 h 520257"/>
                <a:gd name="connsiteX46" fmla="*/ 4302426 w 4571796"/>
                <a:gd name="connsiteY46" fmla="*/ 185908 h 520257"/>
                <a:gd name="connsiteX47" fmla="*/ 4152526 w 4571796"/>
                <a:gd name="connsiteY47" fmla="*/ 18319 h 520257"/>
                <a:gd name="connsiteX48" fmla="*/ 4065160 w 4571796"/>
                <a:gd name="connsiteY48" fmla="*/ 18319 h 520257"/>
                <a:gd name="connsiteX49" fmla="*/ 4252430 w 4571796"/>
                <a:gd name="connsiteY49" fmla="*/ 232306 h 520257"/>
                <a:gd name="connsiteX50" fmla="*/ 4018234 w 4571796"/>
                <a:gd name="connsiteY50" fmla="*/ 485051 h 520257"/>
                <a:gd name="connsiteX51" fmla="*/ 4103696 w 4571796"/>
                <a:gd name="connsiteY51" fmla="*/ 485051 h 520257"/>
                <a:gd name="connsiteX52" fmla="*/ 4295860 w 4571796"/>
                <a:gd name="connsiteY52" fmla="*/ 277562 h 520257"/>
                <a:gd name="connsiteX53" fmla="*/ 4479038 w 4571796"/>
                <a:gd name="connsiteY53" fmla="*/ 485051 h 520257"/>
                <a:gd name="connsiteX54" fmla="*/ 4571797 w 4571796"/>
                <a:gd name="connsiteY54" fmla="*/ 485051 h 520257"/>
                <a:gd name="connsiteX55" fmla="*/ 4344928 w 4571796"/>
                <a:gd name="connsiteY55" fmla="*/ 232182 h 520257"/>
                <a:gd name="connsiteX56" fmla="*/ 4539165 w 4571796"/>
                <a:gd name="connsiteY56" fmla="*/ 18319 h 520257"/>
                <a:gd name="connsiteX57" fmla="*/ 4456524 w 4571796"/>
                <a:gd name="connsiteY57" fmla="*/ 18319 h 520257"/>
                <a:gd name="connsiteX58" fmla="*/ 924908 w 4571796"/>
                <a:gd name="connsiteY58" fmla="*/ 8 h 520257"/>
                <a:gd name="connsiteX59" fmla="*/ 1173255 w 4571796"/>
                <a:gd name="connsiteY59" fmla="*/ 247487 h 520257"/>
                <a:gd name="connsiteX60" fmla="*/ 1173255 w 4571796"/>
                <a:gd name="connsiteY60" fmla="*/ 249267 h 520257"/>
                <a:gd name="connsiteX61" fmla="*/ 1084506 w 4571796"/>
                <a:gd name="connsiteY61" fmla="*/ 443850 h 520257"/>
                <a:gd name="connsiteX62" fmla="*/ 1151010 w 4571796"/>
                <a:gd name="connsiteY62" fmla="*/ 520023 h 520257"/>
                <a:gd name="connsiteX63" fmla="*/ 1073201 w 4571796"/>
                <a:gd name="connsiteY63" fmla="*/ 520258 h 520257"/>
                <a:gd name="connsiteX64" fmla="*/ 1035288 w 4571796"/>
                <a:gd name="connsiteY64" fmla="*/ 476456 h 520257"/>
                <a:gd name="connsiteX65" fmla="*/ 926441 w 4571796"/>
                <a:gd name="connsiteY65" fmla="*/ 502136 h 520257"/>
                <a:gd name="connsiteX66" fmla="*/ 678854 w 4571796"/>
                <a:gd name="connsiteY66" fmla="*/ 254633 h 520257"/>
                <a:gd name="connsiteX67" fmla="*/ 678854 w 4571796"/>
                <a:gd name="connsiteY67" fmla="*/ 252834 h 520257"/>
                <a:gd name="connsiteX68" fmla="*/ 924908 w 4571796"/>
                <a:gd name="connsiteY68" fmla="*/ 8 h 520257"/>
                <a:gd name="connsiteX69" fmla="*/ 1103699 w 4571796"/>
                <a:gd name="connsiteY69" fmla="*/ 249890 h 520257"/>
                <a:gd name="connsiteX70" fmla="*/ 923338 w 4571796"/>
                <a:gd name="connsiteY70" fmla="*/ 59705 h 520257"/>
                <a:gd name="connsiteX71" fmla="*/ 748563 w 4571796"/>
                <a:gd name="connsiteY71" fmla="*/ 250568 h 520257"/>
                <a:gd name="connsiteX72" fmla="*/ 748682 w 4571796"/>
                <a:gd name="connsiteY72" fmla="*/ 252254 h 520257"/>
                <a:gd name="connsiteX73" fmla="*/ 927894 w 4571796"/>
                <a:gd name="connsiteY73" fmla="*/ 441708 h 520257"/>
                <a:gd name="connsiteX74" fmla="*/ 993208 w 4571796"/>
                <a:gd name="connsiteY74" fmla="*/ 428021 h 520257"/>
                <a:gd name="connsiteX75" fmla="*/ 929649 w 4571796"/>
                <a:gd name="connsiteY75" fmla="*/ 355075 h 520257"/>
                <a:gd name="connsiteX76" fmla="*/ 1007273 w 4571796"/>
                <a:gd name="connsiteY76" fmla="*/ 355183 h 520257"/>
                <a:gd name="connsiteX77" fmla="*/ 1043463 w 4571796"/>
                <a:gd name="connsiteY77" fmla="*/ 397146 h 520257"/>
                <a:gd name="connsiteX78" fmla="*/ 1103699 w 4571796"/>
                <a:gd name="connsiteY78" fmla="*/ 251713 h 520257"/>
                <a:gd name="connsiteX79" fmla="*/ 1103699 w 4571796"/>
                <a:gd name="connsiteY79" fmla="*/ 249890 h 52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71796" h="520257">
                  <a:moveTo>
                    <a:pt x="404209" y="18887"/>
                  </a:moveTo>
                  <a:lnTo>
                    <a:pt x="404209" y="79924"/>
                  </a:lnTo>
                  <a:lnTo>
                    <a:pt x="68108" y="79924"/>
                  </a:lnTo>
                  <a:lnTo>
                    <a:pt x="68108" y="212048"/>
                  </a:lnTo>
                  <a:lnTo>
                    <a:pt x="293526" y="212048"/>
                  </a:lnTo>
                  <a:lnTo>
                    <a:pt x="293526" y="273275"/>
                  </a:lnTo>
                  <a:lnTo>
                    <a:pt x="68108" y="273275"/>
                  </a:lnTo>
                  <a:lnTo>
                    <a:pt x="68108" y="425080"/>
                  </a:lnTo>
                  <a:lnTo>
                    <a:pt x="416089" y="425080"/>
                  </a:lnTo>
                  <a:lnTo>
                    <a:pt x="416089" y="485162"/>
                  </a:lnTo>
                  <a:lnTo>
                    <a:pt x="0" y="485162"/>
                  </a:lnTo>
                  <a:lnTo>
                    <a:pt x="0" y="18887"/>
                  </a:lnTo>
                  <a:lnTo>
                    <a:pt x="404209" y="18887"/>
                  </a:lnTo>
                  <a:close/>
                  <a:moveTo>
                    <a:pt x="1846339" y="299412"/>
                  </a:moveTo>
                  <a:cubicBezTo>
                    <a:pt x="1846339" y="382729"/>
                    <a:pt x="1791190" y="437767"/>
                    <a:pt x="1709282" y="437767"/>
                  </a:cubicBezTo>
                  <a:cubicBezTo>
                    <a:pt x="1629669" y="437767"/>
                    <a:pt x="1580063" y="382080"/>
                    <a:pt x="1580063" y="299412"/>
                  </a:cubicBezTo>
                  <a:lnTo>
                    <a:pt x="1580063" y="20116"/>
                  </a:lnTo>
                  <a:lnTo>
                    <a:pt x="1512641" y="20116"/>
                  </a:lnTo>
                  <a:lnTo>
                    <a:pt x="1512641" y="302551"/>
                  </a:lnTo>
                  <a:cubicBezTo>
                    <a:pt x="1512641" y="429670"/>
                    <a:pt x="1604450" y="498999"/>
                    <a:pt x="1708783" y="498999"/>
                  </a:cubicBezTo>
                  <a:cubicBezTo>
                    <a:pt x="1862959" y="498999"/>
                    <a:pt x="1913146" y="393664"/>
                    <a:pt x="1913146" y="302551"/>
                  </a:cubicBezTo>
                  <a:lnTo>
                    <a:pt x="1913146" y="20116"/>
                  </a:lnTo>
                  <a:lnTo>
                    <a:pt x="1846339" y="20116"/>
                  </a:lnTo>
                  <a:lnTo>
                    <a:pt x="1846339" y="299412"/>
                  </a:lnTo>
                  <a:close/>
                  <a:moveTo>
                    <a:pt x="2288572" y="485080"/>
                  </a:moveTo>
                  <a:lnTo>
                    <a:pt x="2355540" y="485080"/>
                  </a:lnTo>
                  <a:lnTo>
                    <a:pt x="2355540" y="18776"/>
                  </a:lnTo>
                  <a:lnTo>
                    <a:pt x="2288572" y="18776"/>
                  </a:lnTo>
                  <a:lnTo>
                    <a:pt x="2288572" y="485080"/>
                  </a:lnTo>
                  <a:close/>
                  <a:moveTo>
                    <a:pt x="3154627" y="18974"/>
                  </a:moveTo>
                  <a:lnTo>
                    <a:pt x="3154627" y="384264"/>
                  </a:lnTo>
                  <a:lnTo>
                    <a:pt x="2823718" y="18971"/>
                  </a:lnTo>
                  <a:lnTo>
                    <a:pt x="2757554" y="18971"/>
                  </a:lnTo>
                  <a:lnTo>
                    <a:pt x="2757554" y="485162"/>
                  </a:lnTo>
                  <a:lnTo>
                    <a:pt x="2824562" y="485162"/>
                  </a:lnTo>
                  <a:lnTo>
                    <a:pt x="2824562" y="116882"/>
                  </a:lnTo>
                  <a:lnTo>
                    <a:pt x="3155965" y="485165"/>
                  </a:lnTo>
                  <a:lnTo>
                    <a:pt x="3221313" y="485165"/>
                  </a:lnTo>
                  <a:lnTo>
                    <a:pt x="3221313" y="18974"/>
                  </a:lnTo>
                  <a:lnTo>
                    <a:pt x="3154627" y="18974"/>
                  </a:lnTo>
                  <a:close/>
                  <a:moveTo>
                    <a:pt x="3627316" y="485080"/>
                  </a:moveTo>
                  <a:lnTo>
                    <a:pt x="3694131" y="485080"/>
                  </a:lnTo>
                  <a:lnTo>
                    <a:pt x="3694131" y="18776"/>
                  </a:lnTo>
                  <a:lnTo>
                    <a:pt x="3627316" y="18776"/>
                  </a:lnTo>
                  <a:lnTo>
                    <a:pt x="3627316" y="485080"/>
                  </a:lnTo>
                  <a:close/>
                  <a:moveTo>
                    <a:pt x="4456524" y="18319"/>
                  </a:moveTo>
                  <a:lnTo>
                    <a:pt x="4302426" y="185908"/>
                  </a:lnTo>
                  <a:lnTo>
                    <a:pt x="4152526" y="18319"/>
                  </a:lnTo>
                  <a:lnTo>
                    <a:pt x="4065160" y="18319"/>
                  </a:lnTo>
                  <a:lnTo>
                    <a:pt x="4252430" y="232306"/>
                  </a:lnTo>
                  <a:lnTo>
                    <a:pt x="4018234" y="485051"/>
                  </a:lnTo>
                  <a:lnTo>
                    <a:pt x="4103696" y="485051"/>
                  </a:lnTo>
                  <a:lnTo>
                    <a:pt x="4295860" y="277562"/>
                  </a:lnTo>
                  <a:lnTo>
                    <a:pt x="4479038" y="485051"/>
                  </a:lnTo>
                  <a:lnTo>
                    <a:pt x="4571797" y="485051"/>
                  </a:lnTo>
                  <a:lnTo>
                    <a:pt x="4344928" y="232182"/>
                  </a:lnTo>
                  <a:lnTo>
                    <a:pt x="4539165" y="18319"/>
                  </a:lnTo>
                  <a:lnTo>
                    <a:pt x="4456524" y="18319"/>
                  </a:lnTo>
                  <a:close/>
                  <a:moveTo>
                    <a:pt x="924908" y="8"/>
                  </a:moveTo>
                  <a:cubicBezTo>
                    <a:pt x="1063263" y="-1029"/>
                    <a:pt x="1173255" y="102594"/>
                    <a:pt x="1173255" y="247487"/>
                  </a:cubicBezTo>
                  <a:lnTo>
                    <a:pt x="1173255" y="249267"/>
                  </a:lnTo>
                  <a:cubicBezTo>
                    <a:pt x="1173255" y="333859"/>
                    <a:pt x="1138977" y="402235"/>
                    <a:pt x="1084506" y="443850"/>
                  </a:cubicBezTo>
                  <a:lnTo>
                    <a:pt x="1151010" y="520023"/>
                  </a:lnTo>
                  <a:lnTo>
                    <a:pt x="1073201" y="520258"/>
                  </a:lnTo>
                  <a:lnTo>
                    <a:pt x="1035288" y="476456"/>
                  </a:lnTo>
                  <a:cubicBezTo>
                    <a:pt x="1003795" y="492615"/>
                    <a:pt x="961901" y="501862"/>
                    <a:pt x="926441" y="502136"/>
                  </a:cubicBezTo>
                  <a:cubicBezTo>
                    <a:pt x="788542" y="503049"/>
                    <a:pt x="678854" y="400310"/>
                    <a:pt x="678854" y="254633"/>
                  </a:cubicBezTo>
                  <a:lnTo>
                    <a:pt x="678854" y="252834"/>
                  </a:lnTo>
                  <a:cubicBezTo>
                    <a:pt x="678854" y="106034"/>
                    <a:pt x="785943" y="920"/>
                    <a:pt x="924908" y="8"/>
                  </a:cubicBezTo>
                  <a:moveTo>
                    <a:pt x="1103699" y="249890"/>
                  </a:moveTo>
                  <a:cubicBezTo>
                    <a:pt x="1103699" y="139014"/>
                    <a:pt x="1023782" y="58900"/>
                    <a:pt x="923338" y="59705"/>
                  </a:cubicBezTo>
                  <a:cubicBezTo>
                    <a:pt x="823013" y="60201"/>
                    <a:pt x="748563" y="139014"/>
                    <a:pt x="748563" y="250568"/>
                  </a:cubicBezTo>
                  <a:lnTo>
                    <a:pt x="748682" y="252254"/>
                  </a:lnTo>
                  <a:cubicBezTo>
                    <a:pt x="748682" y="361750"/>
                    <a:pt x="828023" y="442360"/>
                    <a:pt x="927894" y="441708"/>
                  </a:cubicBezTo>
                  <a:cubicBezTo>
                    <a:pt x="949675" y="441597"/>
                    <a:pt x="977651" y="435514"/>
                    <a:pt x="993208" y="428021"/>
                  </a:cubicBezTo>
                  <a:lnTo>
                    <a:pt x="929649" y="355075"/>
                  </a:lnTo>
                  <a:lnTo>
                    <a:pt x="1007273" y="355183"/>
                  </a:lnTo>
                  <a:lnTo>
                    <a:pt x="1043463" y="397146"/>
                  </a:lnTo>
                  <a:cubicBezTo>
                    <a:pt x="1082372" y="360531"/>
                    <a:pt x="1103699" y="317642"/>
                    <a:pt x="1103699" y="251713"/>
                  </a:cubicBezTo>
                  <a:lnTo>
                    <a:pt x="1103699" y="249890"/>
                  </a:lnTo>
                  <a:close/>
                </a:path>
              </a:pathLst>
            </a:custGeom>
            <a:solidFill>
              <a:schemeClr val="bg1"/>
            </a:solidFill>
            <a:ln w="2638" cap="flat">
              <a:noFill/>
              <a:prstDash val="solid"/>
              <a:miter/>
            </a:ln>
          </p:spPr>
          <p:txBody>
            <a:bodyPr rtlCol="0" anchor="ctr"/>
            <a:lstStyle/>
            <a:p>
              <a:endParaRPr lang="en-US"/>
            </a:p>
          </p:txBody>
        </p:sp>
        <p:sp>
          <p:nvSpPr>
            <p:cNvPr id="7" name="fortress_red">
              <a:extLst>
                <a:ext uri="{FF2B5EF4-FFF2-40B4-BE49-F238E27FC236}">
                  <a16:creationId xmlns:a16="http://schemas.microsoft.com/office/drawing/2014/main" id="{9F4008A2-6840-D732-4950-C75253F101A5}"/>
                </a:ext>
                <a:ext uri="{C183D7F6-B498-43B3-948B-1728B52AA6E4}">
                  <adec:decorative xmlns:adec="http://schemas.microsoft.com/office/drawing/2017/decorative" val="1"/>
                </a:ext>
              </a:extLst>
            </p:cNvPr>
            <p:cNvSpPr/>
            <p:nvPr/>
          </p:nvSpPr>
          <p:spPr bwMode="black">
            <a:xfrm>
              <a:off x="6885920" y="815830"/>
              <a:ext cx="2256122" cy="1241135"/>
            </a:xfrm>
            <a:custGeom>
              <a:avLst/>
              <a:gdLst>
                <a:gd name="connsiteX0" fmla="*/ 1139663 w 2256122"/>
                <a:gd name="connsiteY0" fmla="*/ 66158 h 1241135"/>
                <a:gd name="connsiteX1" fmla="*/ 1139663 w 2256122"/>
                <a:gd name="connsiteY1" fmla="*/ 1062688 h 1241135"/>
                <a:gd name="connsiteX2" fmla="*/ 1266365 w 2256122"/>
                <a:gd name="connsiteY2" fmla="*/ 1018627 h 1241135"/>
                <a:gd name="connsiteX3" fmla="*/ 1266365 w 2256122"/>
                <a:gd name="connsiteY3" fmla="*/ 110490 h 1241135"/>
                <a:gd name="connsiteX4" fmla="*/ 1646340 w 2256122"/>
                <a:gd name="connsiteY4" fmla="*/ 243152 h 1241135"/>
                <a:gd name="connsiteX5" fmla="*/ 1646340 w 2256122"/>
                <a:gd name="connsiteY5" fmla="*/ 885965 h 1241135"/>
                <a:gd name="connsiteX6" fmla="*/ 1772847 w 2256122"/>
                <a:gd name="connsiteY6" fmla="*/ 841710 h 1241135"/>
                <a:gd name="connsiteX7" fmla="*/ 1772847 w 2256122"/>
                <a:gd name="connsiteY7" fmla="*/ 287292 h 1241135"/>
                <a:gd name="connsiteX8" fmla="*/ 1899496 w 2256122"/>
                <a:gd name="connsiteY8" fmla="*/ 331632 h 1241135"/>
                <a:gd name="connsiteX9" fmla="*/ 1899496 w 2256122"/>
                <a:gd name="connsiteY9" fmla="*/ 931714 h 1241135"/>
                <a:gd name="connsiteX10" fmla="*/ 1519605 w 2256122"/>
                <a:gd name="connsiteY10" fmla="*/ 1064300 h 1241135"/>
                <a:gd name="connsiteX11" fmla="*/ 1519605 w 2256122"/>
                <a:gd name="connsiteY11" fmla="*/ 333009 h 1241135"/>
                <a:gd name="connsiteX12" fmla="*/ 1393162 w 2256122"/>
                <a:gd name="connsiteY12" fmla="*/ 288862 h 1241135"/>
                <a:gd name="connsiteX13" fmla="*/ 1393162 w 2256122"/>
                <a:gd name="connsiteY13" fmla="*/ 1108553 h 1241135"/>
                <a:gd name="connsiteX14" fmla="*/ 1013082 w 2256122"/>
                <a:gd name="connsiteY14" fmla="*/ 1241136 h 1241135"/>
                <a:gd name="connsiteX15" fmla="*/ 1013082 w 2256122"/>
                <a:gd name="connsiteY15" fmla="*/ 156166 h 1241135"/>
                <a:gd name="connsiteX16" fmla="*/ 949794 w 2256122"/>
                <a:gd name="connsiteY16" fmla="*/ 134071 h 1241135"/>
                <a:gd name="connsiteX17" fmla="*/ 886538 w 2256122"/>
                <a:gd name="connsiteY17" fmla="*/ 156166 h 1241135"/>
                <a:gd name="connsiteX18" fmla="*/ 886538 w 2256122"/>
                <a:gd name="connsiteY18" fmla="*/ 1241133 h 1241135"/>
                <a:gd name="connsiteX19" fmla="*/ 506635 w 2256122"/>
                <a:gd name="connsiteY19" fmla="*/ 1108550 h 1241135"/>
                <a:gd name="connsiteX20" fmla="*/ 506635 w 2256122"/>
                <a:gd name="connsiteY20" fmla="*/ 288859 h 1241135"/>
                <a:gd name="connsiteX21" fmla="*/ 379938 w 2256122"/>
                <a:gd name="connsiteY21" fmla="*/ 333007 h 1241135"/>
                <a:gd name="connsiteX22" fmla="*/ 379938 w 2256122"/>
                <a:gd name="connsiteY22" fmla="*/ 1064300 h 1241135"/>
                <a:gd name="connsiteX23" fmla="*/ 0 w 2256122"/>
                <a:gd name="connsiteY23" fmla="*/ 931714 h 1241135"/>
                <a:gd name="connsiteX24" fmla="*/ 0 w 2256122"/>
                <a:gd name="connsiteY24" fmla="*/ 331635 h 1241135"/>
                <a:gd name="connsiteX25" fmla="*/ 126739 w 2256122"/>
                <a:gd name="connsiteY25" fmla="*/ 287295 h 1241135"/>
                <a:gd name="connsiteX26" fmla="*/ 126739 w 2256122"/>
                <a:gd name="connsiteY26" fmla="*/ 841712 h 1241135"/>
                <a:gd name="connsiteX27" fmla="*/ 253317 w 2256122"/>
                <a:gd name="connsiteY27" fmla="*/ 885968 h 1241135"/>
                <a:gd name="connsiteX28" fmla="*/ 253317 w 2256122"/>
                <a:gd name="connsiteY28" fmla="*/ 243155 h 1241135"/>
                <a:gd name="connsiteX29" fmla="*/ 633221 w 2256122"/>
                <a:gd name="connsiteY29" fmla="*/ 110493 h 1241135"/>
                <a:gd name="connsiteX30" fmla="*/ 633221 w 2256122"/>
                <a:gd name="connsiteY30" fmla="*/ 1018630 h 1241135"/>
                <a:gd name="connsiteX31" fmla="*/ 759841 w 2256122"/>
                <a:gd name="connsiteY31" fmla="*/ 1062691 h 1241135"/>
                <a:gd name="connsiteX32" fmla="*/ 759841 w 2256122"/>
                <a:gd name="connsiteY32" fmla="*/ 66158 h 1241135"/>
                <a:gd name="connsiteX33" fmla="*/ 949794 w 2256122"/>
                <a:gd name="connsiteY33" fmla="*/ 0 h 1241135"/>
                <a:gd name="connsiteX34" fmla="*/ 1139663 w 2256122"/>
                <a:gd name="connsiteY34" fmla="*/ 66158 h 1241135"/>
                <a:gd name="connsiteX35" fmla="*/ 2142041 w 2256122"/>
                <a:gd name="connsiteY35" fmla="*/ 889712 h 1241135"/>
                <a:gd name="connsiteX36" fmla="*/ 2027994 w 2256122"/>
                <a:gd name="connsiteY36" fmla="*/ 775544 h 1241135"/>
                <a:gd name="connsiteX37" fmla="*/ 2027994 w 2256122"/>
                <a:gd name="connsiteY37" fmla="*/ 774979 h 1241135"/>
                <a:gd name="connsiteX38" fmla="*/ 2142041 w 2256122"/>
                <a:gd name="connsiteY38" fmla="*/ 660085 h 1241135"/>
                <a:gd name="connsiteX39" fmla="*/ 2256122 w 2256122"/>
                <a:gd name="connsiteY39" fmla="*/ 774243 h 1241135"/>
                <a:gd name="connsiteX40" fmla="*/ 2256122 w 2256122"/>
                <a:gd name="connsiteY40" fmla="*/ 774976 h 1241135"/>
                <a:gd name="connsiteX41" fmla="*/ 2142041 w 2256122"/>
                <a:gd name="connsiteY41" fmla="*/ 889712 h 1241135"/>
                <a:gd name="connsiteX42" fmla="*/ 2142041 w 2256122"/>
                <a:gd name="connsiteY42" fmla="*/ 877175 h 1241135"/>
                <a:gd name="connsiteX43" fmla="*/ 2242982 w 2256122"/>
                <a:gd name="connsiteY43" fmla="*/ 774979 h 1241135"/>
                <a:gd name="connsiteX44" fmla="*/ 2242982 w 2256122"/>
                <a:gd name="connsiteY44" fmla="*/ 774246 h 1241135"/>
                <a:gd name="connsiteX45" fmla="*/ 2142041 w 2256122"/>
                <a:gd name="connsiteY45" fmla="*/ 672662 h 1241135"/>
                <a:gd name="connsiteX46" fmla="*/ 2041143 w 2256122"/>
                <a:gd name="connsiteY46" fmla="*/ 774979 h 1241135"/>
                <a:gd name="connsiteX47" fmla="*/ 2041143 w 2256122"/>
                <a:gd name="connsiteY47" fmla="*/ 775544 h 1241135"/>
                <a:gd name="connsiteX48" fmla="*/ 2142041 w 2256122"/>
                <a:gd name="connsiteY48" fmla="*/ 877175 h 1241135"/>
                <a:gd name="connsiteX49" fmla="*/ 2094841 w 2256122"/>
                <a:gd name="connsiteY49" fmla="*/ 713250 h 1241135"/>
                <a:gd name="connsiteX50" fmla="*/ 2150571 w 2256122"/>
                <a:gd name="connsiteY50" fmla="*/ 713250 h 1241135"/>
                <a:gd name="connsiteX51" fmla="*/ 2198449 w 2256122"/>
                <a:gd name="connsiteY51" fmla="*/ 752692 h 1241135"/>
                <a:gd name="connsiteX52" fmla="*/ 2172201 w 2256122"/>
                <a:gd name="connsiteY52" fmla="*/ 789344 h 1241135"/>
                <a:gd name="connsiteX53" fmla="*/ 2202385 w 2256122"/>
                <a:gd name="connsiteY53" fmla="*/ 831922 h 1241135"/>
                <a:gd name="connsiteX54" fmla="*/ 2167650 w 2256122"/>
                <a:gd name="connsiteY54" fmla="*/ 831922 h 1241135"/>
                <a:gd name="connsiteX55" fmla="*/ 2142041 w 2256122"/>
                <a:gd name="connsiteY55" fmla="*/ 794583 h 1241135"/>
                <a:gd name="connsiteX56" fmla="*/ 2123656 w 2256122"/>
                <a:gd name="connsiteY56" fmla="*/ 794583 h 1241135"/>
                <a:gd name="connsiteX57" fmla="*/ 2123656 w 2256122"/>
                <a:gd name="connsiteY57" fmla="*/ 831922 h 1241135"/>
                <a:gd name="connsiteX58" fmla="*/ 2094839 w 2256122"/>
                <a:gd name="connsiteY58" fmla="*/ 831922 h 1241135"/>
                <a:gd name="connsiteX59" fmla="*/ 2094839 w 2256122"/>
                <a:gd name="connsiteY59" fmla="*/ 713250 h 1241135"/>
                <a:gd name="connsiteX60" fmla="*/ 2148618 w 2256122"/>
                <a:gd name="connsiteY60" fmla="*/ 770998 h 1241135"/>
                <a:gd name="connsiteX61" fmla="*/ 2168996 w 2256122"/>
                <a:gd name="connsiteY61" fmla="*/ 754562 h 1241135"/>
                <a:gd name="connsiteX62" fmla="*/ 2148618 w 2256122"/>
                <a:gd name="connsiteY62" fmla="*/ 738205 h 1241135"/>
                <a:gd name="connsiteX63" fmla="*/ 2123656 w 2256122"/>
                <a:gd name="connsiteY63" fmla="*/ 738205 h 1241135"/>
                <a:gd name="connsiteX64" fmla="*/ 2123656 w 2256122"/>
                <a:gd name="connsiteY64" fmla="*/ 770998 h 1241135"/>
                <a:gd name="connsiteX65" fmla="*/ 2148618 w 2256122"/>
                <a:gd name="connsiteY65" fmla="*/ 770998 h 124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56122" h="1241135">
                  <a:moveTo>
                    <a:pt x="1139663" y="66158"/>
                  </a:moveTo>
                  <a:lnTo>
                    <a:pt x="1139663" y="1062688"/>
                  </a:lnTo>
                  <a:lnTo>
                    <a:pt x="1266365" y="1018627"/>
                  </a:lnTo>
                  <a:lnTo>
                    <a:pt x="1266365" y="110490"/>
                  </a:lnTo>
                  <a:lnTo>
                    <a:pt x="1646340" y="243152"/>
                  </a:lnTo>
                  <a:lnTo>
                    <a:pt x="1646340" y="885965"/>
                  </a:lnTo>
                  <a:lnTo>
                    <a:pt x="1772847" y="841710"/>
                  </a:lnTo>
                  <a:lnTo>
                    <a:pt x="1772847" y="287292"/>
                  </a:lnTo>
                  <a:lnTo>
                    <a:pt x="1899496" y="331632"/>
                  </a:lnTo>
                  <a:lnTo>
                    <a:pt x="1899496" y="931714"/>
                  </a:lnTo>
                  <a:lnTo>
                    <a:pt x="1519605" y="1064300"/>
                  </a:lnTo>
                  <a:lnTo>
                    <a:pt x="1519605" y="333009"/>
                  </a:lnTo>
                  <a:lnTo>
                    <a:pt x="1393162" y="288862"/>
                  </a:lnTo>
                  <a:lnTo>
                    <a:pt x="1393162" y="1108553"/>
                  </a:lnTo>
                  <a:lnTo>
                    <a:pt x="1013082" y="1241136"/>
                  </a:lnTo>
                  <a:lnTo>
                    <a:pt x="1013082" y="156166"/>
                  </a:lnTo>
                  <a:lnTo>
                    <a:pt x="949794" y="134071"/>
                  </a:lnTo>
                  <a:lnTo>
                    <a:pt x="886538" y="156166"/>
                  </a:lnTo>
                  <a:lnTo>
                    <a:pt x="886538" y="1241133"/>
                  </a:lnTo>
                  <a:lnTo>
                    <a:pt x="506635" y="1108550"/>
                  </a:lnTo>
                  <a:lnTo>
                    <a:pt x="506635" y="288859"/>
                  </a:lnTo>
                  <a:lnTo>
                    <a:pt x="379938" y="333007"/>
                  </a:lnTo>
                  <a:lnTo>
                    <a:pt x="379938" y="1064300"/>
                  </a:lnTo>
                  <a:lnTo>
                    <a:pt x="0" y="931714"/>
                  </a:lnTo>
                  <a:lnTo>
                    <a:pt x="0" y="331635"/>
                  </a:lnTo>
                  <a:lnTo>
                    <a:pt x="126739" y="287295"/>
                  </a:lnTo>
                  <a:lnTo>
                    <a:pt x="126739" y="841712"/>
                  </a:lnTo>
                  <a:lnTo>
                    <a:pt x="253317" y="885968"/>
                  </a:lnTo>
                  <a:lnTo>
                    <a:pt x="253317" y="243155"/>
                  </a:lnTo>
                  <a:lnTo>
                    <a:pt x="633221" y="110493"/>
                  </a:lnTo>
                  <a:lnTo>
                    <a:pt x="633221" y="1018630"/>
                  </a:lnTo>
                  <a:lnTo>
                    <a:pt x="759841" y="1062691"/>
                  </a:lnTo>
                  <a:lnTo>
                    <a:pt x="759841" y="66158"/>
                  </a:lnTo>
                  <a:lnTo>
                    <a:pt x="949794" y="0"/>
                  </a:lnTo>
                  <a:lnTo>
                    <a:pt x="1139663" y="66158"/>
                  </a:lnTo>
                  <a:close/>
                  <a:moveTo>
                    <a:pt x="2142041" y="889712"/>
                  </a:moveTo>
                  <a:cubicBezTo>
                    <a:pt x="2077756" y="889712"/>
                    <a:pt x="2027994" y="837805"/>
                    <a:pt x="2027994" y="775544"/>
                  </a:cubicBezTo>
                  <a:lnTo>
                    <a:pt x="2027994" y="774979"/>
                  </a:lnTo>
                  <a:cubicBezTo>
                    <a:pt x="2027994" y="712641"/>
                    <a:pt x="2078445" y="660085"/>
                    <a:pt x="2142041" y="660085"/>
                  </a:cubicBezTo>
                  <a:cubicBezTo>
                    <a:pt x="2206258" y="660085"/>
                    <a:pt x="2256122" y="711952"/>
                    <a:pt x="2256122" y="774243"/>
                  </a:cubicBezTo>
                  <a:lnTo>
                    <a:pt x="2256122" y="774976"/>
                  </a:lnTo>
                  <a:cubicBezTo>
                    <a:pt x="2256122" y="837119"/>
                    <a:pt x="2205678" y="889712"/>
                    <a:pt x="2142041" y="889712"/>
                  </a:cubicBezTo>
                  <a:moveTo>
                    <a:pt x="2142041" y="877175"/>
                  </a:moveTo>
                  <a:cubicBezTo>
                    <a:pt x="2199069" y="877175"/>
                    <a:pt x="2242982" y="830582"/>
                    <a:pt x="2242982" y="774979"/>
                  </a:cubicBezTo>
                  <a:lnTo>
                    <a:pt x="2242982" y="774246"/>
                  </a:lnTo>
                  <a:cubicBezTo>
                    <a:pt x="2242982" y="718490"/>
                    <a:pt x="2199707" y="672662"/>
                    <a:pt x="2142041" y="672662"/>
                  </a:cubicBezTo>
                  <a:cubicBezTo>
                    <a:pt x="2084985" y="672662"/>
                    <a:pt x="2041143" y="719215"/>
                    <a:pt x="2041143" y="774979"/>
                  </a:cubicBezTo>
                  <a:lnTo>
                    <a:pt x="2041143" y="775544"/>
                  </a:lnTo>
                  <a:cubicBezTo>
                    <a:pt x="2041143" y="831349"/>
                    <a:pt x="2084405" y="877175"/>
                    <a:pt x="2142041" y="877175"/>
                  </a:cubicBezTo>
                  <a:moveTo>
                    <a:pt x="2094841" y="713250"/>
                  </a:moveTo>
                  <a:lnTo>
                    <a:pt x="2150571" y="713250"/>
                  </a:lnTo>
                  <a:cubicBezTo>
                    <a:pt x="2178048" y="713250"/>
                    <a:pt x="2198449" y="725829"/>
                    <a:pt x="2198449" y="752692"/>
                  </a:cubicBezTo>
                  <a:cubicBezTo>
                    <a:pt x="2198449" y="771689"/>
                    <a:pt x="2187983" y="784073"/>
                    <a:pt x="2172201" y="789344"/>
                  </a:cubicBezTo>
                  <a:lnTo>
                    <a:pt x="2202385" y="831922"/>
                  </a:lnTo>
                  <a:lnTo>
                    <a:pt x="2167650" y="831922"/>
                  </a:lnTo>
                  <a:lnTo>
                    <a:pt x="2142041" y="794583"/>
                  </a:lnTo>
                  <a:lnTo>
                    <a:pt x="2123656" y="794583"/>
                  </a:lnTo>
                  <a:lnTo>
                    <a:pt x="2123656" y="831922"/>
                  </a:lnTo>
                  <a:lnTo>
                    <a:pt x="2094839" y="831922"/>
                  </a:lnTo>
                  <a:lnTo>
                    <a:pt x="2094839" y="713250"/>
                  </a:lnTo>
                  <a:close/>
                  <a:moveTo>
                    <a:pt x="2148618" y="770998"/>
                  </a:moveTo>
                  <a:cubicBezTo>
                    <a:pt x="2161762" y="770998"/>
                    <a:pt x="2168996" y="764426"/>
                    <a:pt x="2168996" y="754562"/>
                  </a:cubicBezTo>
                  <a:cubicBezTo>
                    <a:pt x="2168996" y="744170"/>
                    <a:pt x="2161005" y="738205"/>
                    <a:pt x="2148618" y="738205"/>
                  </a:cubicBezTo>
                  <a:lnTo>
                    <a:pt x="2123656" y="738205"/>
                  </a:lnTo>
                  <a:lnTo>
                    <a:pt x="2123656" y="770998"/>
                  </a:lnTo>
                  <a:lnTo>
                    <a:pt x="2148618" y="770998"/>
                  </a:lnTo>
                  <a:close/>
                </a:path>
              </a:pathLst>
            </a:custGeom>
            <a:solidFill>
              <a:srgbClr val="E91C24"/>
            </a:solidFill>
            <a:ln w="2638" cap="flat">
              <a:noFill/>
              <a:prstDash val="solid"/>
              <a:miter/>
            </a:ln>
          </p:spPr>
          <p:txBody>
            <a:bodyPr rtlCol="0" anchor="ctr"/>
            <a:lstStyle/>
            <a:p>
              <a:endParaRPr lang="en-US"/>
            </a:p>
          </p:txBody>
        </p:sp>
      </p:grpSp>
    </p:spTree>
    <p:extLst>
      <p:ext uri="{BB962C8B-B14F-4D97-AF65-F5344CB8AC3E}">
        <p14:creationId xmlns:p14="http://schemas.microsoft.com/office/powerpoint/2010/main" val="38150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 3">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0C4B45-B23A-0359-D80A-6D453E9991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invGray">
          <a:xfrm>
            <a:off x="0" y="0"/>
            <a:ext cx="12192000" cy="6857999"/>
          </a:xfrm>
          <a:prstGeom prst="rect">
            <a:avLst/>
          </a:prstGeom>
        </p:spPr>
      </p:pic>
      <p:sp>
        <p:nvSpPr>
          <p:cNvPr id="6" name="Slide Number Placeholder 5">
            <a:extLst>
              <a:ext uri="{FF2B5EF4-FFF2-40B4-BE49-F238E27FC236}">
                <a16:creationId xmlns:a16="http://schemas.microsoft.com/office/drawing/2014/main" id="{AD477BA4-2FCC-5C45-C6A3-984BFDCF47CD}"/>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2" name="Title 1">
            <a:extLst>
              <a:ext uri="{FF2B5EF4-FFF2-40B4-BE49-F238E27FC236}">
                <a16:creationId xmlns:a16="http://schemas.microsoft.com/office/drawing/2014/main" id="{F754F608-30BB-D0EA-C1E6-8C63FFBBF6AD}"/>
              </a:ext>
            </a:extLst>
          </p:cNvPr>
          <p:cNvSpPr>
            <a:spLocks noGrp="1"/>
          </p:cNvSpPr>
          <p:nvPr>
            <p:ph type="title" hasCustomPrompt="1"/>
          </p:nvPr>
        </p:nvSpPr>
        <p:spPr>
          <a:xfrm>
            <a:off x="1463039" y="730250"/>
            <a:ext cx="7687312" cy="2909887"/>
          </a:xfrm>
        </p:spPr>
        <p:txBody>
          <a:bodyPr anchor="b" anchorCtr="0"/>
          <a:lstStyle>
            <a:lvl1pPr>
              <a:defRPr sz="4800">
                <a:solidFill>
                  <a:schemeClr val="bg1"/>
                </a:solidFill>
              </a:defRPr>
            </a:lvl1pPr>
          </a:lstStyle>
          <a:p>
            <a:r>
              <a:rPr lang="en-US"/>
              <a:t>Divider title style, Bold 48pt</a:t>
            </a:r>
          </a:p>
        </p:txBody>
      </p:sp>
      <p:sp>
        <p:nvSpPr>
          <p:cNvPr id="3" name="Text Placeholder 2">
            <a:extLst>
              <a:ext uri="{FF2B5EF4-FFF2-40B4-BE49-F238E27FC236}">
                <a16:creationId xmlns:a16="http://schemas.microsoft.com/office/drawing/2014/main" id="{553CEC2F-A7B2-BAEF-3C35-77D27323E74E}"/>
              </a:ext>
            </a:extLst>
          </p:cNvPr>
          <p:cNvSpPr>
            <a:spLocks noGrp="1"/>
          </p:cNvSpPr>
          <p:nvPr>
            <p:ph type="body" idx="1" hasCustomPrompt="1"/>
          </p:nvPr>
        </p:nvSpPr>
        <p:spPr>
          <a:xfrm>
            <a:off x="1463038" y="3749040"/>
            <a:ext cx="6368100" cy="1554480"/>
          </a:xfrm>
        </p:spPr>
        <p:txBody>
          <a:bodyPr/>
          <a:lstStyle>
            <a:lvl1pPr marL="0" indent="0">
              <a:buNone/>
              <a:defRPr sz="1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supporting text, Reg 16pt</a:t>
            </a:r>
          </a:p>
        </p:txBody>
      </p:sp>
      <p:sp>
        <p:nvSpPr>
          <p:cNvPr id="5" name="Footer Placeholder 4">
            <a:extLst>
              <a:ext uri="{FF2B5EF4-FFF2-40B4-BE49-F238E27FC236}">
                <a16:creationId xmlns:a16="http://schemas.microsoft.com/office/drawing/2014/main" id="{346D2DE1-751E-D734-5E0A-CF9F48A74D87}"/>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4" name="Date Placeholder 3">
            <a:extLst>
              <a:ext uri="{FF2B5EF4-FFF2-40B4-BE49-F238E27FC236}">
                <a16:creationId xmlns:a16="http://schemas.microsoft.com/office/drawing/2014/main" id="{EE12A28C-CD42-F413-8FC9-10AEC46CFDB6}"/>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8" name="fortress_red_logo">
            <a:extLst>
              <a:ext uri="{FF2B5EF4-FFF2-40B4-BE49-F238E27FC236}">
                <a16:creationId xmlns:a16="http://schemas.microsoft.com/office/drawing/2014/main" id="{C4B9DDDE-4C60-393D-AB13-A3476258B586}"/>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276995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48" name="Graphic 46">
            <a:extLst>
              <a:ext uri="{FF2B5EF4-FFF2-40B4-BE49-F238E27FC236}">
                <a16:creationId xmlns:a16="http://schemas.microsoft.com/office/drawing/2014/main" id="{4332D165-7AB4-76AC-313D-67F5E1A94D71}"/>
              </a:ext>
              <a:ext uri="{C183D7F6-B498-43B3-948B-1728B52AA6E4}">
                <adec:decorative xmlns:adec="http://schemas.microsoft.com/office/drawing/2017/decorative" val="1"/>
              </a:ext>
            </a:extLst>
          </p:cNvPr>
          <p:cNvSpPr/>
          <p:nvPr/>
        </p:nvSpPr>
        <p:spPr bwMode="invGray">
          <a:xfrm>
            <a:off x="-977" y="3932652"/>
            <a:ext cx="12191453" cy="2925348"/>
          </a:xfrm>
          <a:custGeom>
            <a:avLst/>
            <a:gdLst>
              <a:gd name="connsiteX0" fmla="*/ 4837 w 12191453"/>
              <a:gd name="connsiteY0" fmla="*/ 2819661 h 2925348"/>
              <a:gd name="connsiteX1" fmla="*/ 3263046 w 12191453"/>
              <a:gd name="connsiteY1" fmla="*/ 1631796 h 2925348"/>
              <a:gd name="connsiteX2" fmla="*/ 3263046 w 12191453"/>
              <a:gd name="connsiteY2" fmla="*/ 1631796 h 2925348"/>
              <a:gd name="connsiteX3" fmla="*/ 8865393 w 12191453"/>
              <a:gd name="connsiteY3" fmla="*/ 1223720 h 2925348"/>
              <a:gd name="connsiteX4" fmla="*/ 8865393 w 12191453"/>
              <a:gd name="connsiteY4" fmla="*/ 1223720 h 2925348"/>
              <a:gd name="connsiteX5" fmla="*/ 8864631 w 12191453"/>
              <a:gd name="connsiteY5" fmla="*/ 408076 h 2925348"/>
              <a:gd name="connsiteX6" fmla="*/ 7744009 w 12191453"/>
              <a:gd name="connsiteY6" fmla="*/ 0 h 2925348"/>
              <a:gd name="connsiteX7" fmla="*/ 6622626 w 12191453"/>
              <a:gd name="connsiteY7" fmla="*/ 408076 h 2925348"/>
              <a:gd name="connsiteX8" fmla="*/ 6624785 w 12191453"/>
              <a:gd name="connsiteY8" fmla="*/ 1224355 h 2925348"/>
              <a:gd name="connsiteX9" fmla="*/ 7743997 w 12191453"/>
              <a:gd name="connsiteY9" fmla="*/ 1631796 h 2925348"/>
              <a:gd name="connsiteX10" fmla="*/ 4382906 w 12191453"/>
              <a:gd name="connsiteY10" fmla="*/ 408711 h 2925348"/>
              <a:gd name="connsiteX11" fmla="*/ 4382906 w 12191453"/>
              <a:gd name="connsiteY11" fmla="*/ 408711 h 2925348"/>
              <a:gd name="connsiteX12" fmla="*/ 4384303 w 12191453"/>
              <a:gd name="connsiteY12" fmla="*/ 1225244 h 2925348"/>
              <a:gd name="connsiteX13" fmla="*/ 5503147 w 12191453"/>
              <a:gd name="connsiteY13" fmla="*/ 1631809 h 2925348"/>
              <a:gd name="connsiteX14" fmla="*/ 6624150 w 12191453"/>
              <a:gd name="connsiteY14" fmla="*/ 1224621 h 2925348"/>
              <a:gd name="connsiteX15" fmla="*/ 6623388 w 12191453"/>
              <a:gd name="connsiteY15" fmla="*/ 408723 h 2925348"/>
              <a:gd name="connsiteX16" fmla="*/ 5503147 w 12191453"/>
              <a:gd name="connsiteY16" fmla="*/ 1536 h 2925348"/>
              <a:gd name="connsiteX17" fmla="*/ 4382906 w 12191453"/>
              <a:gd name="connsiteY17" fmla="*/ 408711 h 2925348"/>
              <a:gd name="connsiteX18" fmla="*/ 12191453 w 12191453"/>
              <a:gd name="connsiteY18" fmla="*/ 1622629 h 2925348"/>
              <a:gd name="connsiteX19" fmla="*/ 11100161 w 12191453"/>
              <a:gd name="connsiteY19" fmla="*/ 1226514 h 2925348"/>
              <a:gd name="connsiteX20" fmla="*/ 9979159 w 12191453"/>
              <a:gd name="connsiteY20" fmla="*/ 1633688 h 2925348"/>
              <a:gd name="connsiteX21" fmla="*/ 9979159 w 12191453"/>
              <a:gd name="connsiteY21" fmla="*/ 1633688 h 2925348"/>
              <a:gd name="connsiteX22" fmla="*/ 9981317 w 12191453"/>
              <a:gd name="connsiteY22" fmla="*/ 2450259 h 2925348"/>
              <a:gd name="connsiteX23" fmla="*/ 11100161 w 12191453"/>
              <a:gd name="connsiteY23" fmla="*/ 2856773 h 2925348"/>
              <a:gd name="connsiteX24" fmla="*/ 12191453 w 12191453"/>
              <a:gd name="connsiteY24" fmla="*/ 2460632 h 2925348"/>
              <a:gd name="connsiteX25" fmla="*/ 7742486 w 12191453"/>
              <a:gd name="connsiteY25" fmla="*/ 0 h 2925348"/>
              <a:gd name="connsiteX26" fmla="*/ 7742486 w 12191453"/>
              <a:gd name="connsiteY26" fmla="*/ 0 h 2925348"/>
              <a:gd name="connsiteX27" fmla="*/ 7742486 w 12191453"/>
              <a:gd name="connsiteY27" fmla="*/ 1630272 h 2925348"/>
              <a:gd name="connsiteX28" fmla="*/ 4382906 w 12191453"/>
              <a:gd name="connsiteY28" fmla="*/ 408330 h 2925348"/>
              <a:gd name="connsiteX29" fmla="*/ 4382906 w 12191453"/>
              <a:gd name="connsiteY29" fmla="*/ 408330 h 2925348"/>
              <a:gd name="connsiteX30" fmla="*/ 6624150 w 12191453"/>
              <a:gd name="connsiteY30" fmla="*/ 1224990 h 2925348"/>
              <a:gd name="connsiteX31" fmla="*/ 6624150 w 12191453"/>
              <a:gd name="connsiteY31" fmla="*/ 408330 h 2925348"/>
              <a:gd name="connsiteX32" fmla="*/ 6624150 w 12191453"/>
              <a:gd name="connsiteY32" fmla="*/ 408330 h 2925348"/>
              <a:gd name="connsiteX33" fmla="*/ 4384430 w 12191453"/>
              <a:gd name="connsiteY33" fmla="*/ 1224990 h 2925348"/>
              <a:gd name="connsiteX34" fmla="*/ 7742486 w 12191453"/>
              <a:gd name="connsiteY34" fmla="*/ 2925349 h 2925348"/>
              <a:gd name="connsiteX35" fmla="*/ 7741724 w 12191453"/>
              <a:gd name="connsiteY35" fmla="*/ 1630272 h 2925348"/>
              <a:gd name="connsiteX36" fmla="*/ 5501242 w 12191453"/>
              <a:gd name="connsiteY36" fmla="*/ 1630272 h 2925348"/>
              <a:gd name="connsiteX37" fmla="*/ 5501242 w 12191453"/>
              <a:gd name="connsiteY37" fmla="*/ 1630272 h 2925348"/>
              <a:gd name="connsiteX38" fmla="*/ 5502639 w 12191453"/>
              <a:gd name="connsiteY38" fmla="*/ 2925349 h 2925348"/>
              <a:gd name="connsiteX39" fmla="*/ 5502766 w 12191453"/>
              <a:gd name="connsiteY39" fmla="*/ 1524 h 2925348"/>
              <a:gd name="connsiteX40" fmla="*/ 5502766 w 12191453"/>
              <a:gd name="connsiteY40" fmla="*/ 1524 h 2925348"/>
              <a:gd name="connsiteX41" fmla="*/ 5501242 w 12191453"/>
              <a:gd name="connsiteY41" fmla="*/ 1630272 h 2925348"/>
              <a:gd name="connsiteX42" fmla="*/ 11103589 w 12191453"/>
              <a:gd name="connsiteY42" fmla="*/ 1224990 h 2925348"/>
              <a:gd name="connsiteX43" fmla="*/ 11102066 w 12191453"/>
              <a:gd name="connsiteY43" fmla="*/ 409854 h 2925348"/>
              <a:gd name="connsiteX44" fmla="*/ 11102066 w 12191453"/>
              <a:gd name="connsiteY44" fmla="*/ 409854 h 2925348"/>
              <a:gd name="connsiteX45" fmla="*/ 12191453 w 12191453"/>
              <a:gd name="connsiteY45" fmla="*/ 12760 h 2925348"/>
              <a:gd name="connsiteX46" fmla="*/ 11102066 w 12191453"/>
              <a:gd name="connsiteY46" fmla="*/ 409841 h 2925348"/>
              <a:gd name="connsiteX47" fmla="*/ 11102066 w 12191453"/>
              <a:gd name="connsiteY47" fmla="*/ 409854 h 2925348"/>
              <a:gd name="connsiteX48" fmla="*/ 11102066 w 12191453"/>
              <a:gd name="connsiteY48" fmla="*/ 409854 h 2925348"/>
              <a:gd name="connsiteX49" fmla="*/ 12191453 w 12191453"/>
              <a:gd name="connsiteY49" fmla="*/ 805804 h 2925348"/>
              <a:gd name="connsiteX50" fmla="*/ 12191453 w 12191453"/>
              <a:gd name="connsiteY50" fmla="*/ 829065 h 2925348"/>
              <a:gd name="connsiteX51" fmla="*/ 12191453 w 12191453"/>
              <a:gd name="connsiteY51" fmla="*/ 829065 h 2925348"/>
              <a:gd name="connsiteX52" fmla="*/ 11103589 w 12191453"/>
              <a:gd name="connsiteY52" fmla="*/ 1224990 h 2925348"/>
              <a:gd name="connsiteX53" fmla="*/ 10547634 w 12191453"/>
              <a:gd name="connsiteY53" fmla="*/ 2925057 h 2925348"/>
              <a:gd name="connsiteX54" fmla="*/ 9987158 w 12191453"/>
              <a:gd name="connsiteY54" fmla="*/ 2721184 h 2925348"/>
              <a:gd name="connsiteX55" fmla="*/ 9428751 w 12191453"/>
              <a:gd name="connsiteY55" fmla="*/ 2925057 h 2925348"/>
              <a:gd name="connsiteX56" fmla="*/ 9428751 w 12191453"/>
              <a:gd name="connsiteY56" fmla="*/ 2925057 h 2925348"/>
              <a:gd name="connsiteX57" fmla="*/ 8863742 w 12191453"/>
              <a:gd name="connsiteY57" fmla="*/ 2925349 h 2925348"/>
              <a:gd name="connsiteX58" fmla="*/ 8862346 w 12191453"/>
              <a:gd name="connsiteY58" fmla="*/ 2859833 h 2925348"/>
              <a:gd name="connsiteX59" fmla="*/ 8862346 w 12191453"/>
              <a:gd name="connsiteY59" fmla="*/ 2859833 h 2925348"/>
              <a:gd name="connsiteX60" fmla="*/ 9983729 w 12191453"/>
              <a:gd name="connsiteY60" fmla="*/ 2443885 h 2925348"/>
              <a:gd name="connsiteX61" fmla="*/ 9983729 w 12191453"/>
              <a:gd name="connsiteY61" fmla="*/ 2443885 h 2925348"/>
              <a:gd name="connsiteX62" fmla="*/ 11100542 w 12191453"/>
              <a:gd name="connsiteY62" fmla="*/ 2858309 h 2925348"/>
              <a:gd name="connsiteX63" fmla="*/ 11100542 w 12191453"/>
              <a:gd name="connsiteY63" fmla="*/ 2858309 h 2925348"/>
              <a:gd name="connsiteX64" fmla="*/ 11283859 w 12191453"/>
              <a:gd name="connsiteY64" fmla="*/ 2925057 h 2925348"/>
              <a:gd name="connsiteX65" fmla="*/ 1021802 w 12191453"/>
              <a:gd name="connsiteY65" fmla="*/ 1631161 h 2925348"/>
              <a:gd name="connsiteX66" fmla="*/ 1021802 w 12191453"/>
              <a:gd name="connsiteY66" fmla="*/ 1631161 h 2925348"/>
              <a:gd name="connsiteX67" fmla="*/ 1023199 w 12191453"/>
              <a:gd name="connsiteY67" fmla="*/ 2447402 h 2925348"/>
              <a:gd name="connsiteX68" fmla="*/ 2142043 w 12191453"/>
              <a:gd name="connsiteY68" fmla="*/ 2853738 h 2925348"/>
              <a:gd name="connsiteX69" fmla="*/ 3263046 w 12191453"/>
              <a:gd name="connsiteY69" fmla="*/ 2446678 h 2925348"/>
              <a:gd name="connsiteX70" fmla="*/ 3262284 w 12191453"/>
              <a:gd name="connsiteY70" fmla="*/ 1631161 h 2925348"/>
              <a:gd name="connsiteX71" fmla="*/ 2142043 w 12191453"/>
              <a:gd name="connsiteY71" fmla="*/ 1223466 h 2925348"/>
              <a:gd name="connsiteX72" fmla="*/ 1021802 w 12191453"/>
              <a:gd name="connsiteY72" fmla="*/ 1631161 h 2925348"/>
              <a:gd name="connsiteX73" fmla="*/ 4385953 w 12191453"/>
              <a:gd name="connsiteY73" fmla="*/ 411377 h 2925348"/>
              <a:gd name="connsiteX74" fmla="*/ 4385953 w 12191453"/>
              <a:gd name="connsiteY74" fmla="*/ 411377 h 2925348"/>
              <a:gd name="connsiteX75" fmla="*/ 3265713 w 12191453"/>
              <a:gd name="connsiteY75" fmla="*/ 3047 h 2925348"/>
              <a:gd name="connsiteX76" fmla="*/ 2144710 w 12191453"/>
              <a:gd name="connsiteY76" fmla="*/ 411377 h 2925348"/>
              <a:gd name="connsiteX77" fmla="*/ 3266093 w 12191453"/>
              <a:gd name="connsiteY77" fmla="*/ 1634843 h 2925348"/>
              <a:gd name="connsiteX78" fmla="*/ 3266093 w 12191453"/>
              <a:gd name="connsiteY78" fmla="*/ 1634843 h 2925348"/>
              <a:gd name="connsiteX79" fmla="*/ 4387477 w 12191453"/>
              <a:gd name="connsiteY79" fmla="*/ 1226514 h 2925348"/>
              <a:gd name="connsiteX80" fmla="*/ 4387477 w 12191453"/>
              <a:gd name="connsiteY80" fmla="*/ 1226514 h 2925348"/>
              <a:gd name="connsiteX81" fmla="*/ 2144710 w 12191453"/>
              <a:gd name="connsiteY81" fmla="*/ 411377 h 2925348"/>
              <a:gd name="connsiteX82" fmla="*/ 2144710 w 12191453"/>
              <a:gd name="connsiteY82" fmla="*/ 411377 h 2925348"/>
              <a:gd name="connsiteX83" fmla="*/ 4385953 w 12191453"/>
              <a:gd name="connsiteY83" fmla="*/ 1226514 h 2925348"/>
              <a:gd name="connsiteX84" fmla="*/ 4385953 w 12191453"/>
              <a:gd name="connsiteY84" fmla="*/ 1226514 h 2925348"/>
              <a:gd name="connsiteX85" fmla="*/ 4384684 w 12191453"/>
              <a:gd name="connsiteY85" fmla="*/ 2925349 h 2925348"/>
              <a:gd name="connsiteX86" fmla="*/ 2146233 w 12191453"/>
              <a:gd name="connsiteY86" fmla="*/ 1226514 h 2925348"/>
              <a:gd name="connsiteX87" fmla="*/ 2146233 w 12191453"/>
              <a:gd name="connsiteY87" fmla="*/ 1226514 h 2925348"/>
              <a:gd name="connsiteX88" fmla="*/ 4385953 w 12191453"/>
              <a:gd name="connsiteY88" fmla="*/ 411377 h 2925348"/>
              <a:gd name="connsiteX89" fmla="*/ 3263046 w 12191453"/>
              <a:gd name="connsiteY89" fmla="*/ 2449942 h 2925348"/>
              <a:gd name="connsiteX90" fmla="*/ 3263046 w 12191453"/>
              <a:gd name="connsiteY90" fmla="*/ 2449942 h 2925348"/>
              <a:gd name="connsiteX91" fmla="*/ 4381128 w 12191453"/>
              <a:gd name="connsiteY91" fmla="*/ 2856786 h 2925348"/>
              <a:gd name="connsiteX92" fmla="*/ 5501242 w 12191453"/>
              <a:gd name="connsiteY92" fmla="*/ 2449243 h 2925348"/>
              <a:gd name="connsiteX93" fmla="*/ 5500481 w 12191453"/>
              <a:gd name="connsiteY93" fmla="*/ 1634843 h 2925348"/>
              <a:gd name="connsiteX94" fmla="*/ 2141662 w 12191453"/>
              <a:gd name="connsiteY94" fmla="*/ 1223720 h 2925348"/>
              <a:gd name="connsiteX95" fmla="*/ 2140901 w 12191453"/>
              <a:gd name="connsiteY95" fmla="*/ 408317 h 2925348"/>
              <a:gd name="connsiteX96" fmla="*/ 4888 w 12191453"/>
              <a:gd name="connsiteY96" fmla="*/ 446852 h 2925348"/>
              <a:gd name="connsiteX97" fmla="*/ 4888 w 12191453"/>
              <a:gd name="connsiteY97" fmla="*/ 446852 h 2925348"/>
              <a:gd name="connsiteX98" fmla="*/ 2141662 w 12191453"/>
              <a:gd name="connsiteY98" fmla="*/ 1223466 h 2925348"/>
              <a:gd name="connsiteX99" fmla="*/ 2140139 w 12191453"/>
              <a:gd name="connsiteY99" fmla="*/ 408330 h 2925348"/>
              <a:gd name="connsiteX100" fmla="*/ 2140139 w 12191453"/>
              <a:gd name="connsiteY100" fmla="*/ 408330 h 2925348"/>
              <a:gd name="connsiteX101" fmla="*/ 0 w 12191453"/>
              <a:gd name="connsiteY101" fmla="*/ 1187217 h 2925348"/>
              <a:gd name="connsiteX102" fmla="*/ 2140901 w 12191453"/>
              <a:gd name="connsiteY102" fmla="*/ 2857726 h 2925348"/>
              <a:gd name="connsiteX103" fmla="*/ 2141662 w 12191453"/>
              <a:gd name="connsiteY103" fmla="*/ 2925349 h 2925348"/>
              <a:gd name="connsiteX104" fmla="*/ 1021802 w 12191453"/>
              <a:gd name="connsiteY104" fmla="*/ 2449980 h 2925348"/>
              <a:gd name="connsiteX105" fmla="*/ 1021802 w 12191453"/>
              <a:gd name="connsiteY105" fmla="*/ 2449980 h 2925348"/>
              <a:gd name="connsiteX106" fmla="*/ 1020279 w 12191453"/>
              <a:gd name="connsiteY106" fmla="*/ 2925349 h 2925348"/>
              <a:gd name="connsiteX107" fmla="*/ 9981444 w 12191453"/>
              <a:gd name="connsiteY107" fmla="*/ 1633700 h 2925348"/>
              <a:gd name="connsiteX108" fmla="*/ 9981444 w 12191453"/>
              <a:gd name="connsiteY108" fmla="*/ 1633700 h 2925348"/>
              <a:gd name="connsiteX109" fmla="*/ 8860822 w 12191453"/>
              <a:gd name="connsiteY109" fmla="*/ 1226514 h 2925348"/>
              <a:gd name="connsiteX110" fmla="*/ 7739439 w 12191453"/>
              <a:gd name="connsiteY110" fmla="*/ 1633700 h 2925348"/>
              <a:gd name="connsiteX111" fmla="*/ 7741598 w 12191453"/>
              <a:gd name="connsiteY111" fmla="*/ 2450272 h 2925348"/>
              <a:gd name="connsiteX112" fmla="*/ 8860822 w 12191453"/>
              <a:gd name="connsiteY112" fmla="*/ 2856786 h 2925348"/>
              <a:gd name="connsiteX113" fmla="*/ 9982206 w 12191453"/>
              <a:gd name="connsiteY113" fmla="*/ 2449573 h 2925348"/>
              <a:gd name="connsiteX114" fmla="*/ 9982206 w 12191453"/>
              <a:gd name="connsiteY114" fmla="*/ 2451503 h 2925348"/>
              <a:gd name="connsiteX115" fmla="*/ 7739439 w 12191453"/>
              <a:gd name="connsiteY115" fmla="*/ 1634843 h 2925348"/>
              <a:gd name="connsiteX116" fmla="*/ 7739439 w 12191453"/>
              <a:gd name="connsiteY116" fmla="*/ 1634843 h 2925348"/>
              <a:gd name="connsiteX117" fmla="*/ 3263046 w 12191453"/>
              <a:gd name="connsiteY117" fmla="*/ 1634843 h 2925348"/>
              <a:gd name="connsiteX118" fmla="*/ 5502512 w 12191453"/>
              <a:gd name="connsiteY118" fmla="*/ 2450805 h 2925348"/>
              <a:gd name="connsiteX119" fmla="*/ 6617420 w 12191453"/>
              <a:gd name="connsiteY119" fmla="*/ 2034400 h 2925348"/>
              <a:gd name="connsiteX120" fmla="*/ 7742740 w 12191453"/>
              <a:gd name="connsiteY120" fmla="*/ 2451503 h 2925348"/>
              <a:gd name="connsiteX121" fmla="*/ 9982206 w 12191453"/>
              <a:gd name="connsiteY121" fmla="*/ 1634843 h 2925348"/>
              <a:gd name="connsiteX122" fmla="*/ 9982206 w 12191453"/>
              <a:gd name="connsiteY122" fmla="*/ 1634843 h 2925348"/>
              <a:gd name="connsiteX123" fmla="*/ 8862346 w 12191453"/>
              <a:gd name="connsiteY123" fmla="*/ 1226514 h 2925348"/>
              <a:gd name="connsiteX124" fmla="*/ 8862346 w 12191453"/>
              <a:gd name="connsiteY124" fmla="*/ 1226514 h 2925348"/>
              <a:gd name="connsiteX125" fmla="*/ 8860822 w 12191453"/>
              <a:gd name="connsiteY125" fmla="*/ 2855262 h 2925348"/>
              <a:gd name="connsiteX126" fmla="*/ 12191453 w 12191453"/>
              <a:gd name="connsiteY126" fmla="*/ 1649762 h 2925348"/>
              <a:gd name="connsiteX127" fmla="*/ 12191453 w 12191453"/>
              <a:gd name="connsiteY127" fmla="*/ 1649762 h 2925348"/>
              <a:gd name="connsiteX128" fmla="*/ 9981317 w 12191453"/>
              <a:gd name="connsiteY128" fmla="*/ 2450272 h 2925348"/>
              <a:gd name="connsiteX129" fmla="*/ 11100542 w 12191453"/>
              <a:gd name="connsiteY129" fmla="*/ 1232608 h 2925348"/>
              <a:gd name="connsiteX130" fmla="*/ 11100542 w 12191453"/>
              <a:gd name="connsiteY130" fmla="*/ 1232608 h 2925348"/>
              <a:gd name="connsiteX131" fmla="*/ 11099019 w 12191453"/>
              <a:gd name="connsiteY131" fmla="*/ 2925349 h 2925348"/>
              <a:gd name="connsiteX132" fmla="*/ 2501 w 12191453"/>
              <a:gd name="connsiteY132" fmla="*/ 1261442 h 2925348"/>
              <a:gd name="connsiteX133" fmla="*/ 1019581 w 12191453"/>
              <a:gd name="connsiteY133" fmla="*/ 1631796 h 29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2191453" h="2925348">
                <a:moveTo>
                  <a:pt x="4837" y="2819661"/>
                </a:moveTo>
                <a:lnTo>
                  <a:pt x="3263046" y="1631796"/>
                </a:lnTo>
                <a:lnTo>
                  <a:pt x="3263046" y="1631796"/>
                </a:lnTo>
                <a:moveTo>
                  <a:pt x="8865393" y="1223720"/>
                </a:moveTo>
                <a:lnTo>
                  <a:pt x="8865393" y="1223720"/>
                </a:lnTo>
                <a:lnTo>
                  <a:pt x="8864631" y="408076"/>
                </a:lnTo>
                <a:lnTo>
                  <a:pt x="7744009" y="0"/>
                </a:lnTo>
                <a:lnTo>
                  <a:pt x="6622626" y="408076"/>
                </a:lnTo>
                <a:lnTo>
                  <a:pt x="6624785" y="1224355"/>
                </a:lnTo>
                <a:lnTo>
                  <a:pt x="7743997" y="1631796"/>
                </a:lnTo>
                <a:moveTo>
                  <a:pt x="4382906" y="408711"/>
                </a:moveTo>
                <a:lnTo>
                  <a:pt x="4382906" y="408711"/>
                </a:lnTo>
                <a:lnTo>
                  <a:pt x="4384303" y="1225244"/>
                </a:lnTo>
                <a:lnTo>
                  <a:pt x="5503147" y="1631809"/>
                </a:lnTo>
                <a:lnTo>
                  <a:pt x="6624150" y="1224621"/>
                </a:lnTo>
                <a:lnTo>
                  <a:pt x="6623388" y="408723"/>
                </a:lnTo>
                <a:lnTo>
                  <a:pt x="5503147" y="1536"/>
                </a:lnTo>
                <a:lnTo>
                  <a:pt x="4382906" y="408711"/>
                </a:lnTo>
                <a:close/>
                <a:moveTo>
                  <a:pt x="12191453" y="1622629"/>
                </a:moveTo>
                <a:lnTo>
                  <a:pt x="11100161" y="1226514"/>
                </a:lnTo>
                <a:lnTo>
                  <a:pt x="9979159" y="1633688"/>
                </a:lnTo>
                <a:lnTo>
                  <a:pt x="9979159" y="1633688"/>
                </a:lnTo>
                <a:lnTo>
                  <a:pt x="9981317" y="2450259"/>
                </a:lnTo>
                <a:lnTo>
                  <a:pt x="11100161" y="2856773"/>
                </a:lnTo>
                <a:lnTo>
                  <a:pt x="12191453" y="2460632"/>
                </a:lnTo>
                <a:moveTo>
                  <a:pt x="7742486" y="0"/>
                </a:moveTo>
                <a:lnTo>
                  <a:pt x="7742486" y="0"/>
                </a:lnTo>
                <a:lnTo>
                  <a:pt x="7742486" y="1630272"/>
                </a:lnTo>
                <a:moveTo>
                  <a:pt x="4382906" y="408330"/>
                </a:moveTo>
                <a:lnTo>
                  <a:pt x="4382906" y="408330"/>
                </a:lnTo>
                <a:lnTo>
                  <a:pt x="6624150" y="1224990"/>
                </a:lnTo>
                <a:moveTo>
                  <a:pt x="6624150" y="408330"/>
                </a:moveTo>
                <a:lnTo>
                  <a:pt x="6624150" y="408330"/>
                </a:lnTo>
                <a:lnTo>
                  <a:pt x="4384430" y="1224990"/>
                </a:lnTo>
                <a:moveTo>
                  <a:pt x="7742486" y="2925349"/>
                </a:moveTo>
                <a:lnTo>
                  <a:pt x="7741724" y="1630272"/>
                </a:lnTo>
                <a:moveTo>
                  <a:pt x="5501242" y="1630272"/>
                </a:moveTo>
                <a:lnTo>
                  <a:pt x="5501242" y="1630272"/>
                </a:lnTo>
                <a:lnTo>
                  <a:pt x="5502639" y="2925349"/>
                </a:lnTo>
                <a:moveTo>
                  <a:pt x="5502766" y="1524"/>
                </a:moveTo>
                <a:lnTo>
                  <a:pt x="5502766" y="1524"/>
                </a:lnTo>
                <a:lnTo>
                  <a:pt x="5501242" y="1630272"/>
                </a:lnTo>
                <a:moveTo>
                  <a:pt x="11103589" y="1224990"/>
                </a:moveTo>
                <a:lnTo>
                  <a:pt x="11102066" y="409854"/>
                </a:lnTo>
                <a:lnTo>
                  <a:pt x="11102066" y="409854"/>
                </a:lnTo>
                <a:moveTo>
                  <a:pt x="12191453" y="12760"/>
                </a:moveTo>
                <a:lnTo>
                  <a:pt x="11102066" y="409841"/>
                </a:lnTo>
                <a:moveTo>
                  <a:pt x="11102066" y="409854"/>
                </a:moveTo>
                <a:lnTo>
                  <a:pt x="11102066" y="409854"/>
                </a:lnTo>
                <a:lnTo>
                  <a:pt x="12191453" y="805804"/>
                </a:lnTo>
                <a:moveTo>
                  <a:pt x="12191453" y="829065"/>
                </a:moveTo>
                <a:lnTo>
                  <a:pt x="12191453" y="829065"/>
                </a:lnTo>
                <a:lnTo>
                  <a:pt x="11103589" y="1224990"/>
                </a:lnTo>
                <a:moveTo>
                  <a:pt x="10547634" y="2925057"/>
                </a:moveTo>
                <a:lnTo>
                  <a:pt x="9987158" y="2721184"/>
                </a:lnTo>
                <a:lnTo>
                  <a:pt x="9428751" y="2925057"/>
                </a:lnTo>
                <a:lnTo>
                  <a:pt x="9428751" y="2925057"/>
                </a:lnTo>
                <a:moveTo>
                  <a:pt x="8863742" y="2925349"/>
                </a:moveTo>
                <a:lnTo>
                  <a:pt x="8862346" y="2859833"/>
                </a:lnTo>
                <a:lnTo>
                  <a:pt x="8862346" y="2859833"/>
                </a:lnTo>
                <a:moveTo>
                  <a:pt x="9983729" y="2443885"/>
                </a:moveTo>
                <a:lnTo>
                  <a:pt x="9983729" y="2443885"/>
                </a:lnTo>
                <a:moveTo>
                  <a:pt x="11100542" y="2858309"/>
                </a:moveTo>
                <a:lnTo>
                  <a:pt x="11100542" y="2858309"/>
                </a:lnTo>
                <a:lnTo>
                  <a:pt x="11283859" y="2925057"/>
                </a:lnTo>
                <a:moveTo>
                  <a:pt x="1021802" y="1631161"/>
                </a:moveTo>
                <a:lnTo>
                  <a:pt x="1021802" y="1631161"/>
                </a:lnTo>
                <a:lnTo>
                  <a:pt x="1023199" y="2447402"/>
                </a:lnTo>
                <a:lnTo>
                  <a:pt x="2142043" y="2853738"/>
                </a:lnTo>
                <a:lnTo>
                  <a:pt x="3263046" y="2446678"/>
                </a:lnTo>
                <a:lnTo>
                  <a:pt x="3262284" y="1631161"/>
                </a:lnTo>
                <a:lnTo>
                  <a:pt x="2142043" y="1223466"/>
                </a:lnTo>
                <a:lnTo>
                  <a:pt x="1021802" y="1631161"/>
                </a:lnTo>
                <a:close/>
                <a:moveTo>
                  <a:pt x="4385953" y="411377"/>
                </a:moveTo>
                <a:lnTo>
                  <a:pt x="4385953" y="411377"/>
                </a:lnTo>
                <a:lnTo>
                  <a:pt x="3265713" y="3047"/>
                </a:lnTo>
                <a:lnTo>
                  <a:pt x="2144710" y="411377"/>
                </a:lnTo>
                <a:moveTo>
                  <a:pt x="3266093" y="1634843"/>
                </a:moveTo>
                <a:lnTo>
                  <a:pt x="3266093" y="1634843"/>
                </a:lnTo>
                <a:lnTo>
                  <a:pt x="4387477" y="1226514"/>
                </a:lnTo>
                <a:moveTo>
                  <a:pt x="4387477" y="1226514"/>
                </a:moveTo>
                <a:lnTo>
                  <a:pt x="2144710" y="411377"/>
                </a:lnTo>
                <a:lnTo>
                  <a:pt x="2144710" y="411377"/>
                </a:lnTo>
                <a:moveTo>
                  <a:pt x="4385953" y="1226514"/>
                </a:moveTo>
                <a:lnTo>
                  <a:pt x="4385953" y="1226514"/>
                </a:lnTo>
                <a:lnTo>
                  <a:pt x="4384684" y="2925349"/>
                </a:lnTo>
                <a:moveTo>
                  <a:pt x="2146233" y="1226514"/>
                </a:moveTo>
                <a:lnTo>
                  <a:pt x="2146233" y="1226514"/>
                </a:lnTo>
                <a:lnTo>
                  <a:pt x="4385953" y="411377"/>
                </a:lnTo>
                <a:moveTo>
                  <a:pt x="3263046" y="2449942"/>
                </a:moveTo>
                <a:lnTo>
                  <a:pt x="3263046" y="2449942"/>
                </a:lnTo>
                <a:lnTo>
                  <a:pt x="4381128" y="2856786"/>
                </a:lnTo>
                <a:lnTo>
                  <a:pt x="5501242" y="2449243"/>
                </a:lnTo>
                <a:lnTo>
                  <a:pt x="5500481" y="1634843"/>
                </a:lnTo>
                <a:moveTo>
                  <a:pt x="2141662" y="1223720"/>
                </a:moveTo>
                <a:lnTo>
                  <a:pt x="2140901" y="408317"/>
                </a:lnTo>
                <a:moveTo>
                  <a:pt x="4888" y="446852"/>
                </a:moveTo>
                <a:lnTo>
                  <a:pt x="4888" y="446852"/>
                </a:lnTo>
                <a:lnTo>
                  <a:pt x="2141662" y="1223466"/>
                </a:lnTo>
                <a:moveTo>
                  <a:pt x="2140139" y="408330"/>
                </a:moveTo>
                <a:lnTo>
                  <a:pt x="2140139" y="408330"/>
                </a:lnTo>
                <a:lnTo>
                  <a:pt x="0" y="1187217"/>
                </a:lnTo>
                <a:moveTo>
                  <a:pt x="2140901" y="2857726"/>
                </a:moveTo>
                <a:lnTo>
                  <a:pt x="2141662" y="2925349"/>
                </a:lnTo>
                <a:moveTo>
                  <a:pt x="1021802" y="2449980"/>
                </a:moveTo>
                <a:lnTo>
                  <a:pt x="1021802" y="2449980"/>
                </a:lnTo>
                <a:lnTo>
                  <a:pt x="1020279" y="2925349"/>
                </a:lnTo>
                <a:moveTo>
                  <a:pt x="9981444" y="1633700"/>
                </a:moveTo>
                <a:lnTo>
                  <a:pt x="9981444" y="1633700"/>
                </a:lnTo>
                <a:lnTo>
                  <a:pt x="8860822" y="1226514"/>
                </a:lnTo>
                <a:lnTo>
                  <a:pt x="7739439" y="1633700"/>
                </a:lnTo>
                <a:lnTo>
                  <a:pt x="7741598" y="2450272"/>
                </a:lnTo>
                <a:lnTo>
                  <a:pt x="8860822" y="2856786"/>
                </a:lnTo>
                <a:lnTo>
                  <a:pt x="9982206" y="2449573"/>
                </a:lnTo>
                <a:moveTo>
                  <a:pt x="9982206" y="2451503"/>
                </a:moveTo>
                <a:lnTo>
                  <a:pt x="7739439" y="1634843"/>
                </a:lnTo>
                <a:lnTo>
                  <a:pt x="7739439" y="1634843"/>
                </a:lnTo>
                <a:moveTo>
                  <a:pt x="3263046" y="1634843"/>
                </a:moveTo>
                <a:lnTo>
                  <a:pt x="5502512" y="2450805"/>
                </a:lnTo>
                <a:lnTo>
                  <a:pt x="6617420" y="2034400"/>
                </a:lnTo>
                <a:lnTo>
                  <a:pt x="7742740" y="2451503"/>
                </a:lnTo>
                <a:lnTo>
                  <a:pt x="9982206" y="1634843"/>
                </a:lnTo>
                <a:lnTo>
                  <a:pt x="9982206" y="1634843"/>
                </a:lnTo>
                <a:moveTo>
                  <a:pt x="8862346" y="1226514"/>
                </a:moveTo>
                <a:lnTo>
                  <a:pt x="8862346" y="1226514"/>
                </a:lnTo>
                <a:lnTo>
                  <a:pt x="8860822" y="2855262"/>
                </a:lnTo>
                <a:moveTo>
                  <a:pt x="12191453" y="1649762"/>
                </a:moveTo>
                <a:lnTo>
                  <a:pt x="12191453" y="1649762"/>
                </a:lnTo>
                <a:lnTo>
                  <a:pt x="9981317" y="2450272"/>
                </a:lnTo>
                <a:moveTo>
                  <a:pt x="11100542" y="1232608"/>
                </a:moveTo>
                <a:lnTo>
                  <a:pt x="11100542" y="1232608"/>
                </a:lnTo>
                <a:lnTo>
                  <a:pt x="11099019" y="2925349"/>
                </a:lnTo>
                <a:moveTo>
                  <a:pt x="2501" y="1261442"/>
                </a:moveTo>
                <a:lnTo>
                  <a:pt x="1019581" y="1631796"/>
                </a:lnTo>
              </a:path>
            </a:pathLst>
          </a:custGeom>
          <a:noFill/>
          <a:ln w="9518" cap="flat">
            <a:solidFill>
              <a:srgbClr val="2F354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lvl1pPr>
              <a:defRPr>
                <a:solidFill>
                  <a:schemeClr val="bg1"/>
                </a:solidFill>
              </a:defRPr>
            </a:lvl1pPr>
          </a:lstStyle>
          <a:p>
            <a:fld id="{F8A89D12-4F33-44AF-85FC-689FEAF79A41}" type="slidenum">
              <a:rPr lang="en-US" smtClean="0"/>
              <a:pPr/>
              <a:t>‹#›</a:t>
            </a:fld>
            <a:endParaRPr lang="en-US"/>
          </a:p>
        </p:txBody>
      </p:sp>
      <p:sp>
        <p:nvSpPr>
          <p:cNvPr id="8" name="Title 7">
            <a:extLst>
              <a:ext uri="{FF2B5EF4-FFF2-40B4-BE49-F238E27FC236}">
                <a16:creationId xmlns:a16="http://schemas.microsoft.com/office/drawing/2014/main" id="{95D38071-7343-D0DD-EBDF-64B24CD22026}"/>
              </a:ext>
            </a:extLst>
          </p:cNvPr>
          <p:cNvSpPr>
            <a:spLocks noGrp="1"/>
          </p:cNvSpPr>
          <p:nvPr>
            <p:ph type="title" hasCustomPrompt="1"/>
          </p:nvPr>
        </p:nvSpPr>
        <p:spPr/>
        <p:txBody>
          <a:bodyPr/>
          <a:lstStyle>
            <a:lvl1pPr>
              <a:defRPr>
                <a:solidFill>
                  <a:schemeClr val="bg1"/>
                </a:solidFill>
              </a:defRPr>
            </a:lvl1pPr>
          </a:lstStyle>
          <a:p>
            <a:r>
              <a:rPr lang="en-US"/>
              <a:t>Agenda, </a:t>
            </a:r>
            <a:br>
              <a:rPr lang="en-US"/>
            </a:br>
            <a:r>
              <a:rPr lang="en-US"/>
              <a:t>Bold 30pt</a:t>
            </a:r>
          </a:p>
        </p:txBody>
      </p:sp>
      <p:sp>
        <p:nvSpPr>
          <p:cNvPr id="3" name="Content Placeholder 2">
            <a:extLst>
              <a:ext uri="{FF2B5EF4-FFF2-40B4-BE49-F238E27FC236}">
                <a16:creationId xmlns:a16="http://schemas.microsoft.com/office/drawing/2014/main" id="{E8E217EF-03EF-4D4C-F0A7-C31CEA9AC263}"/>
              </a:ext>
            </a:extLst>
          </p:cNvPr>
          <p:cNvSpPr>
            <a:spLocks noGrp="1"/>
          </p:cNvSpPr>
          <p:nvPr>
            <p:ph idx="1" hasCustomPrompt="1"/>
          </p:nvPr>
        </p:nvSpPr>
        <p:spPr>
          <a:xfrm>
            <a:off x="548640" y="1466850"/>
            <a:ext cx="5360035" cy="589915"/>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16pt</a:t>
            </a:r>
          </a:p>
        </p:txBody>
      </p:sp>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2024 Equinix, Inc.</a:t>
            </a:r>
          </a:p>
        </p:txBody>
      </p:sp>
      <p:sp>
        <p:nvSpPr>
          <p:cNvPr id="4" name="Date Placeholder 3">
            <a:extLst>
              <a:ext uri="{FF2B5EF4-FFF2-40B4-BE49-F238E27FC236}">
                <a16:creationId xmlns:a16="http://schemas.microsoft.com/office/drawing/2014/main" id="{A9FC1734-7417-FD72-6EE6-BE088ED3A05E}"/>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bg1"/>
                </a:solidFill>
              </a:defRPr>
            </a:lvl1pPr>
          </a:lstStyle>
          <a:p>
            <a:endParaRPr lang="en-US"/>
          </a:p>
        </p:txBody>
      </p:sp>
      <p:sp>
        <p:nvSpPr>
          <p:cNvPr id="2" name="fortress_red_logo">
            <a:extLst>
              <a:ext uri="{FF2B5EF4-FFF2-40B4-BE49-F238E27FC236}">
                <a16:creationId xmlns:a16="http://schemas.microsoft.com/office/drawing/2014/main" id="{F1533B5D-7581-A9A5-BB30-D1FCA20697C7}"/>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294379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L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8" name="Date Placeholder 7">
            <a:extLst>
              <a:ext uri="{FF2B5EF4-FFF2-40B4-BE49-F238E27FC236}">
                <a16:creationId xmlns:a16="http://schemas.microsoft.com/office/drawing/2014/main" id="{68E189C2-3D56-EA28-01E3-E9488BEA1F16}"/>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33B86C44-7744-677C-D37F-393ED0D8F645}"/>
              </a:ext>
            </a:extLst>
          </p:cNvPr>
          <p:cNvSpPr>
            <a:spLocks noGrp="1"/>
          </p:cNvSpPr>
          <p:nvPr>
            <p:ph type="title" hasCustomPrompt="1"/>
          </p:nvPr>
        </p:nvSpPr>
        <p:spPr/>
        <p:txBody>
          <a:bodyPr/>
          <a:lstStyle>
            <a:lvl1pPr>
              <a:defRPr/>
            </a:lvl1pPr>
          </a:lstStyle>
          <a:p>
            <a:r>
              <a:rPr lang="en-US"/>
              <a:t>Title text, </a:t>
            </a:r>
            <a:br>
              <a:rPr lang="en-US"/>
            </a:br>
            <a:r>
              <a:rPr lang="en-US"/>
              <a:t>30pt</a:t>
            </a:r>
          </a:p>
        </p:txBody>
      </p:sp>
      <p:sp>
        <p:nvSpPr>
          <p:cNvPr id="4" name="Content Placeholder 3">
            <a:extLst>
              <a:ext uri="{FF2B5EF4-FFF2-40B4-BE49-F238E27FC236}">
                <a16:creationId xmlns:a16="http://schemas.microsoft.com/office/drawing/2014/main" id="{849CDEA1-BF0A-2A9A-57B3-4A5965938C86}"/>
              </a:ext>
            </a:extLst>
          </p:cNvPr>
          <p:cNvSpPr>
            <a:spLocks noGrp="1"/>
          </p:cNvSpPr>
          <p:nvPr>
            <p:ph sz="quarter" idx="14" hasCustomPrompt="1"/>
          </p:nvPr>
        </p:nvSpPr>
        <p:spPr>
          <a:xfrm>
            <a:off x="552450" y="1466850"/>
            <a:ext cx="11088688" cy="4705350"/>
          </a:xfrm>
        </p:spPr>
        <p:txBody>
          <a:bodyPr/>
          <a:lstStyle>
            <a:lvl1pPr>
              <a:defRPr/>
            </a:lvl1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80282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Light Blue">
    <p:bg>
      <p:bgPr>
        <a:solidFill>
          <a:srgbClr val="C7FD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8" name="Date Placeholder 7">
            <a:extLst>
              <a:ext uri="{FF2B5EF4-FFF2-40B4-BE49-F238E27FC236}">
                <a16:creationId xmlns:a16="http://schemas.microsoft.com/office/drawing/2014/main" id="{68E189C2-3D56-EA28-01E3-E9488BEA1F16}"/>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33B86C44-7744-677C-D37F-393ED0D8F645}"/>
              </a:ext>
            </a:extLst>
          </p:cNvPr>
          <p:cNvSpPr>
            <a:spLocks noGrp="1"/>
          </p:cNvSpPr>
          <p:nvPr>
            <p:ph type="title" hasCustomPrompt="1"/>
          </p:nvPr>
        </p:nvSpPr>
        <p:spPr/>
        <p:txBody>
          <a:bodyPr/>
          <a:lstStyle>
            <a:lvl1pPr>
              <a:defRPr/>
            </a:lvl1pPr>
          </a:lstStyle>
          <a:p>
            <a:r>
              <a:rPr lang="en-US"/>
              <a:t>Title text, </a:t>
            </a:r>
            <a:br>
              <a:rPr lang="en-US"/>
            </a:br>
            <a:r>
              <a:rPr lang="en-US"/>
              <a:t>30pt</a:t>
            </a:r>
          </a:p>
        </p:txBody>
      </p:sp>
      <p:sp>
        <p:nvSpPr>
          <p:cNvPr id="4" name="Content Placeholder 3">
            <a:extLst>
              <a:ext uri="{FF2B5EF4-FFF2-40B4-BE49-F238E27FC236}">
                <a16:creationId xmlns:a16="http://schemas.microsoft.com/office/drawing/2014/main" id="{849CDEA1-BF0A-2A9A-57B3-4A5965938C86}"/>
              </a:ext>
            </a:extLst>
          </p:cNvPr>
          <p:cNvSpPr>
            <a:spLocks noGrp="1"/>
          </p:cNvSpPr>
          <p:nvPr>
            <p:ph sz="quarter" idx="14" hasCustomPrompt="1"/>
          </p:nvPr>
        </p:nvSpPr>
        <p:spPr>
          <a:xfrm>
            <a:off x="552450" y="1466850"/>
            <a:ext cx="11088688" cy="4705350"/>
          </a:xfrm>
        </p:spPr>
        <p:txBody>
          <a:bodyPr/>
          <a:lstStyle>
            <a:lvl1pPr>
              <a:defRPr/>
            </a:lvl1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37865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 Light Green">
    <p:bg>
      <p:bgPr>
        <a:solidFill>
          <a:srgbClr val="DFFBE5"/>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8" name="Date Placeholder 7">
            <a:extLst>
              <a:ext uri="{FF2B5EF4-FFF2-40B4-BE49-F238E27FC236}">
                <a16:creationId xmlns:a16="http://schemas.microsoft.com/office/drawing/2014/main" id="{68E189C2-3D56-EA28-01E3-E9488BEA1F16}"/>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33B86C44-7744-677C-D37F-393ED0D8F645}"/>
              </a:ext>
            </a:extLst>
          </p:cNvPr>
          <p:cNvSpPr>
            <a:spLocks noGrp="1"/>
          </p:cNvSpPr>
          <p:nvPr>
            <p:ph type="title" hasCustomPrompt="1"/>
          </p:nvPr>
        </p:nvSpPr>
        <p:spPr/>
        <p:txBody>
          <a:bodyPr/>
          <a:lstStyle>
            <a:lvl1pPr>
              <a:defRPr/>
            </a:lvl1pPr>
          </a:lstStyle>
          <a:p>
            <a:r>
              <a:rPr lang="en-US"/>
              <a:t>Title text, </a:t>
            </a:r>
            <a:br>
              <a:rPr lang="en-US"/>
            </a:br>
            <a:r>
              <a:rPr lang="en-US"/>
              <a:t>30pt</a:t>
            </a:r>
          </a:p>
        </p:txBody>
      </p:sp>
      <p:sp>
        <p:nvSpPr>
          <p:cNvPr id="4" name="Content Placeholder 3">
            <a:extLst>
              <a:ext uri="{FF2B5EF4-FFF2-40B4-BE49-F238E27FC236}">
                <a16:creationId xmlns:a16="http://schemas.microsoft.com/office/drawing/2014/main" id="{849CDEA1-BF0A-2A9A-57B3-4A5965938C86}"/>
              </a:ext>
            </a:extLst>
          </p:cNvPr>
          <p:cNvSpPr>
            <a:spLocks noGrp="1"/>
          </p:cNvSpPr>
          <p:nvPr>
            <p:ph sz="quarter" idx="14" hasCustomPrompt="1"/>
          </p:nvPr>
        </p:nvSpPr>
        <p:spPr>
          <a:xfrm>
            <a:off x="552450" y="1466850"/>
            <a:ext cx="11088688" cy="4705350"/>
          </a:xfrm>
        </p:spPr>
        <p:txBody>
          <a:bodyPr/>
          <a:lstStyle>
            <a:lvl1pPr>
              <a:defRPr/>
            </a:lvl1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77189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 Light Yellow">
    <p:bg>
      <p:bgPr>
        <a:solidFill>
          <a:srgbClr val="FFF1C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520FB82-33FE-FAE0-42EA-5A069CD641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2024 Equinix, Inc.</a:t>
            </a:r>
          </a:p>
        </p:txBody>
      </p:sp>
      <p:sp>
        <p:nvSpPr>
          <p:cNvPr id="8" name="Date Placeholder 7">
            <a:extLst>
              <a:ext uri="{FF2B5EF4-FFF2-40B4-BE49-F238E27FC236}">
                <a16:creationId xmlns:a16="http://schemas.microsoft.com/office/drawing/2014/main" id="{68E189C2-3D56-EA28-01E3-E9488BEA1F16}"/>
              </a:ext>
              <a:ext uri="{C183D7F6-B498-43B3-948B-1728B52AA6E4}">
                <adec:decorative xmlns:adec="http://schemas.microsoft.com/office/drawing/2017/decorative" val="1"/>
              </a:ext>
            </a:extLst>
          </p:cNvPr>
          <p:cNvSpPr>
            <a:spLocks noGrp="1"/>
          </p:cNvSpPr>
          <p:nvPr>
            <p:ph type="dt" sz="half" idx="13"/>
          </p:nvPr>
        </p:nvSpPr>
        <p:spPr/>
        <p:txBody>
          <a:bodyPr/>
          <a:lstStyle/>
          <a:p>
            <a:endParaRPr lang="en-US"/>
          </a:p>
        </p:txBody>
      </p:sp>
      <p:sp>
        <p:nvSpPr>
          <p:cNvPr id="6" name="Slide Number Placeholder 5">
            <a:extLst>
              <a:ext uri="{FF2B5EF4-FFF2-40B4-BE49-F238E27FC236}">
                <a16:creationId xmlns:a16="http://schemas.microsoft.com/office/drawing/2014/main" id="{7B107E2C-ABED-A310-E66D-D1BEBD11C05B}"/>
              </a:ext>
            </a:extLst>
          </p:cNvPr>
          <p:cNvSpPr>
            <a:spLocks noGrp="1"/>
          </p:cNvSpPr>
          <p:nvPr>
            <p:ph type="sldNum" sz="quarter" idx="12"/>
          </p:nvPr>
        </p:nvSpPr>
        <p:spPr/>
        <p:txBody>
          <a:bodyPr/>
          <a:lstStyle/>
          <a:p>
            <a:fld id="{F8A89D12-4F33-44AF-85FC-689FEAF79A41}" type="slidenum">
              <a:rPr lang="en-US" smtClean="0"/>
              <a:t>‹#›</a:t>
            </a:fld>
            <a:endParaRPr lang="en-US"/>
          </a:p>
        </p:txBody>
      </p:sp>
      <p:sp>
        <p:nvSpPr>
          <p:cNvPr id="7" name="Title 6">
            <a:extLst>
              <a:ext uri="{FF2B5EF4-FFF2-40B4-BE49-F238E27FC236}">
                <a16:creationId xmlns:a16="http://schemas.microsoft.com/office/drawing/2014/main" id="{33B86C44-7744-677C-D37F-393ED0D8F645}"/>
              </a:ext>
            </a:extLst>
          </p:cNvPr>
          <p:cNvSpPr>
            <a:spLocks noGrp="1"/>
          </p:cNvSpPr>
          <p:nvPr>
            <p:ph type="title" hasCustomPrompt="1"/>
          </p:nvPr>
        </p:nvSpPr>
        <p:spPr/>
        <p:txBody>
          <a:bodyPr/>
          <a:lstStyle>
            <a:lvl1pPr>
              <a:defRPr/>
            </a:lvl1pPr>
          </a:lstStyle>
          <a:p>
            <a:r>
              <a:rPr lang="en-US"/>
              <a:t>Title text, </a:t>
            </a:r>
            <a:br>
              <a:rPr lang="en-US"/>
            </a:br>
            <a:r>
              <a:rPr lang="en-US"/>
              <a:t>30pt</a:t>
            </a:r>
          </a:p>
        </p:txBody>
      </p:sp>
      <p:sp>
        <p:nvSpPr>
          <p:cNvPr id="4" name="Content Placeholder 3">
            <a:extLst>
              <a:ext uri="{FF2B5EF4-FFF2-40B4-BE49-F238E27FC236}">
                <a16:creationId xmlns:a16="http://schemas.microsoft.com/office/drawing/2014/main" id="{849CDEA1-BF0A-2A9A-57B3-4A5965938C86}"/>
              </a:ext>
            </a:extLst>
          </p:cNvPr>
          <p:cNvSpPr>
            <a:spLocks noGrp="1"/>
          </p:cNvSpPr>
          <p:nvPr>
            <p:ph sz="quarter" idx="14" hasCustomPrompt="1"/>
          </p:nvPr>
        </p:nvSpPr>
        <p:spPr>
          <a:xfrm>
            <a:off x="552450" y="1466850"/>
            <a:ext cx="11088688" cy="4705350"/>
          </a:xfrm>
        </p:spPr>
        <p:txBody>
          <a:bodyPr/>
          <a:lstStyle>
            <a:lvl1pPr>
              <a:defRPr/>
            </a:lvl1p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31299876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tress_red_logo">
            <a:extLst>
              <a:ext uri="{FF2B5EF4-FFF2-40B4-BE49-F238E27FC236}">
                <a16:creationId xmlns:a16="http://schemas.microsoft.com/office/drawing/2014/main" id="{A541C233-9CFB-39FC-B267-2DA54A5B6B83}"/>
              </a:ext>
              <a:ext uri="{C183D7F6-B498-43B3-948B-1728B52AA6E4}">
                <adec:decorative xmlns:adec="http://schemas.microsoft.com/office/drawing/2017/decorative" val="1"/>
              </a:ext>
            </a:extLst>
          </p:cNvPr>
          <p:cNvSpPr>
            <a:spLocks noChangeAspect="1"/>
          </p:cNvSpPr>
          <p:nvPr userDrawn="1"/>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BCCB54EC-600A-1A6F-6DC9-056B23960FE5}"/>
              </a:ext>
              <a:ext uri="{C183D7F6-B498-43B3-948B-1728B52AA6E4}">
                <adec:decorative xmlns:adec="http://schemas.microsoft.com/office/drawing/2017/decorative" val="1"/>
              </a:ext>
            </a:extLst>
          </p:cNvPr>
          <p:cNvSpPr>
            <a:spLocks noGrp="1"/>
          </p:cNvSpPr>
          <p:nvPr>
            <p:ph type="ftr" sz="quarter" idx="3"/>
          </p:nvPr>
        </p:nvSpPr>
        <p:spPr>
          <a:xfrm>
            <a:off x="552450" y="6492240"/>
            <a:ext cx="1093470" cy="365760"/>
          </a:xfrm>
          <a:prstGeom prst="rect">
            <a:avLst/>
          </a:prstGeom>
        </p:spPr>
        <p:txBody>
          <a:bodyPr vert="horz" lIns="0" tIns="0" rIns="0" bIns="0" rtlCol="0" anchor="t">
            <a:noAutofit/>
          </a:bodyPr>
          <a:lstStyle>
            <a:lvl1pPr algn="l">
              <a:defRPr sz="800">
                <a:solidFill>
                  <a:schemeClr val="tx1"/>
                </a:solidFill>
              </a:defRPr>
            </a:lvl1pPr>
          </a:lstStyle>
          <a:p>
            <a:r>
              <a:rPr lang="en-US" dirty="0"/>
              <a:t>© 2024 Equinix, Inc.</a:t>
            </a:r>
          </a:p>
        </p:txBody>
      </p:sp>
      <p:sp>
        <p:nvSpPr>
          <p:cNvPr id="4" name="Date Placeholder 3">
            <a:extLst>
              <a:ext uri="{FF2B5EF4-FFF2-40B4-BE49-F238E27FC236}">
                <a16:creationId xmlns:a16="http://schemas.microsoft.com/office/drawing/2014/main" id="{77BB199E-2E8F-BC7A-F570-D13FEE6594D5}"/>
              </a:ext>
              <a:ext uri="{C183D7F6-B498-43B3-948B-1728B52AA6E4}">
                <adec:decorative xmlns:adec="http://schemas.microsoft.com/office/drawing/2017/decorative" val="1"/>
              </a:ext>
            </a:extLst>
          </p:cNvPr>
          <p:cNvSpPr>
            <a:spLocks noGrp="1"/>
          </p:cNvSpPr>
          <p:nvPr>
            <p:ph type="dt" sz="half" idx="2"/>
          </p:nvPr>
        </p:nvSpPr>
        <p:spPr>
          <a:xfrm>
            <a:off x="6281737" y="6492875"/>
            <a:ext cx="4638675" cy="365125"/>
          </a:xfrm>
          <a:prstGeom prst="rect">
            <a:avLst/>
          </a:prstGeom>
        </p:spPr>
        <p:txBody>
          <a:bodyPr vert="horz" lIns="0" tIns="0" rIns="0" bIns="0" rtlCol="0" anchor="t">
            <a:noAutofit/>
          </a:bodyPr>
          <a:lstStyle>
            <a:lvl1pPr algn="l">
              <a:defRPr sz="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B32306D-519F-7C54-FA14-000D13019285}"/>
              </a:ext>
            </a:extLst>
          </p:cNvPr>
          <p:cNvSpPr>
            <a:spLocks noGrp="1"/>
          </p:cNvSpPr>
          <p:nvPr>
            <p:ph type="sldNum" sz="quarter" idx="4"/>
          </p:nvPr>
        </p:nvSpPr>
        <p:spPr>
          <a:xfrm>
            <a:off x="1737360" y="6492875"/>
            <a:ext cx="457200" cy="365125"/>
          </a:xfrm>
          <a:prstGeom prst="rect">
            <a:avLst/>
          </a:prstGeom>
        </p:spPr>
        <p:txBody>
          <a:bodyPr vert="horz" lIns="0" tIns="0" rIns="0" bIns="0" rtlCol="0" anchor="t">
            <a:noAutofit/>
          </a:bodyPr>
          <a:lstStyle>
            <a:lvl1pPr algn="l">
              <a:defRPr sz="800">
                <a:solidFill>
                  <a:schemeClr val="tx1"/>
                </a:solidFill>
              </a:defRPr>
            </a:lvl1pPr>
          </a:lstStyle>
          <a:p>
            <a:fld id="{F8A89D12-4F33-44AF-85FC-689FEAF79A41}" type="slidenum">
              <a:rPr lang="en-US" smtClean="0"/>
              <a:pPr/>
              <a:t>‹#›</a:t>
            </a:fld>
            <a:endParaRPr lang="en-US"/>
          </a:p>
        </p:txBody>
      </p:sp>
      <p:sp>
        <p:nvSpPr>
          <p:cNvPr id="2" name="Title Placeholder 1">
            <a:extLst>
              <a:ext uri="{FF2B5EF4-FFF2-40B4-BE49-F238E27FC236}">
                <a16:creationId xmlns:a16="http://schemas.microsoft.com/office/drawing/2014/main" id="{7ADA424A-3DF9-997B-BDCA-9E1C80E6121A}"/>
              </a:ext>
            </a:extLst>
          </p:cNvPr>
          <p:cNvSpPr>
            <a:spLocks noGrp="1"/>
          </p:cNvSpPr>
          <p:nvPr>
            <p:ph type="title"/>
          </p:nvPr>
        </p:nvSpPr>
        <p:spPr>
          <a:xfrm>
            <a:off x="548640" y="451537"/>
            <a:ext cx="8601710" cy="924831"/>
          </a:xfrm>
          <a:prstGeom prst="rect">
            <a:avLst/>
          </a:prstGeom>
        </p:spPr>
        <p:txBody>
          <a:bodyPr vert="horz" lIns="0" tIns="0" rIns="0" bIns="0" rtlCol="0" anchor="t">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C0CEE90F-8587-5BF0-47C8-3FB76C262672}"/>
              </a:ext>
            </a:extLst>
          </p:cNvPr>
          <p:cNvSpPr>
            <a:spLocks noGrp="1"/>
          </p:cNvSpPr>
          <p:nvPr>
            <p:ph type="body" idx="1"/>
          </p:nvPr>
        </p:nvSpPr>
        <p:spPr>
          <a:xfrm>
            <a:off x="548640" y="1466850"/>
            <a:ext cx="11094720" cy="4705349"/>
          </a:xfrm>
          <a:prstGeom prst="rect">
            <a:avLst/>
          </a:prstGeom>
        </p:spPr>
        <p:txBody>
          <a:bodyPr vert="horz" lIns="0" tIns="0" rIns="0" bIns="0" rtlCol="0">
            <a:noAutofit/>
          </a:bodyPr>
          <a:lstStyle/>
          <a:p>
            <a:pPr lvl="0"/>
            <a:r>
              <a:rPr lang="en-US"/>
              <a:t>First level, bold 14pt no bullet</a:t>
            </a:r>
          </a:p>
          <a:p>
            <a:pPr lvl="1"/>
            <a:r>
              <a:rPr lang="en-US"/>
              <a:t>Second level, reg 14pt no bullet</a:t>
            </a:r>
          </a:p>
          <a:p>
            <a:pPr lvl="2"/>
            <a:r>
              <a:rPr lang="en-US"/>
              <a:t>Third level, reg 14pt first bullet</a:t>
            </a:r>
          </a:p>
          <a:p>
            <a:pPr lvl="3"/>
            <a:r>
              <a:rPr lang="en-US"/>
              <a:t>Fourth level, reg 12pt second bullet</a:t>
            </a:r>
          </a:p>
          <a:p>
            <a:pPr lvl="4"/>
            <a:r>
              <a:rPr lang="en-US"/>
              <a:t>Fifth level, reg 11pt third bullet</a:t>
            </a:r>
          </a:p>
        </p:txBody>
      </p:sp>
    </p:spTree>
    <p:extLst>
      <p:ext uri="{BB962C8B-B14F-4D97-AF65-F5344CB8AC3E}">
        <p14:creationId xmlns:p14="http://schemas.microsoft.com/office/powerpoint/2010/main" val="91209358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90" r:id="rId4"/>
    <p:sldLayoutId id="2147483660" r:id="rId5"/>
    <p:sldLayoutId id="2147483650" r:id="rId6"/>
    <p:sldLayoutId id="2147483692" r:id="rId7"/>
    <p:sldLayoutId id="2147483691" r:id="rId8"/>
    <p:sldLayoutId id="2147483693" r:id="rId9"/>
    <p:sldLayoutId id="2147483652" r:id="rId10"/>
    <p:sldLayoutId id="2147483670" r:id="rId11"/>
    <p:sldLayoutId id="2147483671" r:id="rId12"/>
    <p:sldLayoutId id="2147483672" r:id="rId13"/>
    <p:sldLayoutId id="2147483673" r:id="rId14"/>
    <p:sldLayoutId id="2147483674" r:id="rId15"/>
    <p:sldLayoutId id="2147483675" r:id="rId16"/>
    <p:sldLayoutId id="2147483662" r:id="rId17"/>
    <p:sldLayoutId id="2147483663" r:id="rId18"/>
    <p:sldLayoutId id="2147483661" r:id="rId19"/>
    <p:sldLayoutId id="2147483664" r:id="rId20"/>
    <p:sldLayoutId id="2147483665" r:id="rId21"/>
    <p:sldLayoutId id="2147483669" r:id="rId22"/>
    <p:sldLayoutId id="2147483667" r:id="rId23"/>
    <p:sldLayoutId id="2147483668" r:id="rId24"/>
    <p:sldLayoutId id="2147483653" r:id="rId25"/>
    <p:sldLayoutId id="2147483687" r:id="rId26"/>
    <p:sldLayoutId id="2147483656" r:id="rId27"/>
    <p:sldLayoutId id="2147483680" r:id="rId28"/>
    <p:sldLayoutId id="2147483681" r:id="rId29"/>
    <p:sldLayoutId id="2147483682" r:id="rId30"/>
    <p:sldLayoutId id="2147483683" r:id="rId31"/>
    <p:sldLayoutId id="2147483684" r:id="rId32"/>
    <p:sldLayoutId id="2147483685" r:id="rId33"/>
    <p:sldLayoutId id="2147483657" r:id="rId34"/>
    <p:sldLayoutId id="2147483654" r:id="rId35"/>
    <p:sldLayoutId id="2147483655" r:id="rId36"/>
    <p:sldLayoutId id="2147483686" r:id="rId37"/>
  </p:sldLayoutIdLs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82880" indent="-18288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3pPr>
      <a:lvl4pPr marL="365760" indent="-182880"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4pPr>
      <a:lvl5pPr marL="548640" indent="-182880" algn="l" defTabSz="914400" rtl="0" eaLnBrk="1" latinLnBrk="0" hangingPunct="1">
        <a:lnSpc>
          <a:spcPct val="100000"/>
        </a:lnSpc>
        <a:spcBef>
          <a:spcPts val="8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8" userDrawn="1">
          <p15:clr>
            <a:srgbClr val="A4A3A4"/>
          </p15:clr>
        </p15:guide>
        <p15:guide id="4" pos="7333" userDrawn="1">
          <p15:clr>
            <a:srgbClr val="A4A3A4"/>
          </p15:clr>
        </p15:guide>
        <p15:guide id="5" orient="horz" pos="4088" userDrawn="1">
          <p15:clr>
            <a:srgbClr val="A4A3A4"/>
          </p15:clr>
        </p15:guide>
        <p15:guide id="6" pos="1919" userDrawn="1">
          <p15:clr>
            <a:srgbClr val="5ACBF0"/>
          </p15:clr>
        </p15:guide>
        <p15:guide id="7" pos="2148" userDrawn="1">
          <p15:clr>
            <a:srgbClr val="5ACBF0"/>
          </p15:clr>
        </p15:guide>
        <p15:guide id="8" pos="3722" userDrawn="1">
          <p15:clr>
            <a:srgbClr val="5ACBF0"/>
          </p15:clr>
        </p15:guide>
        <p15:guide id="9" pos="3957" userDrawn="1">
          <p15:clr>
            <a:srgbClr val="5ACBF0"/>
          </p15:clr>
        </p15:guide>
        <p15:guide id="10" pos="5764" userDrawn="1">
          <p15:clr>
            <a:srgbClr val="5ACBF0"/>
          </p15:clr>
        </p15:guide>
        <p15:guide id="11" pos="5531" userDrawn="1">
          <p15:clr>
            <a:srgbClr val="5ACBF0"/>
          </p15:clr>
        </p15:guide>
        <p15:guide id="12" pos="2518" userDrawn="1">
          <p15:clr>
            <a:srgbClr val="9FCC3B"/>
          </p15:clr>
        </p15:guide>
        <p15:guide id="13" pos="2746" userDrawn="1">
          <p15:clr>
            <a:srgbClr val="9FCC3B"/>
          </p15:clr>
        </p15:guide>
        <p15:guide id="14" pos="5164" userDrawn="1">
          <p15:clr>
            <a:srgbClr val="9FCC3B"/>
          </p15:clr>
        </p15:guide>
        <p15:guide id="15" pos="4933" userDrawn="1">
          <p15:clr>
            <a:srgbClr val="9FCC3B"/>
          </p15:clr>
        </p15:guide>
        <p15:guide id="16" orient="horz" pos="345" userDrawn="1">
          <p15:clr>
            <a:srgbClr val="A4A3A4"/>
          </p15:clr>
        </p15:guide>
        <p15:guide id="17" orient="horz" pos="804" userDrawn="1">
          <p15:clr>
            <a:srgbClr val="A4A3A4"/>
          </p15:clr>
        </p15:guide>
        <p15:guide id="18" orient="horz" pos="2406" userDrawn="1">
          <p15:clr>
            <a:srgbClr val="A4A3A4"/>
          </p15:clr>
        </p15:guide>
        <p15:guide id="19" orient="horz" pos="3888" userDrawn="1">
          <p15:clr>
            <a:srgbClr val="A4A3A4"/>
          </p15:clr>
        </p15:guide>
        <p15:guide id="20" orient="horz" pos="924" userDrawn="1">
          <p15:clr>
            <a:srgbClr val="A4A3A4"/>
          </p15:clr>
        </p15:guide>
        <p15:guide id="21" pos="384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svg"/><Relationship Id="rId3" Type="http://schemas.openxmlformats.org/officeDocument/2006/relationships/image" Target="../media/image21.png"/><Relationship Id="rId21" Type="http://schemas.openxmlformats.org/officeDocument/2006/relationships/image" Target="../media/image39.sv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svg"/><Relationship Id="rId25" Type="http://schemas.openxmlformats.org/officeDocument/2006/relationships/image" Target="../media/image43.png"/><Relationship Id="rId2" Type="http://schemas.openxmlformats.org/officeDocument/2006/relationships/notesSlide" Target="../notesSlides/notesSlide2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svg"/><Relationship Id="rId23" Type="http://schemas.openxmlformats.org/officeDocument/2006/relationships/image" Target="../media/image41.png"/><Relationship Id="rId28" Type="http://schemas.openxmlformats.org/officeDocument/2006/relationships/image" Target="../media/image46.svg"/><Relationship Id="rId10" Type="http://schemas.openxmlformats.org/officeDocument/2006/relationships/image" Target="../media/image28.svg"/><Relationship Id="rId19" Type="http://schemas.openxmlformats.org/officeDocument/2006/relationships/image" Target="../media/image37.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emf"/><Relationship Id="rId12" Type="http://schemas.openxmlformats.org/officeDocument/2006/relationships/image" Target="../media/image56.emf"/><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24.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35.xml"/><Relationship Id="rId6" Type="http://schemas.openxmlformats.org/officeDocument/2006/relationships/image" Target="../media/image50.svg"/><Relationship Id="rId11" Type="http://schemas.openxmlformats.org/officeDocument/2006/relationships/image" Target="../media/image55.emf"/><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emf"/><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emf"/><Relationship Id="rId14" Type="http://schemas.openxmlformats.org/officeDocument/2006/relationships/image" Target="../media/image58.png"/><Relationship Id="rId22"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ility.equinix.com/"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8.png"/><Relationship Id="rId2" Type="http://schemas.openxmlformats.org/officeDocument/2006/relationships/notesSlide" Target="../notesSlides/notesSlide30.xml"/><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35.xml"/><Relationship Id="rId6" Type="http://schemas.openxmlformats.org/officeDocument/2006/relationships/image" Target="../media/image77.svg"/><Relationship Id="rId11" Type="http://schemas.openxmlformats.org/officeDocument/2006/relationships/image" Target="../media/image82.png"/><Relationship Id="rId24" Type="http://schemas.openxmlformats.org/officeDocument/2006/relationships/image" Target="../media/image95.sv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10" Type="http://schemas.openxmlformats.org/officeDocument/2006/relationships/image" Target="../media/image81.svg"/><Relationship Id="rId19" Type="http://schemas.openxmlformats.org/officeDocument/2006/relationships/image" Target="../media/image90.png"/><Relationship Id="rId4" Type="http://schemas.openxmlformats.org/officeDocument/2006/relationships/image" Target="../media/image75.svg"/><Relationship Id="rId9" Type="http://schemas.openxmlformats.org/officeDocument/2006/relationships/image" Target="../media/image80.png"/><Relationship Id="rId14" Type="http://schemas.openxmlformats.org/officeDocument/2006/relationships/image" Target="../media/image85.svg"/><Relationship Id="rId22" Type="http://schemas.openxmlformats.org/officeDocument/2006/relationships/image" Target="../media/image9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9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marketsandmarkets.com/Market-Reports/explainable-ai-market-47650132.html?utm_source=prnewswire&amp;utm_medium=referral&amp;utm_campaign=paidp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F3A11E-65CF-6B84-EFF3-9402A9F8BF3F}"/>
              </a:ext>
            </a:extLst>
          </p:cNvPr>
          <p:cNvSpPr>
            <a:spLocks noGrp="1"/>
          </p:cNvSpPr>
          <p:nvPr>
            <p:ph type="ctrTitle"/>
          </p:nvPr>
        </p:nvSpPr>
        <p:spPr>
          <a:xfrm>
            <a:off x="548640" y="2011680"/>
            <a:ext cx="8601710" cy="1645920"/>
          </a:xfrm>
        </p:spPr>
        <p:txBody>
          <a:bodyPr anchor="b"/>
          <a:lstStyle/>
          <a:p>
            <a:r>
              <a:rPr lang="en-GB"/>
              <a:t>Unlock the power of </a:t>
            </a:r>
            <a:br>
              <a:rPr lang="en-GB"/>
            </a:br>
            <a:r>
              <a:rPr lang="en-GB"/>
              <a:t>the digital economy</a:t>
            </a:r>
            <a:endParaRPr lang="en-US"/>
          </a:p>
        </p:txBody>
      </p:sp>
      <p:sp>
        <p:nvSpPr>
          <p:cNvPr id="6" name="Subtitle 5">
            <a:extLst>
              <a:ext uri="{FF2B5EF4-FFF2-40B4-BE49-F238E27FC236}">
                <a16:creationId xmlns:a16="http://schemas.microsoft.com/office/drawing/2014/main" id="{B302981A-E03D-F6FC-2FD0-152600D53758}"/>
              </a:ext>
            </a:extLst>
          </p:cNvPr>
          <p:cNvSpPr>
            <a:spLocks noGrp="1"/>
          </p:cNvSpPr>
          <p:nvPr>
            <p:ph type="subTitle" idx="1"/>
          </p:nvPr>
        </p:nvSpPr>
        <p:spPr>
          <a:xfrm>
            <a:off x="548640" y="3794760"/>
            <a:ext cx="8231823" cy="914400"/>
          </a:xfrm>
        </p:spPr>
        <p:txBody>
          <a:bodyPr/>
          <a:lstStyle/>
          <a:p>
            <a:r>
              <a:rPr lang="en-GB"/>
              <a:t>Presented to &lt;Company Name&gt;</a:t>
            </a:r>
          </a:p>
        </p:txBody>
      </p:sp>
      <p:sp>
        <p:nvSpPr>
          <p:cNvPr id="7" name="Text Placeholder 6">
            <a:extLst>
              <a:ext uri="{FF2B5EF4-FFF2-40B4-BE49-F238E27FC236}">
                <a16:creationId xmlns:a16="http://schemas.microsoft.com/office/drawing/2014/main" id="{46F95077-0438-CD48-64BF-0D02AD7C1200}"/>
              </a:ext>
            </a:extLst>
          </p:cNvPr>
          <p:cNvSpPr>
            <a:spLocks noGrp="1"/>
          </p:cNvSpPr>
          <p:nvPr>
            <p:ph type="body" sz="quarter" idx="12"/>
          </p:nvPr>
        </p:nvSpPr>
        <p:spPr>
          <a:xfrm>
            <a:off x="548640" y="4937759"/>
            <a:ext cx="5547360" cy="548640"/>
          </a:xfrm>
        </p:spPr>
        <p:txBody>
          <a:bodyPr/>
          <a:lstStyle/>
          <a:p>
            <a:r>
              <a:rPr lang="en-GB"/>
              <a:t>&lt;Date&gt;</a:t>
            </a:r>
          </a:p>
        </p:txBody>
      </p:sp>
      <p:sp>
        <p:nvSpPr>
          <p:cNvPr id="4" name="Footer Placeholder 3">
            <a:extLst>
              <a:ext uri="{FF2B5EF4-FFF2-40B4-BE49-F238E27FC236}">
                <a16:creationId xmlns:a16="http://schemas.microsoft.com/office/drawing/2014/main" id="{5B4C5B51-C5D9-9E0D-230B-80EF100CA307}"/>
              </a:ext>
              <a:ext uri="{C183D7F6-B498-43B3-948B-1728B52AA6E4}">
                <adec:decorative xmlns:adec="http://schemas.microsoft.com/office/drawing/2017/decorative" val="1"/>
              </a:ext>
            </a:extLst>
          </p:cNvPr>
          <p:cNvSpPr>
            <a:spLocks noGrp="1"/>
          </p:cNvSpPr>
          <p:nvPr>
            <p:ph type="ftr" sz="quarter" idx="11"/>
          </p:nvPr>
        </p:nvSpPr>
        <p:spPr>
          <a:xfrm>
            <a:off x="552450" y="6492240"/>
            <a:ext cx="1093470" cy="365760"/>
          </a:xfrm>
        </p:spPr>
        <p:txBody>
          <a:bodyPr/>
          <a:lstStyle/>
          <a:p>
            <a:r>
              <a:rPr lang="en-US"/>
              <a:t>© 2024 Equinix, Inc.</a:t>
            </a:r>
          </a:p>
        </p:txBody>
      </p:sp>
      <p:sp>
        <p:nvSpPr>
          <p:cNvPr id="2" name="TextBox 1">
            <a:extLst>
              <a:ext uri="{FF2B5EF4-FFF2-40B4-BE49-F238E27FC236}">
                <a16:creationId xmlns:a16="http://schemas.microsoft.com/office/drawing/2014/main" id="{98A6AC45-709F-D02A-F59C-5961AA2AE208}"/>
              </a:ext>
            </a:extLst>
          </p:cNvPr>
          <p:cNvSpPr txBox="1"/>
          <p:nvPr/>
        </p:nvSpPr>
        <p:spPr>
          <a:xfrm>
            <a:off x="7957457" y="1066800"/>
            <a:ext cx="914400" cy="914400"/>
          </a:xfrm>
          <a:prstGeom prst="rect">
            <a:avLst/>
          </a:prstGeom>
          <a:noFill/>
        </p:spPr>
        <p:txBody>
          <a:bodyPr wrap="none" lIns="0" tIns="0" rtlCol="0">
            <a:noAutofit/>
          </a:bodyPr>
          <a:lstStyle/>
          <a:p>
            <a:pPr algn="l"/>
            <a:endParaRPr lang="en-US" sz="1600"/>
          </a:p>
        </p:txBody>
      </p:sp>
    </p:spTree>
    <p:extLst>
      <p:ext uri="{BB962C8B-B14F-4D97-AF65-F5344CB8AC3E}">
        <p14:creationId xmlns:p14="http://schemas.microsoft.com/office/powerpoint/2010/main" val="343104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1B8603-DE72-B553-85C4-A5647FF70AD9}"/>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10</a:t>
            </a:fld>
            <a:endParaRPr lang="en-US"/>
          </a:p>
        </p:txBody>
      </p:sp>
      <p:sp>
        <p:nvSpPr>
          <p:cNvPr id="2" name="Title 1">
            <a:extLst>
              <a:ext uri="{FF2B5EF4-FFF2-40B4-BE49-F238E27FC236}">
                <a16:creationId xmlns:a16="http://schemas.microsoft.com/office/drawing/2014/main" id="{BB776E9A-EE50-95B9-3061-0C7F04062008}"/>
              </a:ext>
            </a:extLst>
          </p:cNvPr>
          <p:cNvSpPr>
            <a:spLocks noGrp="1"/>
          </p:cNvSpPr>
          <p:nvPr>
            <p:ph type="title"/>
          </p:nvPr>
        </p:nvSpPr>
        <p:spPr>
          <a:xfrm>
            <a:off x="1463039" y="730250"/>
            <a:ext cx="7687311" cy="2909887"/>
          </a:xfrm>
        </p:spPr>
        <p:txBody>
          <a:bodyPr/>
          <a:lstStyle/>
          <a:p>
            <a:r>
              <a:rPr lang="en-GB"/>
              <a:t>Strengthen your </a:t>
            </a:r>
            <a:br>
              <a:rPr lang="en-GB"/>
            </a:br>
            <a:r>
              <a:rPr lang="en-GB"/>
              <a:t>leadership position</a:t>
            </a:r>
            <a:endParaRPr lang="en-US"/>
          </a:p>
        </p:txBody>
      </p:sp>
      <p:sp>
        <p:nvSpPr>
          <p:cNvPr id="3" name="Text Placeholder 2">
            <a:extLst>
              <a:ext uri="{FF2B5EF4-FFF2-40B4-BE49-F238E27FC236}">
                <a16:creationId xmlns:a16="http://schemas.microsoft.com/office/drawing/2014/main" id="{50137BEA-55D5-1B5D-3015-7FF61AD3E077}"/>
              </a:ext>
            </a:extLst>
          </p:cNvPr>
          <p:cNvSpPr>
            <a:spLocks noGrp="1"/>
          </p:cNvSpPr>
          <p:nvPr>
            <p:ph type="body" idx="1"/>
          </p:nvPr>
        </p:nvSpPr>
        <p:spPr>
          <a:xfrm>
            <a:off x="1463038" y="3749040"/>
            <a:ext cx="6368100" cy="1554480"/>
          </a:xfrm>
        </p:spPr>
        <p:txBody>
          <a:bodyPr/>
          <a:lstStyle/>
          <a:p>
            <a:r>
              <a:rPr lang="en-GB" dirty="0"/>
              <a:t>Make digital infrastructure more powerful, </a:t>
            </a:r>
            <a:br>
              <a:rPr lang="en-GB" dirty="0"/>
            </a:br>
            <a:r>
              <a:rPr lang="en-GB" dirty="0"/>
              <a:t>accessible and sustainable.</a:t>
            </a:r>
            <a:endParaRPr lang="en-US" dirty="0"/>
          </a:p>
        </p:txBody>
      </p:sp>
      <p:sp>
        <p:nvSpPr>
          <p:cNvPr id="4" name="Footer Placeholder 3">
            <a:extLst>
              <a:ext uri="{FF2B5EF4-FFF2-40B4-BE49-F238E27FC236}">
                <a16:creationId xmlns:a16="http://schemas.microsoft.com/office/drawing/2014/main" id="{CA7E0019-225C-065A-9AF5-7A63C61CE4C9}"/>
              </a:ext>
              <a:ext uri="{C183D7F6-B498-43B3-948B-1728B52AA6E4}">
                <adec:decorative xmlns:adec="http://schemas.microsoft.com/office/drawing/2017/decorative" val="1"/>
              </a:ext>
            </a:extLst>
          </p:cNvPr>
          <p:cNvSpPr>
            <a:spLocks noGrp="1"/>
          </p:cNvSpPr>
          <p:nvPr>
            <p:ph type="ftr" sz="quarter" idx="11"/>
          </p:nvPr>
        </p:nvSpPr>
        <p:spPr>
          <a:xfrm>
            <a:off x="552450" y="6492240"/>
            <a:ext cx="1093470" cy="365760"/>
          </a:xfrm>
        </p:spPr>
        <p:txBody>
          <a:bodyPr/>
          <a:lstStyle/>
          <a:p>
            <a:r>
              <a:rPr lang="en-US"/>
              <a:t>© 2024 Equinix, Inc.</a:t>
            </a:r>
          </a:p>
        </p:txBody>
      </p:sp>
    </p:spTree>
    <p:extLst>
      <p:ext uri="{BB962C8B-B14F-4D97-AF65-F5344CB8AC3E}">
        <p14:creationId xmlns:p14="http://schemas.microsoft.com/office/powerpoint/2010/main" val="375202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99F798-FA03-66EF-6891-A1E7C9BE27D2}"/>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E2B19B09-AB86-6A86-983F-1E0511D38CAD}"/>
              </a:ext>
            </a:extLst>
          </p:cNvPr>
          <p:cNvSpPr>
            <a:spLocks noGrp="1"/>
          </p:cNvSpPr>
          <p:nvPr>
            <p:ph type="sldNum" sz="quarter" idx="12"/>
          </p:nvPr>
        </p:nvSpPr>
        <p:spPr/>
        <p:txBody>
          <a:bodyPr/>
          <a:lstStyle/>
          <a:p>
            <a:fld id="{F8A89D12-4F33-44AF-85FC-689FEAF79A41}" type="slidenum">
              <a:rPr lang="en-US" smtClean="0"/>
              <a:pPr/>
              <a:t>11</a:t>
            </a:fld>
            <a:endParaRPr lang="en-US"/>
          </a:p>
        </p:txBody>
      </p:sp>
      <p:sp>
        <p:nvSpPr>
          <p:cNvPr id="4" name="Title 3">
            <a:extLst>
              <a:ext uri="{FF2B5EF4-FFF2-40B4-BE49-F238E27FC236}">
                <a16:creationId xmlns:a16="http://schemas.microsoft.com/office/drawing/2014/main" id="{46686317-0E3C-DD33-0E59-E95BFA715C3C}"/>
              </a:ext>
            </a:extLst>
          </p:cNvPr>
          <p:cNvSpPr>
            <a:spLocks noGrp="1"/>
          </p:cNvSpPr>
          <p:nvPr>
            <p:ph type="title"/>
          </p:nvPr>
        </p:nvSpPr>
        <p:spPr/>
        <p:txBody>
          <a:bodyPr/>
          <a:lstStyle/>
          <a:p>
            <a:r>
              <a:rPr lang="en-GB" sz="3600" dirty="0"/>
              <a:t>Over one-third of IT leaders said network optimization improvement, boosting flexibility of connectivity and aiding digital transformation were among the leading benefits of interconnection.</a:t>
            </a:r>
            <a:br>
              <a:rPr lang="en-GB" sz="3600" dirty="0"/>
            </a:br>
            <a:br>
              <a:rPr lang="en-GB" sz="3600" dirty="0"/>
            </a:br>
            <a:r>
              <a:rPr lang="en-GB" sz="1600" b="0" dirty="0"/>
              <a:t>Equinix 2023 Global Tech Trends Survey</a:t>
            </a:r>
            <a:endParaRPr lang="en-US" sz="3600" b="0" dirty="0"/>
          </a:p>
        </p:txBody>
      </p:sp>
    </p:spTree>
    <p:extLst>
      <p:ext uri="{BB962C8B-B14F-4D97-AF65-F5344CB8AC3E}">
        <p14:creationId xmlns:p14="http://schemas.microsoft.com/office/powerpoint/2010/main" val="57612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2A2753-FAFF-85EF-DD30-EAF533A0D6D6}"/>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AC7002AF-B0F7-FC35-1165-9ACD21F40847}"/>
              </a:ext>
            </a:extLst>
          </p:cNvPr>
          <p:cNvSpPr>
            <a:spLocks noGrp="1"/>
          </p:cNvSpPr>
          <p:nvPr>
            <p:ph type="sldNum" sz="quarter" idx="12"/>
          </p:nvPr>
        </p:nvSpPr>
        <p:spPr/>
        <p:txBody>
          <a:bodyPr/>
          <a:lstStyle/>
          <a:p>
            <a:fld id="{F8A89D12-4F33-44AF-85FC-689FEAF79A41}" type="slidenum">
              <a:rPr lang="en-US" smtClean="0"/>
              <a:pPr/>
              <a:t>12</a:t>
            </a:fld>
            <a:endParaRPr lang="en-US"/>
          </a:p>
        </p:txBody>
      </p:sp>
      <p:sp>
        <p:nvSpPr>
          <p:cNvPr id="4" name="Title 3">
            <a:extLst>
              <a:ext uri="{FF2B5EF4-FFF2-40B4-BE49-F238E27FC236}">
                <a16:creationId xmlns:a16="http://schemas.microsoft.com/office/drawing/2014/main" id="{9C9D164C-AC35-9957-C8BD-0FF743464440}"/>
              </a:ext>
            </a:extLst>
          </p:cNvPr>
          <p:cNvSpPr>
            <a:spLocks noGrp="1"/>
          </p:cNvSpPr>
          <p:nvPr>
            <p:ph type="title"/>
          </p:nvPr>
        </p:nvSpPr>
        <p:spPr/>
        <p:txBody>
          <a:bodyPr/>
          <a:lstStyle/>
          <a:p>
            <a:r>
              <a:rPr lang="en-GB"/>
              <a:t>The most efficient way </a:t>
            </a:r>
            <a:br>
              <a:rPr lang="en-GB"/>
            </a:br>
            <a:r>
              <a:rPr lang="en-GB"/>
              <a:t>to exchange data​</a:t>
            </a:r>
            <a:endParaRPr lang="en-US"/>
          </a:p>
        </p:txBody>
      </p:sp>
      <p:pic>
        <p:nvPicPr>
          <p:cNvPr id="5" name="Picture 4" descr="A map of the world with connected clouds&#10;&#10;Description automatically generated">
            <a:extLst>
              <a:ext uri="{FF2B5EF4-FFF2-40B4-BE49-F238E27FC236}">
                <a16:creationId xmlns:a16="http://schemas.microsoft.com/office/drawing/2014/main" id="{07242CFF-A446-F953-185D-46195E55872E}"/>
              </a:ext>
            </a:extLst>
          </p:cNvPr>
          <p:cNvPicPr>
            <a:picLocks noChangeAspect="1"/>
          </p:cNvPicPr>
          <p:nvPr/>
        </p:nvPicPr>
        <p:blipFill rotWithShape="1">
          <a:blip r:embed="rId3"/>
          <a:srcRect t="9118" r="6933" b="15497"/>
          <a:stretch/>
        </p:blipFill>
        <p:spPr>
          <a:xfrm>
            <a:off x="5805070" y="3418008"/>
            <a:ext cx="6223424" cy="2835564"/>
          </a:xfrm>
          <a:prstGeom prst="rect">
            <a:avLst/>
          </a:prstGeom>
        </p:spPr>
      </p:pic>
      <p:pic>
        <p:nvPicPr>
          <p:cNvPr id="6" name="Picture 5" descr="A map of the world with connected lines and dots&#10;&#10;Description automatically generated">
            <a:extLst>
              <a:ext uri="{FF2B5EF4-FFF2-40B4-BE49-F238E27FC236}">
                <a16:creationId xmlns:a16="http://schemas.microsoft.com/office/drawing/2014/main" id="{3D3C7754-E4D4-9A82-24A9-2434DBC46905}"/>
              </a:ext>
            </a:extLst>
          </p:cNvPr>
          <p:cNvPicPr>
            <a:picLocks noChangeAspect="1"/>
          </p:cNvPicPr>
          <p:nvPr/>
        </p:nvPicPr>
        <p:blipFill rotWithShape="1">
          <a:blip r:embed="rId4"/>
          <a:srcRect r="6933" b="12394"/>
          <a:stretch/>
        </p:blipFill>
        <p:spPr>
          <a:xfrm>
            <a:off x="5805071" y="46518"/>
            <a:ext cx="6223424" cy="3295292"/>
          </a:xfrm>
          <a:prstGeom prst="rect">
            <a:avLst/>
          </a:prstGeom>
        </p:spPr>
      </p:pic>
      <p:sp>
        <p:nvSpPr>
          <p:cNvPr id="7" name="Text Placeholder 2">
            <a:extLst>
              <a:ext uri="{FF2B5EF4-FFF2-40B4-BE49-F238E27FC236}">
                <a16:creationId xmlns:a16="http://schemas.microsoft.com/office/drawing/2014/main" id="{B0149C72-7645-4ACE-93C6-FDB3B71B4EF3}"/>
              </a:ext>
            </a:extLst>
          </p:cNvPr>
          <p:cNvSpPr txBox="1">
            <a:spLocks/>
          </p:cNvSpPr>
          <p:nvPr/>
        </p:nvSpPr>
        <p:spPr>
          <a:xfrm>
            <a:off x="8555962" y="3073150"/>
            <a:ext cx="2444545" cy="153888"/>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000" b="1" dirty="0"/>
              <a:t>Figure 1. </a:t>
            </a:r>
            <a:r>
              <a:rPr lang="en-US" sz="1000" dirty="0"/>
              <a:t>Siloed and centralized</a:t>
            </a:r>
          </a:p>
        </p:txBody>
      </p:sp>
      <p:sp>
        <p:nvSpPr>
          <p:cNvPr id="8" name="Text Placeholder 2">
            <a:extLst>
              <a:ext uri="{FF2B5EF4-FFF2-40B4-BE49-F238E27FC236}">
                <a16:creationId xmlns:a16="http://schemas.microsoft.com/office/drawing/2014/main" id="{161FFF08-B841-E1A2-04CE-34BD12867069}"/>
              </a:ext>
            </a:extLst>
          </p:cNvPr>
          <p:cNvSpPr txBox="1">
            <a:spLocks/>
          </p:cNvSpPr>
          <p:nvPr/>
        </p:nvSpPr>
        <p:spPr>
          <a:xfrm>
            <a:off x="8555962" y="6093441"/>
            <a:ext cx="2444545" cy="153888"/>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000" b="1" dirty="0"/>
              <a:t>Figure 2. </a:t>
            </a:r>
            <a:r>
              <a:rPr lang="en-US" sz="1000" dirty="0"/>
              <a:t>Distributed and interconnected</a:t>
            </a:r>
          </a:p>
        </p:txBody>
      </p:sp>
      <p:sp>
        <p:nvSpPr>
          <p:cNvPr id="9" name="Text Placeholder 2">
            <a:extLst>
              <a:ext uri="{FF2B5EF4-FFF2-40B4-BE49-F238E27FC236}">
                <a16:creationId xmlns:a16="http://schemas.microsoft.com/office/drawing/2014/main" id="{630CAD3D-FC21-5E79-C27D-60EB5E1D5BB0}"/>
              </a:ext>
            </a:extLst>
          </p:cNvPr>
          <p:cNvSpPr txBox="1">
            <a:spLocks/>
          </p:cNvSpPr>
          <p:nvPr/>
        </p:nvSpPr>
        <p:spPr>
          <a:xfrm>
            <a:off x="602068" y="2308628"/>
            <a:ext cx="2087703" cy="646331"/>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b="1" dirty="0"/>
              <a:t>Economics of data</a:t>
            </a:r>
          </a:p>
          <a:p>
            <a:r>
              <a:rPr lang="en-US" sz="1400" dirty="0"/>
              <a:t>Localized exchange to reduce costs</a:t>
            </a:r>
          </a:p>
        </p:txBody>
      </p:sp>
      <p:sp>
        <p:nvSpPr>
          <p:cNvPr id="10" name="Text Placeholder 2">
            <a:extLst>
              <a:ext uri="{FF2B5EF4-FFF2-40B4-BE49-F238E27FC236}">
                <a16:creationId xmlns:a16="http://schemas.microsoft.com/office/drawing/2014/main" id="{3A288E44-A933-C675-B47E-12B5ECA7550F}"/>
              </a:ext>
            </a:extLst>
          </p:cNvPr>
          <p:cNvSpPr txBox="1">
            <a:spLocks/>
          </p:cNvSpPr>
          <p:nvPr/>
        </p:nvSpPr>
        <p:spPr>
          <a:xfrm>
            <a:off x="3352959" y="2308628"/>
            <a:ext cx="2087703" cy="646331"/>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b="1" dirty="0"/>
              <a:t>Economics of time</a:t>
            </a:r>
          </a:p>
          <a:p>
            <a:r>
              <a:rPr lang="en-US" sz="1400" dirty="0"/>
              <a:t>Highest volumes with lowest latency</a:t>
            </a:r>
          </a:p>
        </p:txBody>
      </p:sp>
      <p:sp>
        <p:nvSpPr>
          <p:cNvPr id="11" name="Text Placeholder 2">
            <a:extLst>
              <a:ext uri="{FF2B5EF4-FFF2-40B4-BE49-F238E27FC236}">
                <a16:creationId xmlns:a16="http://schemas.microsoft.com/office/drawing/2014/main" id="{DDC6989F-EEC8-C4C8-860A-6A87BE6F2306}"/>
              </a:ext>
            </a:extLst>
          </p:cNvPr>
          <p:cNvSpPr txBox="1">
            <a:spLocks/>
          </p:cNvSpPr>
          <p:nvPr/>
        </p:nvSpPr>
        <p:spPr>
          <a:xfrm>
            <a:off x="602068" y="3866933"/>
            <a:ext cx="2190107" cy="861774"/>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b="1" dirty="0"/>
              <a:t>Economics </a:t>
            </a:r>
            <a:br>
              <a:rPr lang="en-US" sz="1400" b="1" dirty="0"/>
            </a:br>
            <a:r>
              <a:rPr lang="en-US" sz="1400" b="1" dirty="0"/>
              <a:t>of density</a:t>
            </a:r>
          </a:p>
          <a:p>
            <a:r>
              <a:rPr lang="en-US" sz="1400" dirty="0"/>
              <a:t>Proximity to networks</a:t>
            </a:r>
            <a:br>
              <a:rPr lang="en-US" sz="1400" dirty="0"/>
            </a:br>
            <a:r>
              <a:rPr lang="en-US" sz="1400" dirty="0"/>
              <a:t>and cloud majority</a:t>
            </a:r>
          </a:p>
        </p:txBody>
      </p:sp>
      <p:sp>
        <p:nvSpPr>
          <p:cNvPr id="12" name="Text Placeholder 2">
            <a:extLst>
              <a:ext uri="{FF2B5EF4-FFF2-40B4-BE49-F238E27FC236}">
                <a16:creationId xmlns:a16="http://schemas.microsoft.com/office/drawing/2014/main" id="{61610375-8FDD-30C9-4881-3BA5E5781689}"/>
              </a:ext>
            </a:extLst>
          </p:cNvPr>
          <p:cNvSpPr txBox="1">
            <a:spLocks/>
          </p:cNvSpPr>
          <p:nvPr/>
        </p:nvSpPr>
        <p:spPr>
          <a:xfrm>
            <a:off x="3352959" y="3866933"/>
            <a:ext cx="1981496" cy="861774"/>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b="1" dirty="0"/>
              <a:t>Economics </a:t>
            </a:r>
            <a:br>
              <a:rPr lang="en-US" sz="1400" b="1" dirty="0"/>
            </a:br>
            <a:r>
              <a:rPr lang="en-US" sz="1400" b="1" dirty="0"/>
              <a:t>of experience</a:t>
            </a:r>
          </a:p>
          <a:p>
            <a:r>
              <a:rPr lang="en-US" sz="1400" dirty="0"/>
              <a:t>Shortest distance</a:t>
            </a:r>
            <a:br>
              <a:rPr lang="en-US" sz="1400" dirty="0"/>
            </a:br>
            <a:r>
              <a:rPr lang="en-US" sz="1400" dirty="0"/>
              <a:t>to populations</a:t>
            </a:r>
          </a:p>
        </p:txBody>
      </p:sp>
      <p:sp>
        <p:nvSpPr>
          <p:cNvPr id="13" name="Text Placeholder 2">
            <a:extLst>
              <a:ext uri="{FF2B5EF4-FFF2-40B4-BE49-F238E27FC236}">
                <a16:creationId xmlns:a16="http://schemas.microsoft.com/office/drawing/2014/main" id="{7DFA1234-E4F5-3382-385E-C6196175C4CE}"/>
              </a:ext>
            </a:extLst>
          </p:cNvPr>
          <p:cNvSpPr txBox="1">
            <a:spLocks/>
          </p:cNvSpPr>
          <p:nvPr/>
        </p:nvSpPr>
        <p:spPr>
          <a:xfrm>
            <a:off x="557695" y="5447037"/>
            <a:ext cx="4638250" cy="369332"/>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200" dirty="0">
                <a:effectLst/>
              </a:rPr>
              <a:t>The most efficient way to exchange data:</a:t>
            </a:r>
            <a:br>
              <a:rPr lang="en-US" sz="1200" dirty="0">
                <a:effectLst/>
              </a:rPr>
            </a:br>
            <a:r>
              <a:rPr lang="en-US" sz="1200" dirty="0">
                <a:effectLst/>
              </a:rPr>
              <a:t>Interconnection Oriented Architecture</a:t>
            </a:r>
            <a:r>
              <a:rPr lang="en-US" sz="1200" baseline="30000" dirty="0">
                <a:effectLst/>
              </a:rPr>
              <a:t>®</a:t>
            </a:r>
            <a:r>
              <a:rPr lang="en-US" sz="1200" dirty="0">
                <a:effectLst/>
              </a:rPr>
              <a:t> (IOA</a:t>
            </a:r>
            <a:r>
              <a:rPr lang="en-US" sz="1200" baseline="30000" dirty="0">
                <a:effectLst/>
              </a:rPr>
              <a:t>®</a:t>
            </a:r>
            <a:r>
              <a:rPr lang="en-US" sz="1200" dirty="0">
                <a:effectLst/>
              </a:rPr>
              <a:t>) </a:t>
            </a:r>
          </a:p>
        </p:txBody>
      </p:sp>
      <p:sp>
        <p:nvSpPr>
          <p:cNvPr id="14" name="Freeform 9">
            <a:extLst>
              <a:ext uri="{FF2B5EF4-FFF2-40B4-BE49-F238E27FC236}">
                <a16:creationId xmlns:a16="http://schemas.microsoft.com/office/drawing/2014/main" id="{36AC169B-386C-8ED0-8771-9C22817674AE}"/>
              </a:ext>
            </a:extLst>
          </p:cNvPr>
          <p:cNvSpPr>
            <a:spLocks noChangeAspect="1" noEditPoints="1"/>
          </p:cNvSpPr>
          <p:nvPr/>
        </p:nvSpPr>
        <p:spPr bwMode="auto">
          <a:xfrm>
            <a:off x="602068" y="1915362"/>
            <a:ext cx="366712" cy="301624"/>
          </a:xfrm>
          <a:custGeom>
            <a:avLst/>
            <a:gdLst>
              <a:gd name="T0" fmla="*/ 132 w 195"/>
              <a:gd name="T1" fmla="*/ 124 h 159"/>
              <a:gd name="T2" fmla="*/ 69 w 195"/>
              <a:gd name="T3" fmla="*/ 139 h 159"/>
              <a:gd name="T4" fmla="*/ 177 w 195"/>
              <a:gd name="T5" fmla="*/ 153 h 159"/>
              <a:gd name="T6" fmla="*/ 168 w 195"/>
              <a:gd name="T7" fmla="*/ 120 h 159"/>
              <a:gd name="T8" fmla="*/ 168 w 195"/>
              <a:gd name="T9" fmla="*/ 75 h 159"/>
              <a:gd name="T10" fmla="*/ 69 w 195"/>
              <a:gd name="T11" fmla="*/ 65 h 159"/>
              <a:gd name="T12" fmla="*/ 132 w 195"/>
              <a:gd name="T13" fmla="*/ 114 h 159"/>
              <a:gd name="T14" fmla="*/ 195 w 195"/>
              <a:gd name="T15" fmla="*/ 65 h 159"/>
              <a:gd name="T16" fmla="*/ 132 w 195"/>
              <a:gd name="T17" fmla="*/ 15 h 159"/>
              <a:gd name="T18" fmla="*/ 69 w 195"/>
              <a:gd name="T19" fmla="*/ 49 h 159"/>
              <a:gd name="T20" fmla="*/ 177 w 195"/>
              <a:gd name="T21" fmla="*/ 63 h 159"/>
              <a:gd name="T22" fmla="*/ 177 w 195"/>
              <a:gd name="T23" fmla="*/ 21 h 159"/>
              <a:gd name="T24" fmla="*/ 59 w 195"/>
              <a:gd name="T25" fmla="*/ 136 h 159"/>
              <a:gd name="T26" fmla="*/ 56 w 195"/>
              <a:gd name="T27" fmla="*/ 136 h 159"/>
              <a:gd name="T28" fmla="*/ 52 w 195"/>
              <a:gd name="T29" fmla="*/ 136 h 159"/>
              <a:gd name="T30" fmla="*/ 47 w 195"/>
              <a:gd name="T31" fmla="*/ 136 h 159"/>
              <a:gd name="T32" fmla="*/ 42 w 195"/>
              <a:gd name="T33" fmla="*/ 135 h 159"/>
              <a:gd name="T34" fmla="*/ 33 w 195"/>
              <a:gd name="T35" fmla="*/ 134 h 159"/>
              <a:gd name="T36" fmla="*/ 24 w 195"/>
              <a:gd name="T37" fmla="*/ 132 h 159"/>
              <a:gd name="T38" fmla="*/ 20 w 195"/>
              <a:gd name="T39" fmla="*/ 131 h 159"/>
              <a:gd name="T40" fmla="*/ 16 w 195"/>
              <a:gd name="T41" fmla="*/ 130 h 159"/>
              <a:gd name="T42" fmla="*/ 13 w 195"/>
              <a:gd name="T43" fmla="*/ 129 h 159"/>
              <a:gd name="T44" fmla="*/ 10 w 195"/>
              <a:gd name="T45" fmla="*/ 128 h 159"/>
              <a:gd name="T46" fmla="*/ 8 w 195"/>
              <a:gd name="T47" fmla="*/ 127 h 159"/>
              <a:gd name="T48" fmla="*/ 7 w 195"/>
              <a:gd name="T49" fmla="*/ 126 h 159"/>
              <a:gd name="T50" fmla="*/ 4 w 195"/>
              <a:gd name="T51" fmla="*/ 124 h 159"/>
              <a:gd name="T52" fmla="*/ 1 w 195"/>
              <a:gd name="T53" fmla="*/ 122 h 159"/>
              <a:gd name="T54" fmla="*/ 0 w 195"/>
              <a:gd name="T55" fmla="*/ 19 h 159"/>
              <a:gd name="T56" fmla="*/ 68 w 195"/>
              <a:gd name="T57" fmla="*/ 1 h 159"/>
              <a:gd name="T58" fmla="*/ 84 w 195"/>
              <a:gd name="T59" fmla="*/ 2 h 159"/>
              <a:gd name="T60" fmla="*/ 92 w 195"/>
              <a:gd name="T61" fmla="*/ 3 h 159"/>
              <a:gd name="T62" fmla="*/ 99 w 195"/>
              <a:gd name="T63" fmla="*/ 5 h 159"/>
              <a:gd name="T64" fmla="*/ 101 w 195"/>
              <a:gd name="T65" fmla="*/ 6 h 159"/>
              <a:gd name="T66" fmla="*/ 104 w 195"/>
              <a:gd name="T67" fmla="*/ 7 h 159"/>
              <a:gd name="T68" fmla="*/ 106 w 195"/>
              <a:gd name="T69" fmla="*/ 7 h 159"/>
              <a:gd name="T70" fmla="*/ 95 w 195"/>
              <a:gd name="T71" fmla="*/ 9 h 159"/>
              <a:gd name="T72" fmla="*/ 80 w 195"/>
              <a:gd name="T73" fmla="*/ 14 h 159"/>
              <a:gd name="T74" fmla="*/ 42 w 195"/>
              <a:gd name="T75" fmla="*/ 13 h 159"/>
              <a:gd name="T76" fmla="*/ 12 w 195"/>
              <a:gd name="T77" fmla="*/ 21 h 159"/>
              <a:gd name="T78" fmla="*/ 59 w 195"/>
              <a:gd name="T79" fmla="*/ 51 h 159"/>
              <a:gd name="T80" fmla="*/ 34 w 195"/>
              <a:gd name="T81" fmla="*/ 58 h 159"/>
              <a:gd name="T82" fmla="*/ 33 w 195"/>
              <a:gd name="T83" fmla="*/ 92 h 159"/>
              <a:gd name="T84" fmla="*/ 59 w 195"/>
              <a:gd name="T85" fmla="*/ 102 h 159"/>
              <a:gd name="T86" fmla="*/ 12 w 195"/>
              <a:gd name="T87" fmla="*/ 114 h 159"/>
              <a:gd name="T88" fmla="*/ 42 w 195"/>
              <a:gd name="T89" fmla="*/ 1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59">
                <a:moveTo>
                  <a:pt x="168" y="120"/>
                </a:moveTo>
                <a:lnTo>
                  <a:pt x="168" y="120"/>
                </a:lnTo>
                <a:cubicBezTo>
                  <a:pt x="156" y="122"/>
                  <a:pt x="144" y="124"/>
                  <a:pt x="132" y="124"/>
                </a:cubicBezTo>
                <a:cubicBezTo>
                  <a:pt x="120" y="124"/>
                  <a:pt x="108" y="122"/>
                  <a:pt x="96" y="120"/>
                </a:cubicBezTo>
                <a:cubicBezTo>
                  <a:pt x="85" y="118"/>
                  <a:pt x="76" y="115"/>
                  <a:pt x="69" y="110"/>
                </a:cubicBezTo>
                <a:lnTo>
                  <a:pt x="69" y="139"/>
                </a:lnTo>
                <a:cubicBezTo>
                  <a:pt x="69" y="144"/>
                  <a:pt x="75" y="149"/>
                  <a:pt x="87" y="153"/>
                </a:cubicBezTo>
                <a:cubicBezTo>
                  <a:pt x="100" y="157"/>
                  <a:pt x="115" y="159"/>
                  <a:pt x="132" y="159"/>
                </a:cubicBezTo>
                <a:cubicBezTo>
                  <a:pt x="149" y="159"/>
                  <a:pt x="164" y="157"/>
                  <a:pt x="177" y="153"/>
                </a:cubicBezTo>
                <a:cubicBezTo>
                  <a:pt x="189" y="149"/>
                  <a:pt x="195" y="144"/>
                  <a:pt x="195" y="139"/>
                </a:cubicBezTo>
                <a:lnTo>
                  <a:pt x="195" y="110"/>
                </a:lnTo>
                <a:cubicBezTo>
                  <a:pt x="188" y="115"/>
                  <a:pt x="179" y="118"/>
                  <a:pt x="168" y="120"/>
                </a:cubicBezTo>
                <a:close/>
                <a:moveTo>
                  <a:pt x="195" y="65"/>
                </a:moveTo>
                <a:lnTo>
                  <a:pt x="195" y="65"/>
                </a:lnTo>
                <a:cubicBezTo>
                  <a:pt x="188" y="70"/>
                  <a:pt x="179" y="73"/>
                  <a:pt x="168" y="75"/>
                </a:cubicBezTo>
                <a:cubicBezTo>
                  <a:pt x="156" y="77"/>
                  <a:pt x="144" y="79"/>
                  <a:pt x="132" y="79"/>
                </a:cubicBezTo>
                <a:cubicBezTo>
                  <a:pt x="120" y="79"/>
                  <a:pt x="108" y="77"/>
                  <a:pt x="96" y="75"/>
                </a:cubicBezTo>
                <a:cubicBezTo>
                  <a:pt x="85" y="73"/>
                  <a:pt x="76" y="69"/>
                  <a:pt x="69" y="65"/>
                </a:cubicBezTo>
                <a:lnTo>
                  <a:pt x="69" y="94"/>
                </a:lnTo>
                <a:cubicBezTo>
                  <a:pt x="69" y="99"/>
                  <a:pt x="75" y="104"/>
                  <a:pt x="87" y="108"/>
                </a:cubicBezTo>
                <a:cubicBezTo>
                  <a:pt x="100" y="112"/>
                  <a:pt x="115" y="114"/>
                  <a:pt x="132" y="114"/>
                </a:cubicBezTo>
                <a:cubicBezTo>
                  <a:pt x="149" y="114"/>
                  <a:pt x="164" y="112"/>
                  <a:pt x="177" y="108"/>
                </a:cubicBezTo>
                <a:cubicBezTo>
                  <a:pt x="189" y="104"/>
                  <a:pt x="195" y="99"/>
                  <a:pt x="195" y="94"/>
                </a:cubicBezTo>
                <a:lnTo>
                  <a:pt x="195" y="65"/>
                </a:lnTo>
                <a:close/>
                <a:moveTo>
                  <a:pt x="177" y="21"/>
                </a:moveTo>
                <a:lnTo>
                  <a:pt x="177" y="21"/>
                </a:lnTo>
                <a:cubicBezTo>
                  <a:pt x="164" y="17"/>
                  <a:pt x="149" y="15"/>
                  <a:pt x="132" y="15"/>
                </a:cubicBezTo>
                <a:cubicBezTo>
                  <a:pt x="115" y="15"/>
                  <a:pt x="100" y="17"/>
                  <a:pt x="87" y="21"/>
                </a:cubicBezTo>
                <a:cubicBezTo>
                  <a:pt x="75" y="25"/>
                  <a:pt x="69" y="30"/>
                  <a:pt x="69" y="36"/>
                </a:cubicBezTo>
                <a:lnTo>
                  <a:pt x="69" y="49"/>
                </a:lnTo>
                <a:cubicBezTo>
                  <a:pt x="69" y="54"/>
                  <a:pt x="75" y="59"/>
                  <a:pt x="87" y="63"/>
                </a:cubicBezTo>
                <a:cubicBezTo>
                  <a:pt x="100" y="67"/>
                  <a:pt x="115" y="69"/>
                  <a:pt x="132" y="69"/>
                </a:cubicBezTo>
                <a:cubicBezTo>
                  <a:pt x="149" y="69"/>
                  <a:pt x="164" y="67"/>
                  <a:pt x="177" y="63"/>
                </a:cubicBezTo>
                <a:cubicBezTo>
                  <a:pt x="189" y="59"/>
                  <a:pt x="195" y="54"/>
                  <a:pt x="195" y="49"/>
                </a:cubicBezTo>
                <a:lnTo>
                  <a:pt x="195" y="36"/>
                </a:lnTo>
                <a:cubicBezTo>
                  <a:pt x="195" y="30"/>
                  <a:pt x="189" y="25"/>
                  <a:pt x="177" y="21"/>
                </a:cubicBezTo>
                <a:close/>
                <a:moveTo>
                  <a:pt x="59" y="124"/>
                </a:moveTo>
                <a:lnTo>
                  <a:pt x="59" y="124"/>
                </a:lnTo>
                <a:lnTo>
                  <a:pt x="59" y="136"/>
                </a:lnTo>
                <a:lnTo>
                  <a:pt x="59" y="136"/>
                </a:lnTo>
                <a:lnTo>
                  <a:pt x="58" y="136"/>
                </a:lnTo>
                <a:lnTo>
                  <a:pt x="56" y="136"/>
                </a:lnTo>
                <a:lnTo>
                  <a:pt x="55" y="136"/>
                </a:lnTo>
                <a:cubicBezTo>
                  <a:pt x="54" y="136"/>
                  <a:pt x="54" y="136"/>
                  <a:pt x="53" y="136"/>
                </a:cubicBezTo>
                <a:cubicBezTo>
                  <a:pt x="53" y="136"/>
                  <a:pt x="52" y="136"/>
                  <a:pt x="52" y="136"/>
                </a:cubicBezTo>
                <a:lnTo>
                  <a:pt x="49" y="136"/>
                </a:lnTo>
                <a:cubicBezTo>
                  <a:pt x="49" y="136"/>
                  <a:pt x="48" y="136"/>
                  <a:pt x="47" y="136"/>
                </a:cubicBezTo>
                <a:lnTo>
                  <a:pt x="47" y="136"/>
                </a:lnTo>
                <a:lnTo>
                  <a:pt x="46" y="136"/>
                </a:lnTo>
                <a:cubicBezTo>
                  <a:pt x="45" y="136"/>
                  <a:pt x="44" y="136"/>
                  <a:pt x="44" y="136"/>
                </a:cubicBezTo>
                <a:cubicBezTo>
                  <a:pt x="43" y="135"/>
                  <a:pt x="42" y="135"/>
                  <a:pt x="42" y="135"/>
                </a:cubicBezTo>
                <a:cubicBezTo>
                  <a:pt x="40" y="135"/>
                  <a:pt x="39" y="135"/>
                  <a:pt x="38" y="135"/>
                </a:cubicBezTo>
                <a:cubicBezTo>
                  <a:pt x="37" y="135"/>
                  <a:pt x="36" y="135"/>
                  <a:pt x="35" y="134"/>
                </a:cubicBezTo>
                <a:cubicBezTo>
                  <a:pt x="34" y="134"/>
                  <a:pt x="34" y="134"/>
                  <a:pt x="33" y="134"/>
                </a:cubicBezTo>
                <a:cubicBezTo>
                  <a:pt x="32" y="134"/>
                  <a:pt x="31" y="134"/>
                  <a:pt x="31" y="134"/>
                </a:cubicBezTo>
                <a:cubicBezTo>
                  <a:pt x="29" y="134"/>
                  <a:pt x="28" y="133"/>
                  <a:pt x="27" y="133"/>
                </a:cubicBezTo>
                <a:cubicBezTo>
                  <a:pt x="26" y="133"/>
                  <a:pt x="25" y="133"/>
                  <a:pt x="24" y="132"/>
                </a:cubicBezTo>
                <a:cubicBezTo>
                  <a:pt x="23" y="132"/>
                  <a:pt x="22" y="132"/>
                  <a:pt x="22" y="132"/>
                </a:cubicBezTo>
                <a:cubicBezTo>
                  <a:pt x="21" y="132"/>
                  <a:pt x="21" y="132"/>
                  <a:pt x="20" y="131"/>
                </a:cubicBezTo>
                <a:lnTo>
                  <a:pt x="20" y="131"/>
                </a:lnTo>
                <a:lnTo>
                  <a:pt x="19" y="131"/>
                </a:lnTo>
                <a:cubicBezTo>
                  <a:pt x="19" y="131"/>
                  <a:pt x="18" y="131"/>
                  <a:pt x="17" y="131"/>
                </a:cubicBezTo>
                <a:cubicBezTo>
                  <a:pt x="17" y="131"/>
                  <a:pt x="16" y="130"/>
                  <a:pt x="16" y="130"/>
                </a:cubicBezTo>
                <a:cubicBezTo>
                  <a:pt x="16" y="130"/>
                  <a:pt x="15" y="130"/>
                  <a:pt x="15" y="130"/>
                </a:cubicBezTo>
                <a:cubicBezTo>
                  <a:pt x="15" y="130"/>
                  <a:pt x="14" y="130"/>
                  <a:pt x="14" y="129"/>
                </a:cubicBezTo>
                <a:cubicBezTo>
                  <a:pt x="14" y="129"/>
                  <a:pt x="13" y="129"/>
                  <a:pt x="13" y="129"/>
                </a:cubicBezTo>
                <a:cubicBezTo>
                  <a:pt x="12" y="129"/>
                  <a:pt x="12" y="129"/>
                  <a:pt x="11" y="129"/>
                </a:cubicBezTo>
                <a:cubicBezTo>
                  <a:pt x="11" y="128"/>
                  <a:pt x="11" y="128"/>
                  <a:pt x="11" y="128"/>
                </a:cubicBezTo>
                <a:cubicBezTo>
                  <a:pt x="10" y="128"/>
                  <a:pt x="10" y="128"/>
                  <a:pt x="10" y="128"/>
                </a:cubicBezTo>
                <a:cubicBezTo>
                  <a:pt x="10" y="128"/>
                  <a:pt x="9" y="128"/>
                  <a:pt x="9" y="127"/>
                </a:cubicBezTo>
                <a:cubicBezTo>
                  <a:pt x="9" y="127"/>
                  <a:pt x="9" y="127"/>
                  <a:pt x="9" y="127"/>
                </a:cubicBezTo>
                <a:cubicBezTo>
                  <a:pt x="9" y="127"/>
                  <a:pt x="8" y="127"/>
                  <a:pt x="8" y="127"/>
                </a:cubicBezTo>
                <a:cubicBezTo>
                  <a:pt x="8" y="127"/>
                  <a:pt x="8" y="127"/>
                  <a:pt x="8" y="126"/>
                </a:cubicBezTo>
                <a:cubicBezTo>
                  <a:pt x="7" y="126"/>
                  <a:pt x="7" y="126"/>
                  <a:pt x="7" y="126"/>
                </a:cubicBezTo>
                <a:cubicBezTo>
                  <a:pt x="7" y="126"/>
                  <a:pt x="7" y="126"/>
                  <a:pt x="7" y="126"/>
                </a:cubicBezTo>
                <a:cubicBezTo>
                  <a:pt x="6" y="126"/>
                  <a:pt x="6" y="126"/>
                  <a:pt x="6" y="126"/>
                </a:cubicBezTo>
                <a:cubicBezTo>
                  <a:pt x="6" y="125"/>
                  <a:pt x="6" y="125"/>
                  <a:pt x="5" y="125"/>
                </a:cubicBezTo>
                <a:cubicBezTo>
                  <a:pt x="5" y="125"/>
                  <a:pt x="4" y="124"/>
                  <a:pt x="4" y="124"/>
                </a:cubicBezTo>
                <a:cubicBezTo>
                  <a:pt x="3" y="123"/>
                  <a:pt x="3" y="123"/>
                  <a:pt x="2" y="123"/>
                </a:cubicBezTo>
                <a:cubicBezTo>
                  <a:pt x="2" y="122"/>
                  <a:pt x="2" y="122"/>
                  <a:pt x="2" y="122"/>
                </a:cubicBezTo>
                <a:cubicBezTo>
                  <a:pt x="2" y="122"/>
                  <a:pt x="2" y="122"/>
                  <a:pt x="1" y="122"/>
                </a:cubicBezTo>
                <a:cubicBezTo>
                  <a:pt x="1" y="121"/>
                  <a:pt x="0" y="120"/>
                  <a:pt x="0" y="119"/>
                </a:cubicBezTo>
                <a:cubicBezTo>
                  <a:pt x="0" y="118"/>
                  <a:pt x="0" y="118"/>
                  <a:pt x="0" y="117"/>
                </a:cubicBezTo>
                <a:lnTo>
                  <a:pt x="0" y="19"/>
                </a:lnTo>
                <a:cubicBezTo>
                  <a:pt x="0" y="14"/>
                  <a:pt x="5" y="9"/>
                  <a:pt x="17" y="6"/>
                </a:cubicBezTo>
                <a:cubicBezTo>
                  <a:pt x="29" y="2"/>
                  <a:pt x="43" y="0"/>
                  <a:pt x="59" y="0"/>
                </a:cubicBezTo>
                <a:cubicBezTo>
                  <a:pt x="62" y="0"/>
                  <a:pt x="65" y="1"/>
                  <a:pt x="68" y="1"/>
                </a:cubicBezTo>
                <a:cubicBezTo>
                  <a:pt x="71" y="1"/>
                  <a:pt x="74" y="1"/>
                  <a:pt x="77" y="1"/>
                </a:cubicBezTo>
                <a:cubicBezTo>
                  <a:pt x="78" y="2"/>
                  <a:pt x="79" y="2"/>
                  <a:pt x="81" y="2"/>
                </a:cubicBezTo>
                <a:cubicBezTo>
                  <a:pt x="82" y="2"/>
                  <a:pt x="83" y="2"/>
                  <a:pt x="84" y="2"/>
                </a:cubicBezTo>
                <a:cubicBezTo>
                  <a:pt x="84" y="2"/>
                  <a:pt x="85" y="2"/>
                  <a:pt x="85" y="3"/>
                </a:cubicBezTo>
                <a:cubicBezTo>
                  <a:pt x="86" y="3"/>
                  <a:pt x="86" y="3"/>
                  <a:pt x="87" y="3"/>
                </a:cubicBezTo>
                <a:cubicBezTo>
                  <a:pt x="88" y="3"/>
                  <a:pt x="90" y="3"/>
                  <a:pt x="92" y="3"/>
                </a:cubicBezTo>
                <a:cubicBezTo>
                  <a:pt x="93" y="4"/>
                  <a:pt x="95" y="4"/>
                  <a:pt x="96" y="5"/>
                </a:cubicBezTo>
                <a:cubicBezTo>
                  <a:pt x="97" y="5"/>
                  <a:pt x="97" y="5"/>
                  <a:pt x="97" y="5"/>
                </a:cubicBezTo>
                <a:cubicBezTo>
                  <a:pt x="98" y="5"/>
                  <a:pt x="98" y="5"/>
                  <a:pt x="99" y="5"/>
                </a:cubicBezTo>
                <a:cubicBezTo>
                  <a:pt x="99" y="5"/>
                  <a:pt x="99" y="6"/>
                  <a:pt x="100" y="6"/>
                </a:cubicBezTo>
                <a:cubicBezTo>
                  <a:pt x="100" y="6"/>
                  <a:pt x="100" y="6"/>
                  <a:pt x="101" y="6"/>
                </a:cubicBezTo>
                <a:cubicBezTo>
                  <a:pt x="101" y="6"/>
                  <a:pt x="101" y="6"/>
                  <a:pt x="101" y="6"/>
                </a:cubicBezTo>
                <a:lnTo>
                  <a:pt x="102" y="6"/>
                </a:lnTo>
                <a:cubicBezTo>
                  <a:pt x="102" y="6"/>
                  <a:pt x="102" y="6"/>
                  <a:pt x="103" y="7"/>
                </a:cubicBezTo>
                <a:cubicBezTo>
                  <a:pt x="103" y="7"/>
                  <a:pt x="103" y="7"/>
                  <a:pt x="104" y="7"/>
                </a:cubicBezTo>
                <a:lnTo>
                  <a:pt x="104" y="7"/>
                </a:lnTo>
                <a:cubicBezTo>
                  <a:pt x="104" y="7"/>
                  <a:pt x="104" y="7"/>
                  <a:pt x="104" y="7"/>
                </a:cubicBezTo>
                <a:cubicBezTo>
                  <a:pt x="105" y="7"/>
                  <a:pt x="105" y="7"/>
                  <a:pt x="106" y="7"/>
                </a:cubicBezTo>
                <a:cubicBezTo>
                  <a:pt x="106" y="7"/>
                  <a:pt x="106" y="7"/>
                  <a:pt x="106" y="7"/>
                </a:cubicBezTo>
                <a:cubicBezTo>
                  <a:pt x="107" y="7"/>
                  <a:pt x="107" y="7"/>
                  <a:pt x="107" y="7"/>
                </a:cubicBezTo>
                <a:cubicBezTo>
                  <a:pt x="103" y="8"/>
                  <a:pt x="99" y="8"/>
                  <a:pt x="95" y="9"/>
                </a:cubicBezTo>
                <a:cubicBezTo>
                  <a:pt x="91" y="10"/>
                  <a:pt x="88" y="11"/>
                  <a:pt x="85" y="12"/>
                </a:cubicBezTo>
                <a:cubicBezTo>
                  <a:pt x="84" y="12"/>
                  <a:pt x="83" y="12"/>
                  <a:pt x="82" y="13"/>
                </a:cubicBezTo>
                <a:cubicBezTo>
                  <a:pt x="81" y="13"/>
                  <a:pt x="81" y="13"/>
                  <a:pt x="80" y="14"/>
                </a:cubicBezTo>
                <a:cubicBezTo>
                  <a:pt x="77" y="13"/>
                  <a:pt x="73" y="13"/>
                  <a:pt x="70" y="13"/>
                </a:cubicBezTo>
                <a:cubicBezTo>
                  <a:pt x="67" y="12"/>
                  <a:pt x="63" y="12"/>
                  <a:pt x="59" y="12"/>
                </a:cubicBezTo>
                <a:cubicBezTo>
                  <a:pt x="53" y="12"/>
                  <a:pt x="47" y="13"/>
                  <a:pt x="42" y="13"/>
                </a:cubicBezTo>
                <a:cubicBezTo>
                  <a:pt x="36" y="14"/>
                  <a:pt x="31" y="15"/>
                  <a:pt x="26" y="16"/>
                </a:cubicBezTo>
                <a:cubicBezTo>
                  <a:pt x="22" y="17"/>
                  <a:pt x="19" y="18"/>
                  <a:pt x="17" y="19"/>
                </a:cubicBezTo>
                <a:cubicBezTo>
                  <a:pt x="15" y="20"/>
                  <a:pt x="13" y="21"/>
                  <a:pt x="12" y="21"/>
                </a:cubicBezTo>
                <a:lnTo>
                  <a:pt x="12" y="43"/>
                </a:lnTo>
                <a:cubicBezTo>
                  <a:pt x="18" y="46"/>
                  <a:pt x="25" y="47"/>
                  <a:pt x="33" y="49"/>
                </a:cubicBezTo>
                <a:cubicBezTo>
                  <a:pt x="41" y="50"/>
                  <a:pt x="50" y="51"/>
                  <a:pt x="59" y="51"/>
                </a:cubicBezTo>
                <a:lnTo>
                  <a:pt x="59" y="59"/>
                </a:lnTo>
                <a:lnTo>
                  <a:pt x="59" y="59"/>
                </a:lnTo>
                <a:cubicBezTo>
                  <a:pt x="51" y="59"/>
                  <a:pt x="43" y="59"/>
                  <a:pt x="34" y="58"/>
                </a:cubicBezTo>
                <a:cubicBezTo>
                  <a:pt x="26" y="57"/>
                  <a:pt x="19" y="55"/>
                  <a:pt x="12" y="53"/>
                </a:cubicBezTo>
                <a:lnTo>
                  <a:pt x="12" y="86"/>
                </a:lnTo>
                <a:cubicBezTo>
                  <a:pt x="18" y="88"/>
                  <a:pt x="25" y="90"/>
                  <a:pt x="33" y="92"/>
                </a:cubicBezTo>
                <a:cubicBezTo>
                  <a:pt x="41" y="93"/>
                  <a:pt x="50" y="94"/>
                  <a:pt x="59" y="94"/>
                </a:cubicBezTo>
                <a:lnTo>
                  <a:pt x="59" y="102"/>
                </a:lnTo>
                <a:lnTo>
                  <a:pt x="59" y="102"/>
                </a:lnTo>
                <a:cubicBezTo>
                  <a:pt x="51" y="102"/>
                  <a:pt x="43" y="102"/>
                  <a:pt x="34" y="101"/>
                </a:cubicBezTo>
                <a:cubicBezTo>
                  <a:pt x="26" y="99"/>
                  <a:pt x="19" y="98"/>
                  <a:pt x="12" y="95"/>
                </a:cubicBezTo>
                <a:lnTo>
                  <a:pt x="12" y="114"/>
                </a:lnTo>
                <a:cubicBezTo>
                  <a:pt x="13" y="115"/>
                  <a:pt x="15" y="116"/>
                  <a:pt x="17" y="117"/>
                </a:cubicBezTo>
                <a:cubicBezTo>
                  <a:pt x="19" y="118"/>
                  <a:pt x="22" y="119"/>
                  <a:pt x="26" y="120"/>
                </a:cubicBezTo>
                <a:cubicBezTo>
                  <a:pt x="31" y="121"/>
                  <a:pt x="36" y="122"/>
                  <a:pt x="42" y="122"/>
                </a:cubicBezTo>
                <a:cubicBezTo>
                  <a:pt x="47" y="123"/>
                  <a:pt x="53" y="124"/>
                  <a:pt x="59" y="12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F9F1AE24-C519-A981-B909-DAF382996E29}"/>
              </a:ext>
            </a:extLst>
          </p:cNvPr>
          <p:cNvSpPr>
            <a:spLocks noChangeAspect="1" noEditPoints="1"/>
          </p:cNvSpPr>
          <p:nvPr/>
        </p:nvSpPr>
        <p:spPr bwMode="auto">
          <a:xfrm>
            <a:off x="602069" y="3446164"/>
            <a:ext cx="317298" cy="317298"/>
          </a:xfrm>
          <a:custGeom>
            <a:avLst/>
            <a:gdLst>
              <a:gd name="T0" fmla="*/ 147 w 159"/>
              <a:gd name="T1" fmla="*/ 65 h 159"/>
              <a:gd name="T2" fmla="*/ 137 w 159"/>
              <a:gd name="T3" fmla="*/ 29 h 159"/>
              <a:gd name="T4" fmla="*/ 154 w 159"/>
              <a:gd name="T5" fmla="*/ 49 h 159"/>
              <a:gd name="T6" fmla="*/ 151 w 159"/>
              <a:gd name="T7" fmla="*/ 116 h 159"/>
              <a:gd name="T8" fmla="*/ 102 w 159"/>
              <a:gd name="T9" fmla="*/ 115 h 159"/>
              <a:gd name="T10" fmla="*/ 111 w 159"/>
              <a:gd name="T11" fmla="*/ 104 h 159"/>
              <a:gd name="T12" fmla="*/ 146 w 159"/>
              <a:gd name="T13" fmla="*/ 77 h 159"/>
              <a:gd name="T14" fmla="*/ 151 w 159"/>
              <a:gd name="T15" fmla="*/ 116 h 159"/>
              <a:gd name="T16" fmla="*/ 101 w 159"/>
              <a:gd name="T17" fmla="*/ 39 h 159"/>
              <a:gd name="T18" fmla="*/ 127 w 159"/>
              <a:gd name="T19" fmla="*/ 30 h 159"/>
              <a:gd name="T20" fmla="*/ 122 w 159"/>
              <a:gd name="T21" fmla="*/ 52 h 159"/>
              <a:gd name="T22" fmla="*/ 93 w 159"/>
              <a:gd name="T23" fmla="*/ 43 h 159"/>
              <a:gd name="T24" fmla="*/ 91 w 159"/>
              <a:gd name="T25" fmla="*/ 114 h 159"/>
              <a:gd name="T26" fmla="*/ 95 w 159"/>
              <a:gd name="T27" fmla="*/ 124 h 159"/>
              <a:gd name="T28" fmla="*/ 85 w 159"/>
              <a:gd name="T29" fmla="*/ 120 h 159"/>
              <a:gd name="T30" fmla="*/ 83 w 159"/>
              <a:gd name="T31" fmla="*/ 52 h 159"/>
              <a:gd name="T32" fmla="*/ 72 w 159"/>
              <a:gd name="T33" fmla="*/ 47 h 159"/>
              <a:gd name="T34" fmla="*/ 83 w 159"/>
              <a:gd name="T35" fmla="*/ 42 h 159"/>
              <a:gd name="T36" fmla="*/ 126 w 159"/>
              <a:gd name="T37" fmla="*/ 128 h 159"/>
              <a:gd name="T38" fmla="*/ 144 w 159"/>
              <a:gd name="T39" fmla="*/ 127 h 159"/>
              <a:gd name="T40" fmla="*/ 110 w 159"/>
              <a:gd name="T41" fmla="*/ 153 h 159"/>
              <a:gd name="T42" fmla="*/ 54 w 159"/>
              <a:gd name="T43" fmla="*/ 155 h 159"/>
              <a:gd name="T44" fmla="*/ 88 w 159"/>
              <a:gd name="T45" fmla="*/ 132 h 159"/>
              <a:gd name="T46" fmla="*/ 102 w 159"/>
              <a:gd name="T47" fmla="*/ 126 h 159"/>
              <a:gd name="T48" fmla="*/ 122 w 159"/>
              <a:gd name="T49" fmla="*/ 63 h 159"/>
              <a:gd name="T50" fmla="*/ 103 w 159"/>
              <a:gd name="T51" fmla="*/ 98 h 159"/>
              <a:gd name="T52" fmla="*/ 93 w 159"/>
              <a:gd name="T53" fmla="*/ 108 h 159"/>
              <a:gd name="T54" fmla="*/ 83 w 159"/>
              <a:gd name="T55" fmla="*/ 111 h 159"/>
              <a:gd name="T56" fmla="*/ 49 w 159"/>
              <a:gd name="T57" fmla="*/ 94 h 159"/>
              <a:gd name="T58" fmla="*/ 46 w 159"/>
              <a:gd name="T59" fmla="*/ 85 h 159"/>
              <a:gd name="T60" fmla="*/ 67 w 159"/>
              <a:gd name="T61" fmla="*/ 60 h 159"/>
              <a:gd name="T62" fmla="*/ 78 w 159"/>
              <a:gd name="T63" fmla="*/ 61 h 159"/>
              <a:gd name="T64" fmla="*/ 103 w 159"/>
              <a:gd name="T65" fmla="*/ 56 h 159"/>
              <a:gd name="T66" fmla="*/ 122 w 159"/>
              <a:gd name="T67" fmla="*/ 63 h 159"/>
              <a:gd name="T68" fmla="*/ 33 w 159"/>
              <a:gd name="T69" fmla="*/ 97 h 159"/>
              <a:gd name="T70" fmla="*/ 37 w 159"/>
              <a:gd name="T71" fmla="*/ 87 h 159"/>
              <a:gd name="T72" fmla="*/ 41 w 159"/>
              <a:gd name="T73" fmla="*/ 97 h 159"/>
              <a:gd name="T74" fmla="*/ 43 w 159"/>
              <a:gd name="T75" fmla="*/ 150 h 159"/>
              <a:gd name="T76" fmla="*/ 30 w 159"/>
              <a:gd name="T77" fmla="*/ 122 h 159"/>
              <a:gd name="T78" fmla="*/ 40 w 159"/>
              <a:gd name="T79" fmla="*/ 105 h 159"/>
              <a:gd name="T80" fmla="*/ 53 w 159"/>
              <a:gd name="T81" fmla="*/ 110 h 159"/>
              <a:gd name="T82" fmla="*/ 79 w 159"/>
              <a:gd name="T83" fmla="*/ 122 h 159"/>
              <a:gd name="T84" fmla="*/ 43 w 159"/>
              <a:gd name="T85" fmla="*/ 150 h 159"/>
              <a:gd name="T86" fmla="*/ 34 w 159"/>
              <a:gd name="T87" fmla="*/ 81 h 159"/>
              <a:gd name="T88" fmla="*/ 12 w 159"/>
              <a:gd name="T89" fmla="*/ 50 h 159"/>
              <a:gd name="T90" fmla="*/ 59 w 159"/>
              <a:gd name="T91" fmla="*/ 47 h 159"/>
              <a:gd name="T92" fmla="*/ 64 w 159"/>
              <a:gd name="T93" fmla="*/ 49 h 159"/>
              <a:gd name="T94" fmla="*/ 46 w 159"/>
              <a:gd name="T95" fmla="*/ 67 h 159"/>
              <a:gd name="T96" fmla="*/ 53 w 159"/>
              <a:gd name="T97" fmla="*/ 37 h 159"/>
              <a:gd name="T98" fmla="*/ 16 w 159"/>
              <a:gd name="T99" fmla="*/ 31 h 159"/>
              <a:gd name="T100" fmla="*/ 79 w 159"/>
              <a:gd name="T101" fmla="*/ 0 h 159"/>
              <a:gd name="T102" fmla="*/ 126 w 159"/>
              <a:gd name="T103" fmla="*/ 17 h 159"/>
              <a:gd name="T104" fmla="*/ 107 w 159"/>
              <a:gd name="T105" fmla="*/ 26 h 159"/>
              <a:gd name="T106" fmla="*/ 82 w 159"/>
              <a:gd name="T107" fmla="*/ 33 h 159"/>
              <a:gd name="T108" fmla="*/ 67 w 159"/>
              <a:gd name="T109" fmla="*/ 38 h 159"/>
              <a:gd name="T110" fmla="*/ 27 w 159"/>
              <a:gd name="T111" fmla="*/ 100 h 159"/>
              <a:gd name="T112" fmla="*/ 18 w 159"/>
              <a:gd name="T113" fmla="*/ 131 h 159"/>
              <a:gd name="T114" fmla="*/ 0 w 159"/>
              <a:gd name="T115" fmla="*/ 68 h 159"/>
              <a:gd name="T116" fmla="*/ 25 w 159"/>
              <a:gd name="T117" fmla="*/ 89 h 159"/>
              <a:gd name="T118" fmla="*/ 25 w 159"/>
              <a:gd name="T11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59">
                <a:moveTo>
                  <a:pt x="159" y="73"/>
                </a:moveTo>
                <a:lnTo>
                  <a:pt x="159" y="73"/>
                </a:lnTo>
                <a:cubicBezTo>
                  <a:pt x="156" y="70"/>
                  <a:pt x="152" y="68"/>
                  <a:pt x="147" y="65"/>
                </a:cubicBezTo>
                <a:cubicBezTo>
                  <a:pt x="143" y="63"/>
                  <a:pt x="139" y="60"/>
                  <a:pt x="134" y="58"/>
                </a:cubicBezTo>
                <a:cubicBezTo>
                  <a:pt x="135" y="53"/>
                  <a:pt x="136" y="48"/>
                  <a:pt x="136" y="43"/>
                </a:cubicBezTo>
                <a:cubicBezTo>
                  <a:pt x="137" y="39"/>
                  <a:pt x="137" y="34"/>
                  <a:pt x="137" y="29"/>
                </a:cubicBezTo>
                <a:cubicBezTo>
                  <a:pt x="138" y="29"/>
                  <a:pt x="138" y="29"/>
                  <a:pt x="139" y="28"/>
                </a:cubicBezTo>
                <a:cubicBezTo>
                  <a:pt x="139" y="28"/>
                  <a:pt x="140" y="28"/>
                  <a:pt x="141" y="28"/>
                </a:cubicBezTo>
                <a:cubicBezTo>
                  <a:pt x="146" y="34"/>
                  <a:pt x="150" y="41"/>
                  <a:pt x="154" y="49"/>
                </a:cubicBezTo>
                <a:cubicBezTo>
                  <a:pt x="157" y="57"/>
                  <a:pt x="159" y="65"/>
                  <a:pt x="159" y="73"/>
                </a:cubicBezTo>
                <a:close/>
                <a:moveTo>
                  <a:pt x="151" y="116"/>
                </a:moveTo>
                <a:lnTo>
                  <a:pt x="151" y="116"/>
                </a:lnTo>
                <a:cubicBezTo>
                  <a:pt x="143" y="117"/>
                  <a:pt x="134" y="118"/>
                  <a:pt x="126" y="118"/>
                </a:cubicBezTo>
                <a:cubicBezTo>
                  <a:pt x="118" y="118"/>
                  <a:pt x="110" y="117"/>
                  <a:pt x="103" y="116"/>
                </a:cubicBezTo>
                <a:cubicBezTo>
                  <a:pt x="103" y="116"/>
                  <a:pt x="103" y="116"/>
                  <a:pt x="102" y="115"/>
                </a:cubicBezTo>
                <a:cubicBezTo>
                  <a:pt x="102" y="115"/>
                  <a:pt x="102" y="115"/>
                  <a:pt x="102" y="115"/>
                </a:cubicBezTo>
                <a:cubicBezTo>
                  <a:pt x="104" y="113"/>
                  <a:pt x="105" y="111"/>
                  <a:pt x="107" y="109"/>
                </a:cubicBezTo>
                <a:cubicBezTo>
                  <a:pt x="108" y="108"/>
                  <a:pt x="110" y="106"/>
                  <a:pt x="111" y="104"/>
                </a:cubicBezTo>
                <a:cubicBezTo>
                  <a:pt x="116" y="98"/>
                  <a:pt x="120" y="92"/>
                  <a:pt x="123" y="86"/>
                </a:cubicBezTo>
                <a:cubicBezTo>
                  <a:pt x="126" y="80"/>
                  <a:pt x="129" y="74"/>
                  <a:pt x="131" y="68"/>
                </a:cubicBezTo>
                <a:cubicBezTo>
                  <a:pt x="136" y="71"/>
                  <a:pt x="142" y="74"/>
                  <a:pt x="146" y="77"/>
                </a:cubicBezTo>
                <a:cubicBezTo>
                  <a:pt x="151" y="80"/>
                  <a:pt x="156" y="83"/>
                  <a:pt x="159" y="85"/>
                </a:cubicBezTo>
                <a:cubicBezTo>
                  <a:pt x="159" y="91"/>
                  <a:pt x="158" y="96"/>
                  <a:pt x="157" y="101"/>
                </a:cubicBezTo>
                <a:cubicBezTo>
                  <a:pt x="155" y="106"/>
                  <a:pt x="153" y="111"/>
                  <a:pt x="151" y="116"/>
                </a:cubicBezTo>
                <a:close/>
                <a:moveTo>
                  <a:pt x="93" y="43"/>
                </a:moveTo>
                <a:lnTo>
                  <a:pt x="93" y="43"/>
                </a:lnTo>
                <a:cubicBezTo>
                  <a:pt x="96" y="41"/>
                  <a:pt x="98" y="40"/>
                  <a:pt x="101" y="39"/>
                </a:cubicBezTo>
                <a:cubicBezTo>
                  <a:pt x="104" y="37"/>
                  <a:pt x="107" y="36"/>
                  <a:pt x="110" y="35"/>
                </a:cubicBezTo>
                <a:cubicBezTo>
                  <a:pt x="113" y="34"/>
                  <a:pt x="116" y="33"/>
                  <a:pt x="118" y="33"/>
                </a:cubicBezTo>
                <a:cubicBezTo>
                  <a:pt x="121" y="32"/>
                  <a:pt x="124" y="31"/>
                  <a:pt x="127" y="30"/>
                </a:cubicBezTo>
                <a:cubicBezTo>
                  <a:pt x="127" y="34"/>
                  <a:pt x="127" y="38"/>
                  <a:pt x="126" y="42"/>
                </a:cubicBezTo>
                <a:cubicBezTo>
                  <a:pt x="126" y="46"/>
                  <a:pt x="125" y="50"/>
                  <a:pt x="124" y="54"/>
                </a:cubicBezTo>
                <a:cubicBezTo>
                  <a:pt x="123" y="53"/>
                  <a:pt x="122" y="52"/>
                  <a:pt x="122" y="52"/>
                </a:cubicBezTo>
                <a:cubicBezTo>
                  <a:pt x="121" y="52"/>
                  <a:pt x="120" y="51"/>
                  <a:pt x="119" y="51"/>
                </a:cubicBezTo>
                <a:cubicBezTo>
                  <a:pt x="114" y="49"/>
                  <a:pt x="110" y="48"/>
                  <a:pt x="106" y="47"/>
                </a:cubicBezTo>
                <a:cubicBezTo>
                  <a:pt x="102" y="45"/>
                  <a:pt x="97" y="44"/>
                  <a:pt x="93" y="43"/>
                </a:cubicBezTo>
                <a:close/>
                <a:moveTo>
                  <a:pt x="87" y="116"/>
                </a:moveTo>
                <a:lnTo>
                  <a:pt x="87" y="116"/>
                </a:lnTo>
                <a:cubicBezTo>
                  <a:pt x="88" y="115"/>
                  <a:pt x="90" y="114"/>
                  <a:pt x="91" y="114"/>
                </a:cubicBezTo>
                <a:cubicBezTo>
                  <a:pt x="93" y="114"/>
                  <a:pt x="94" y="115"/>
                  <a:pt x="95" y="116"/>
                </a:cubicBezTo>
                <a:cubicBezTo>
                  <a:pt x="96" y="117"/>
                  <a:pt x="97" y="118"/>
                  <a:pt x="97" y="120"/>
                </a:cubicBezTo>
                <a:cubicBezTo>
                  <a:pt x="97" y="122"/>
                  <a:pt x="96" y="123"/>
                  <a:pt x="95" y="124"/>
                </a:cubicBezTo>
                <a:cubicBezTo>
                  <a:pt x="94" y="125"/>
                  <a:pt x="93" y="126"/>
                  <a:pt x="91" y="126"/>
                </a:cubicBezTo>
                <a:cubicBezTo>
                  <a:pt x="90" y="126"/>
                  <a:pt x="88" y="125"/>
                  <a:pt x="87" y="124"/>
                </a:cubicBezTo>
                <a:cubicBezTo>
                  <a:pt x="86" y="123"/>
                  <a:pt x="85" y="122"/>
                  <a:pt x="85" y="120"/>
                </a:cubicBezTo>
                <a:cubicBezTo>
                  <a:pt x="85" y="118"/>
                  <a:pt x="86" y="117"/>
                  <a:pt x="87" y="116"/>
                </a:cubicBezTo>
                <a:close/>
                <a:moveTo>
                  <a:pt x="83" y="52"/>
                </a:moveTo>
                <a:lnTo>
                  <a:pt x="83" y="52"/>
                </a:lnTo>
                <a:cubicBezTo>
                  <a:pt x="82" y="53"/>
                  <a:pt x="80" y="54"/>
                  <a:pt x="78" y="54"/>
                </a:cubicBezTo>
                <a:cubicBezTo>
                  <a:pt x="76" y="54"/>
                  <a:pt x="75" y="53"/>
                  <a:pt x="74" y="52"/>
                </a:cubicBezTo>
                <a:cubicBezTo>
                  <a:pt x="72" y="50"/>
                  <a:pt x="72" y="49"/>
                  <a:pt x="72" y="47"/>
                </a:cubicBezTo>
                <a:cubicBezTo>
                  <a:pt x="72" y="45"/>
                  <a:pt x="72" y="44"/>
                  <a:pt x="74" y="42"/>
                </a:cubicBezTo>
                <a:cubicBezTo>
                  <a:pt x="75" y="41"/>
                  <a:pt x="76" y="40"/>
                  <a:pt x="78" y="40"/>
                </a:cubicBezTo>
                <a:cubicBezTo>
                  <a:pt x="80" y="40"/>
                  <a:pt x="82" y="41"/>
                  <a:pt x="83" y="42"/>
                </a:cubicBezTo>
                <a:cubicBezTo>
                  <a:pt x="84" y="44"/>
                  <a:pt x="85" y="45"/>
                  <a:pt x="85" y="47"/>
                </a:cubicBezTo>
                <a:cubicBezTo>
                  <a:pt x="85" y="49"/>
                  <a:pt x="84" y="50"/>
                  <a:pt x="83" y="52"/>
                </a:cubicBezTo>
                <a:close/>
                <a:moveTo>
                  <a:pt x="126" y="128"/>
                </a:moveTo>
                <a:lnTo>
                  <a:pt x="126" y="128"/>
                </a:lnTo>
                <a:cubicBezTo>
                  <a:pt x="129" y="128"/>
                  <a:pt x="132" y="128"/>
                  <a:pt x="135" y="128"/>
                </a:cubicBezTo>
                <a:lnTo>
                  <a:pt x="144" y="127"/>
                </a:lnTo>
                <a:cubicBezTo>
                  <a:pt x="143" y="128"/>
                  <a:pt x="142" y="130"/>
                  <a:pt x="140" y="132"/>
                </a:cubicBezTo>
                <a:cubicBezTo>
                  <a:pt x="139" y="133"/>
                  <a:pt x="138" y="135"/>
                  <a:pt x="136" y="136"/>
                </a:cubicBezTo>
                <a:cubicBezTo>
                  <a:pt x="129" y="144"/>
                  <a:pt x="120" y="149"/>
                  <a:pt x="110" y="153"/>
                </a:cubicBezTo>
                <a:cubicBezTo>
                  <a:pt x="101" y="157"/>
                  <a:pt x="90" y="159"/>
                  <a:pt x="79" y="159"/>
                </a:cubicBezTo>
                <a:cubicBezTo>
                  <a:pt x="75" y="159"/>
                  <a:pt x="71" y="159"/>
                  <a:pt x="66" y="158"/>
                </a:cubicBezTo>
                <a:cubicBezTo>
                  <a:pt x="62" y="158"/>
                  <a:pt x="58" y="157"/>
                  <a:pt x="54" y="155"/>
                </a:cubicBezTo>
                <a:cubicBezTo>
                  <a:pt x="60" y="151"/>
                  <a:pt x="66" y="147"/>
                  <a:pt x="71" y="143"/>
                </a:cubicBezTo>
                <a:cubicBezTo>
                  <a:pt x="76" y="139"/>
                  <a:pt x="81" y="135"/>
                  <a:pt x="86" y="131"/>
                </a:cubicBezTo>
                <a:cubicBezTo>
                  <a:pt x="87" y="131"/>
                  <a:pt x="87" y="132"/>
                  <a:pt x="88" y="132"/>
                </a:cubicBezTo>
                <a:cubicBezTo>
                  <a:pt x="89" y="132"/>
                  <a:pt x="90" y="132"/>
                  <a:pt x="91" y="132"/>
                </a:cubicBezTo>
                <a:cubicBezTo>
                  <a:pt x="93" y="132"/>
                  <a:pt x="95" y="132"/>
                  <a:pt x="97" y="131"/>
                </a:cubicBezTo>
                <a:cubicBezTo>
                  <a:pt x="99" y="129"/>
                  <a:pt x="101" y="128"/>
                  <a:pt x="102" y="126"/>
                </a:cubicBezTo>
                <a:cubicBezTo>
                  <a:pt x="106" y="127"/>
                  <a:pt x="110" y="127"/>
                  <a:pt x="114" y="127"/>
                </a:cubicBezTo>
                <a:cubicBezTo>
                  <a:pt x="118" y="128"/>
                  <a:pt x="122" y="128"/>
                  <a:pt x="126" y="128"/>
                </a:cubicBezTo>
                <a:close/>
                <a:moveTo>
                  <a:pt x="122" y="63"/>
                </a:moveTo>
                <a:lnTo>
                  <a:pt x="122" y="63"/>
                </a:lnTo>
                <a:cubicBezTo>
                  <a:pt x="120" y="69"/>
                  <a:pt x="117" y="75"/>
                  <a:pt x="114" y="81"/>
                </a:cubicBezTo>
                <a:cubicBezTo>
                  <a:pt x="111" y="87"/>
                  <a:pt x="107" y="92"/>
                  <a:pt x="103" y="98"/>
                </a:cubicBezTo>
                <a:cubicBezTo>
                  <a:pt x="102" y="99"/>
                  <a:pt x="100" y="101"/>
                  <a:pt x="99" y="103"/>
                </a:cubicBezTo>
                <a:cubicBezTo>
                  <a:pt x="97" y="105"/>
                  <a:pt x="96" y="107"/>
                  <a:pt x="94" y="108"/>
                </a:cubicBezTo>
                <a:cubicBezTo>
                  <a:pt x="94" y="108"/>
                  <a:pt x="93" y="108"/>
                  <a:pt x="93" y="108"/>
                </a:cubicBezTo>
                <a:cubicBezTo>
                  <a:pt x="92" y="108"/>
                  <a:pt x="92" y="108"/>
                  <a:pt x="91" y="108"/>
                </a:cubicBezTo>
                <a:cubicBezTo>
                  <a:pt x="90" y="108"/>
                  <a:pt x="88" y="108"/>
                  <a:pt x="87" y="109"/>
                </a:cubicBezTo>
                <a:cubicBezTo>
                  <a:pt x="85" y="109"/>
                  <a:pt x="84" y="110"/>
                  <a:pt x="83" y="111"/>
                </a:cubicBezTo>
                <a:cubicBezTo>
                  <a:pt x="76" y="109"/>
                  <a:pt x="70" y="107"/>
                  <a:pt x="65" y="105"/>
                </a:cubicBezTo>
                <a:cubicBezTo>
                  <a:pt x="59" y="102"/>
                  <a:pt x="54" y="99"/>
                  <a:pt x="49" y="95"/>
                </a:cubicBezTo>
                <a:lnTo>
                  <a:pt x="49" y="94"/>
                </a:lnTo>
                <a:lnTo>
                  <a:pt x="49" y="93"/>
                </a:lnTo>
                <a:cubicBezTo>
                  <a:pt x="49" y="92"/>
                  <a:pt x="48" y="90"/>
                  <a:pt x="48" y="89"/>
                </a:cubicBezTo>
                <a:cubicBezTo>
                  <a:pt x="48" y="88"/>
                  <a:pt x="47" y="86"/>
                  <a:pt x="46" y="85"/>
                </a:cubicBezTo>
                <a:cubicBezTo>
                  <a:pt x="49" y="81"/>
                  <a:pt x="51" y="77"/>
                  <a:pt x="55" y="73"/>
                </a:cubicBezTo>
                <a:cubicBezTo>
                  <a:pt x="58" y="70"/>
                  <a:pt x="61" y="66"/>
                  <a:pt x="65" y="63"/>
                </a:cubicBezTo>
                <a:cubicBezTo>
                  <a:pt x="66" y="62"/>
                  <a:pt x="66" y="61"/>
                  <a:pt x="67" y="60"/>
                </a:cubicBezTo>
                <a:cubicBezTo>
                  <a:pt x="68" y="60"/>
                  <a:pt x="69" y="59"/>
                  <a:pt x="70" y="58"/>
                </a:cubicBezTo>
                <a:cubicBezTo>
                  <a:pt x="71" y="59"/>
                  <a:pt x="72" y="60"/>
                  <a:pt x="74" y="61"/>
                </a:cubicBezTo>
                <a:cubicBezTo>
                  <a:pt x="75" y="61"/>
                  <a:pt x="77" y="61"/>
                  <a:pt x="78" y="61"/>
                </a:cubicBezTo>
                <a:cubicBezTo>
                  <a:pt x="81" y="61"/>
                  <a:pt x="84" y="61"/>
                  <a:pt x="86" y="59"/>
                </a:cubicBezTo>
                <a:cubicBezTo>
                  <a:pt x="89" y="57"/>
                  <a:pt x="90" y="55"/>
                  <a:pt x="91" y="53"/>
                </a:cubicBezTo>
                <a:cubicBezTo>
                  <a:pt x="95" y="54"/>
                  <a:pt x="99" y="55"/>
                  <a:pt x="103" y="56"/>
                </a:cubicBezTo>
                <a:cubicBezTo>
                  <a:pt x="107" y="58"/>
                  <a:pt x="111" y="59"/>
                  <a:pt x="115" y="60"/>
                </a:cubicBezTo>
                <a:cubicBezTo>
                  <a:pt x="116" y="61"/>
                  <a:pt x="117" y="61"/>
                  <a:pt x="118" y="62"/>
                </a:cubicBezTo>
                <a:cubicBezTo>
                  <a:pt x="119" y="62"/>
                  <a:pt x="120" y="63"/>
                  <a:pt x="122" y="63"/>
                </a:cubicBezTo>
                <a:close/>
                <a:moveTo>
                  <a:pt x="37" y="99"/>
                </a:moveTo>
                <a:lnTo>
                  <a:pt x="37" y="99"/>
                </a:lnTo>
                <a:cubicBezTo>
                  <a:pt x="35" y="99"/>
                  <a:pt x="34" y="98"/>
                  <a:pt x="33" y="97"/>
                </a:cubicBezTo>
                <a:cubicBezTo>
                  <a:pt x="32" y="96"/>
                  <a:pt x="31" y="95"/>
                  <a:pt x="31" y="93"/>
                </a:cubicBezTo>
                <a:cubicBezTo>
                  <a:pt x="31" y="91"/>
                  <a:pt x="32" y="90"/>
                  <a:pt x="33" y="89"/>
                </a:cubicBezTo>
                <a:cubicBezTo>
                  <a:pt x="34" y="88"/>
                  <a:pt x="35" y="87"/>
                  <a:pt x="37" y="87"/>
                </a:cubicBezTo>
                <a:cubicBezTo>
                  <a:pt x="38" y="87"/>
                  <a:pt x="39" y="88"/>
                  <a:pt x="41" y="89"/>
                </a:cubicBezTo>
                <a:cubicBezTo>
                  <a:pt x="42" y="90"/>
                  <a:pt x="42" y="91"/>
                  <a:pt x="42" y="93"/>
                </a:cubicBezTo>
                <a:cubicBezTo>
                  <a:pt x="42" y="95"/>
                  <a:pt x="42" y="96"/>
                  <a:pt x="41" y="97"/>
                </a:cubicBezTo>
                <a:cubicBezTo>
                  <a:pt x="39" y="98"/>
                  <a:pt x="38" y="99"/>
                  <a:pt x="37" y="99"/>
                </a:cubicBezTo>
                <a:close/>
                <a:moveTo>
                  <a:pt x="43" y="150"/>
                </a:moveTo>
                <a:lnTo>
                  <a:pt x="43" y="150"/>
                </a:lnTo>
                <a:cubicBezTo>
                  <a:pt x="40" y="149"/>
                  <a:pt x="37" y="147"/>
                  <a:pt x="35" y="146"/>
                </a:cubicBezTo>
                <a:cubicBezTo>
                  <a:pt x="32" y="144"/>
                  <a:pt x="30" y="142"/>
                  <a:pt x="27" y="140"/>
                </a:cubicBezTo>
                <a:cubicBezTo>
                  <a:pt x="28" y="134"/>
                  <a:pt x="29" y="128"/>
                  <a:pt x="30" y="122"/>
                </a:cubicBezTo>
                <a:cubicBezTo>
                  <a:pt x="32" y="116"/>
                  <a:pt x="34" y="111"/>
                  <a:pt x="36" y="105"/>
                </a:cubicBezTo>
                <a:lnTo>
                  <a:pt x="37" y="105"/>
                </a:lnTo>
                <a:cubicBezTo>
                  <a:pt x="38" y="105"/>
                  <a:pt x="39" y="105"/>
                  <a:pt x="40" y="105"/>
                </a:cubicBezTo>
                <a:cubicBezTo>
                  <a:pt x="41" y="105"/>
                  <a:pt x="41" y="104"/>
                  <a:pt x="42" y="104"/>
                </a:cubicBezTo>
                <a:cubicBezTo>
                  <a:pt x="44" y="105"/>
                  <a:pt x="46" y="106"/>
                  <a:pt x="47" y="107"/>
                </a:cubicBezTo>
                <a:cubicBezTo>
                  <a:pt x="49" y="108"/>
                  <a:pt x="51" y="109"/>
                  <a:pt x="53" y="110"/>
                </a:cubicBezTo>
                <a:cubicBezTo>
                  <a:pt x="57" y="112"/>
                  <a:pt x="61" y="114"/>
                  <a:pt x="66" y="116"/>
                </a:cubicBezTo>
                <a:cubicBezTo>
                  <a:pt x="70" y="118"/>
                  <a:pt x="75" y="120"/>
                  <a:pt x="79" y="121"/>
                </a:cubicBezTo>
                <a:lnTo>
                  <a:pt x="79" y="122"/>
                </a:lnTo>
                <a:cubicBezTo>
                  <a:pt x="79" y="122"/>
                  <a:pt x="79" y="123"/>
                  <a:pt x="79" y="123"/>
                </a:cubicBezTo>
                <a:cubicBezTo>
                  <a:pt x="74" y="128"/>
                  <a:pt x="69" y="132"/>
                  <a:pt x="62" y="137"/>
                </a:cubicBezTo>
                <a:cubicBezTo>
                  <a:pt x="56" y="141"/>
                  <a:pt x="50" y="146"/>
                  <a:pt x="43" y="150"/>
                </a:cubicBezTo>
                <a:close/>
                <a:moveTo>
                  <a:pt x="37" y="81"/>
                </a:moveTo>
                <a:lnTo>
                  <a:pt x="37" y="81"/>
                </a:lnTo>
                <a:cubicBezTo>
                  <a:pt x="36" y="81"/>
                  <a:pt x="35" y="81"/>
                  <a:pt x="34" y="81"/>
                </a:cubicBezTo>
                <a:cubicBezTo>
                  <a:pt x="34" y="82"/>
                  <a:pt x="33" y="82"/>
                  <a:pt x="32" y="82"/>
                </a:cubicBezTo>
                <a:cubicBezTo>
                  <a:pt x="28" y="77"/>
                  <a:pt x="24" y="72"/>
                  <a:pt x="20" y="67"/>
                </a:cubicBezTo>
                <a:cubicBezTo>
                  <a:pt x="17" y="62"/>
                  <a:pt x="14" y="56"/>
                  <a:pt x="12" y="50"/>
                </a:cubicBezTo>
                <a:cubicBezTo>
                  <a:pt x="19" y="49"/>
                  <a:pt x="25" y="48"/>
                  <a:pt x="32" y="48"/>
                </a:cubicBezTo>
                <a:cubicBezTo>
                  <a:pt x="39" y="47"/>
                  <a:pt x="46" y="47"/>
                  <a:pt x="53" y="47"/>
                </a:cubicBezTo>
                <a:cubicBezTo>
                  <a:pt x="55" y="47"/>
                  <a:pt x="57" y="47"/>
                  <a:pt x="59" y="47"/>
                </a:cubicBezTo>
                <a:cubicBezTo>
                  <a:pt x="60" y="48"/>
                  <a:pt x="62" y="48"/>
                  <a:pt x="64" y="48"/>
                </a:cubicBezTo>
                <a:lnTo>
                  <a:pt x="64" y="49"/>
                </a:lnTo>
                <a:cubicBezTo>
                  <a:pt x="64" y="49"/>
                  <a:pt x="64" y="49"/>
                  <a:pt x="64" y="49"/>
                </a:cubicBezTo>
                <a:cubicBezTo>
                  <a:pt x="63" y="51"/>
                  <a:pt x="62" y="52"/>
                  <a:pt x="61" y="52"/>
                </a:cubicBezTo>
                <a:cubicBezTo>
                  <a:pt x="60" y="53"/>
                  <a:pt x="59" y="54"/>
                  <a:pt x="58" y="55"/>
                </a:cubicBezTo>
                <a:cubicBezTo>
                  <a:pt x="54" y="59"/>
                  <a:pt x="50" y="63"/>
                  <a:pt x="46" y="67"/>
                </a:cubicBezTo>
                <a:cubicBezTo>
                  <a:pt x="43" y="72"/>
                  <a:pt x="40" y="76"/>
                  <a:pt x="37" y="81"/>
                </a:cubicBezTo>
                <a:close/>
                <a:moveTo>
                  <a:pt x="53" y="37"/>
                </a:moveTo>
                <a:lnTo>
                  <a:pt x="53" y="37"/>
                </a:lnTo>
                <a:cubicBezTo>
                  <a:pt x="46" y="37"/>
                  <a:pt x="39" y="37"/>
                  <a:pt x="32" y="37"/>
                </a:cubicBezTo>
                <a:cubicBezTo>
                  <a:pt x="24" y="38"/>
                  <a:pt x="17" y="39"/>
                  <a:pt x="10" y="40"/>
                </a:cubicBezTo>
                <a:cubicBezTo>
                  <a:pt x="12" y="37"/>
                  <a:pt x="14" y="34"/>
                  <a:pt x="16" y="31"/>
                </a:cubicBezTo>
                <a:cubicBezTo>
                  <a:pt x="18" y="28"/>
                  <a:pt x="20" y="26"/>
                  <a:pt x="23" y="23"/>
                </a:cubicBezTo>
                <a:cubicBezTo>
                  <a:pt x="31" y="15"/>
                  <a:pt x="39" y="10"/>
                  <a:pt x="49" y="7"/>
                </a:cubicBezTo>
                <a:cubicBezTo>
                  <a:pt x="59" y="3"/>
                  <a:pt x="69" y="0"/>
                  <a:pt x="79" y="0"/>
                </a:cubicBezTo>
                <a:cubicBezTo>
                  <a:pt x="88" y="0"/>
                  <a:pt x="96" y="2"/>
                  <a:pt x="104" y="4"/>
                </a:cubicBezTo>
                <a:cubicBezTo>
                  <a:pt x="111" y="6"/>
                  <a:pt x="118" y="9"/>
                  <a:pt x="125" y="14"/>
                </a:cubicBezTo>
                <a:cubicBezTo>
                  <a:pt x="125" y="15"/>
                  <a:pt x="125" y="16"/>
                  <a:pt x="126" y="17"/>
                </a:cubicBezTo>
                <a:cubicBezTo>
                  <a:pt x="126" y="18"/>
                  <a:pt x="126" y="19"/>
                  <a:pt x="126" y="20"/>
                </a:cubicBezTo>
                <a:cubicBezTo>
                  <a:pt x="123" y="21"/>
                  <a:pt x="119" y="22"/>
                  <a:pt x="116" y="22"/>
                </a:cubicBezTo>
                <a:cubicBezTo>
                  <a:pt x="113" y="23"/>
                  <a:pt x="110" y="24"/>
                  <a:pt x="107" y="26"/>
                </a:cubicBezTo>
                <a:cubicBezTo>
                  <a:pt x="103" y="27"/>
                  <a:pt x="99" y="28"/>
                  <a:pt x="96" y="30"/>
                </a:cubicBezTo>
                <a:cubicBezTo>
                  <a:pt x="92" y="32"/>
                  <a:pt x="89" y="33"/>
                  <a:pt x="86" y="35"/>
                </a:cubicBezTo>
                <a:cubicBezTo>
                  <a:pt x="85" y="34"/>
                  <a:pt x="84" y="34"/>
                  <a:pt x="82" y="33"/>
                </a:cubicBezTo>
                <a:cubicBezTo>
                  <a:pt x="81" y="33"/>
                  <a:pt x="80" y="33"/>
                  <a:pt x="78" y="33"/>
                </a:cubicBezTo>
                <a:cubicBezTo>
                  <a:pt x="76" y="33"/>
                  <a:pt x="74" y="33"/>
                  <a:pt x="72" y="34"/>
                </a:cubicBezTo>
                <a:cubicBezTo>
                  <a:pt x="70" y="35"/>
                  <a:pt x="69" y="37"/>
                  <a:pt x="67" y="38"/>
                </a:cubicBezTo>
                <a:cubicBezTo>
                  <a:pt x="65" y="38"/>
                  <a:pt x="63" y="38"/>
                  <a:pt x="60" y="37"/>
                </a:cubicBezTo>
                <a:cubicBezTo>
                  <a:pt x="58" y="37"/>
                  <a:pt x="56" y="37"/>
                  <a:pt x="53" y="37"/>
                </a:cubicBezTo>
                <a:close/>
                <a:moveTo>
                  <a:pt x="27" y="100"/>
                </a:moveTo>
                <a:lnTo>
                  <a:pt x="27" y="100"/>
                </a:lnTo>
                <a:cubicBezTo>
                  <a:pt x="25" y="105"/>
                  <a:pt x="23" y="110"/>
                  <a:pt x="22" y="115"/>
                </a:cubicBezTo>
                <a:cubicBezTo>
                  <a:pt x="20" y="120"/>
                  <a:pt x="19" y="125"/>
                  <a:pt x="18" y="131"/>
                </a:cubicBezTo>
                <a:cubicBezTo>
                  <a:pt x="12" y="124"/>
                  <a:pt x="8" y="116"/>
                  <a:pt x="4" y="107"/>
                </a:cubicBezTo>
                <a:cubicBezTo>
                  <a:pt x="1" y="98"/>
                  <a:pt x="0" y="89"/>
                  <a:pt x="0" y="79"/>
                </a:cubicBezTo>
                <a:cubicBezTo>
                  <a:pt x="0" y="76"/>
                  <a:pt x="0" y="72"/>
                  <a:pt x="0" y="68"/>
                </a:cubicBezTo>
                <a:cubicBezTo>
                  <a:pt x="1" y="64"/>
                  <a:pt x="2" y="60"/>
                  <a:pt x="3" y="56"/>
                </a:cubicBezTo>
                <a:cubicBezTo>
                  <a:pt x="5" y="62"/>
                  <a:pt x="9" y="68"/>
                  <a:pt x="12" y="74"/>
                </a:cubicBezTo>
                <a:cubicBezTo>
                  <a:pt x="16" y="79"/>
                  <a:pt x="20" y="85"/>
                  <a:pt x="25" y="89"/>
                </a:cubicBezTo>
                <a:cubicBezTo>
                  <a:pt x="25" y="90"/>
                  <a:pt x="25" y="91"/>
                  <a:pt x="25" y="91"/>
                </a:cubicBezTo>
                <a:cubicBezTo>
                  <a:pt x="25" y="92"/>
                  <a:pt x="24" y="93"/>
                  <a:pt x="24" y="93"/>
                </a:cubicBezTo>
                <a:cubicBezTo>
                  <a:pt x="24" y="94"/>
                  <a:pt x="25" y="96"/>
                  <a:pt x="25" y="97"/>
                </a:cubicBezTo>
                <a:cubicBezTo>
                  <a:pt x="26" y="98"/>
                  <a:pt x="26" y="99"/>
                  <a:pt x="27" y="10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7B71E445-F0B6-538F-8052-4DBFD21B04EC}"/>
              </a:ext>
            </a:extLst>
          </p:cNvPr>
          <p:cNvSpPr>
            <a:spLocks noEditPoints="1"/>
          </p:cNvSpPr>
          <p:nvPr/>
        </p:nvSpPr>
        <p:spPr bwMode="auto">
          <a:xfrm>
            <a:off x="3352960" y="1946008"/>
            <a:ext cx="274312" cy="301624"/>
          </a:xfrm>
          <a:custGeom>
            <a:avLst/>
            <a:gdLst>
              <a:gd name="T0" fmla="*/ 86 w 144"/>
              <a:gd name="T1" fmla="*/ 88 h 155"/>
              <a:gd name="T2" fmla="*/ 86 w 144"/>
              <a:gd name="T3" fmla="*/ 85 h 155"/>
              <a:gd name="T4" fmla="*/ 77 w 144"/>
              <a:gd name="T5" fmla="*/ 56 h 155"/>
              <a:gd name="T6" fmla="*/ 74 w 144"/>
              <a:gd name="T7" fmla="*/ 53 h 155"/>
              <a:gd name="T8" fmla="*/ 68 w 144"/>
              <a:gd name="T9" fmla="*/ 54 h 155"/>
              <a:gd name="T10" fmla="*/ 67 w 144"/>
              <a:gd name="T11" fmla="*/ 80 h 155"/>
              <a:gd name="T12" fmla="*/ 69 w 144"/>
              <a:gd name="T13" fmla="*/ 85 h 155"/>
              <a:gd name="T14" fmla="*/ 82 w 144"/>
              <a:gd name="T15" fmla="*/ 93 h 155"/>
              <a:gd name="T16" fmla="*/ 86 w 144"/>
              <a:gd name="T17" fmla="*/ 88 h 155"/>
              <a:gd name="T18" fmla="*/ 72 w 144"/>
              <a:gd name="T19" fmla="*/ 40 h 155"/>
              <a:gd name="T20" fmla="*/ 111 w 144"/>
              <a:gd name="T21" fmla="*/ 78 h 155"/>
              <a:gd name="T22" fmla="*/ 72 w 144"/>
              <a:gd name="T23" fmla="*/ 117 h 155"/>
              <a:gd name="T24" fmla="*/ 33 w 144"/>
              <a:gd name="T25" fmla="*/ 78 h 155"/>
              <a:gd name="T26" fmla="*/ 72 w 144"/>
              <a:gd name="T27" fmla="*/ 40 h 155"/>
              <a:gd name="T28" fmla="*/ 129 w 144"/>
              <a:gd name="T29" fmla="*/ 33 h 155"/>
              <a:gd name="T30" fmla="*/ 144 w 144"/>
              <a:gd name="T31" fmla="*/ 78 h 155"/>
              <a:gd name="T32" fmla="*/ 123 w 144"/>
              <a:gd name="T33" fmla="*/ 129 h 155"/>
              <a:gd name="T34" fmla="*/ 72 w 144"/>
              <a:gd name="T35" fmla="*/ 150 h 155"/>
              <a:gd name="T36" fmla="*/ 55 w 144"/>
              <a:gd name="T37" fmla="*/ 148 h 155"/>
              <a:gd name="T38" fmla="*/ 51 w 144"/>
              <a:gd name="T39" fmla="*/ 155 h 155"/>
              <a:gd name="T40" fmla="*/ 49 w 144"/>
              <a:gd name="T41" fmla="*/ 155 h 155"/>
              <a:gd name="T42" fmla="*/ 34 w 144"/>
              <a:gd name="T43" fmla="*/ 133 h 155"/>
              <a:gd name="T44" fmla="*/ 33 w 144"/>
              <a:gd name="T45" fmla="*/ 131 h 155"/>
              <a:gd name="T46" fmla="*/ 35 w 144"/>
              <a:gd name="T47" fmla="*/ 130 h 155"/>
              <a:gd name="T48" fmla="*/ 62 w 144"/>
              <a:gd name="T49" fmla="*/ 128 h 155"/>
              <a:gd name="T50" fmla="*/ 63 w 144"/>
              <a:gd name="T51" fmla="*/ 129 h 155"/>
              <a:gd name="T52" fmla="*/ 61 w 144"/>
              <a:gd name="T53" fmla="*/ 135 h 155"/>
              <a:gd name="T54" fmla="*/ 72 w 144"/>
              <a:gd name="T55" fmla="*/ 137 h 155"/>
              <a:gd name="T56" fmla="*/ 131 w 144"/>
              <a:gd name="T57" fmla="*/ 78 h 155"/>
              <a:gd name="T58" fmla="*/ 118 w 144"/>
              <a:gd name="T59" fmla="*/ 41 h 155"/>
              <a:gd name="T60" fmla="*/ 117 w 144"/>
              <a:gd name="T61" fmla="*/ 36 h 155"/>
              <a:gd name="T62" fmla="*/ 119 w 144"/>
              <a:gd name="T63" fmla="*/ 32 h 155"/>
              <a:gd name="T64" fmla="*/ 124 w 144"/>
              <a:gd name="T65" fmla="*/ 30 h 155"/>
              <a:gd name="T66" fmla="*/ 129 w 144"/>
              <a:gd name="T67" fmla="*/ 33 h 155"/>
              <a:gd name="T68" fmla="*/ 109 w 144"/>
              <a:gd name="T69" fmla="*/ 21 h 155"/>
              <a:gd name="T70" fmla="*/ 109 w 144"/>
              <a:gd name="T71" fmla="*/ 23 h 155"/>
              <a:gd name="T72" fmla="*/ 108 w 144"/>
              <a:gd name="T73" fmla="*/ 24 h 155"/>
              <a:gd name="T74" fmla="*/ 81 w 144"/>
              <a:gd name="T75" fmla="*/ 27 h 155"/>
              <a:gd name="T76" fmla="*/ 80 w 144"/>
              <a:gd name="T77" fmla="*/ 27 h 155"/>
              <a:gd name="T78" fmla="*/ 79 w 144"/>
              <a:gd name="T79" fmla="*/ 25 h 155"/>
              <a:gd name="T80" fmla="*/ 77 w 144"/>
              <a:gd name="T81" fmla="*/ 19 h 155"/>
              <a:gd name="T82" fmla="*/ 30 w 144"/>
              <a:gd name="T83" fmla="*/ 36 h 155"/>
              <a:gd name="T84" fmla="*/ 16 w 144"/>
              <a:gd name="T85" fmla="*/ 97 h 155"/>
              <a:gd name="T86" fmla="*/ 27 w 144"/>
              <a:gd name="T87" fmla="*/ 119 h 155"/>
              <a:gd name="T88" fmla="*/ 22 w 144"/>
              <a:gd name="T89" fmla="*/ 125 h 155"/>
              <a:gd name="T90" fmla="*/ 17 w 144"/>
              <a:gd name="T91" fmla="*/ 124 h 155"/>
              <a:gd name="T92" fmla="*/ 3 w 144"/>
              <a:gd name="T93" fmla="*/ 101 h 155"/>
              <a:gd name="T94" fmla="*/ 5 w 144"/>
              <a:gd name="T95" fmla="*/ 50 h 155"/>
              <a:gd name="T96" fmla="*/ 44 w 144"/>
              <a:gd name="T97" fmla="*/ 11 h 155"/>
              <a:gd name="T98" fmla="*/ 80 w 144"/>
              <a:gd name="T99" fmla="*/ 5 h 155"/>
              <a:gd name="T100" fmla="*/ 90 w 144"/>
              <a:gd name="T101" fmla="*/ 1 h 155"/>
              <a:gd name="T102" fmla="*/ 91 w 144"/>
              <a:gd name="T103" fmla="*/ 0 h 155"/>
              <a:gd name="T104" fmla="*/ 92 w 144"/>
              <a:gd name="T105" fmla="*/ 1 h 155"/>
              <a:gd name="T106" fmla="*/ 109 w 144"/>
              <a:gd name="T107" fmla="*/ 2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5">
                <a:moveTo>
                  <a:pt x="86" y="88"/>
                </a:moveTo>
                <a:lnTo>
                  <a:pt x="86" y="88"/>
                </a:lnTo>
                <a:cubicBezTo>
                  <a:pt x="87" y="88"/>
                  <a:pt x="87" y="87"/>
                  <a:pt x="87" y="87"/>
                </a:cubicBezTo>
                <a:cubicBezTo>
                  <a:pt x="87" y="86"/>
                  <a:pt x="87" y="85"/>
                  <a:pt x="86" y="85"/>
                </a:cubicBezTo>
                <a:lnTo>
                  <a:pt x="77" y="78"/>
                </a:lnTo>
                <a:lnTo>
                  <a:pt x="77" y="56"/>
                </a:lnTo>
                <a:cubicBezTo>
                  <a:pt x="77" y="55"/>
                  <a:pt x="77" y="54"/>
                  <a:pt x="76" y="54"/>
                </a:cubicBezTo>
                <a:cubicBezTo>
                  <a:pt x="76" y="54"/>
                  <a:pt x="75" y="53"/>
                  <a:pt x="74" y="53"/>
                </a:cubicBezTo>
                <a:lnTo>
                  <a:pt x="69" y="53"/>
                </a:lnTo>
                <a:cubicBezTo>
                  <a:pt x="69" y="53"/>
                  <a:pt x="68" y="54"/>
                  <a:pt x="68" y="54"/>
                </a:cubicBezTo>
                <a:cubicBezTo>
                  <a:pt x="67" y="54"/>
                  <a:pt x="67" y="55"/>
                  <a:pt x="67" y="56"/>
                </a:cubicBezTo>
                <a:lnTo>
                  <a:pt x="67" y="80"/>
                </a:lnTo>
                <a:cubicBezTo>
                  <a:pt x="67" y="81"/>
                  <a:pt x="67" y="82"/>
                  <a:pt x="68" y="83"/>
                </a:cubicBezTo>
                <a:cubicBezTo>
                  <a:pt x="68" y="84"/>
                  <a:pt x="69" y="84"/>
                  <a:pt x="69" y="85"/>
                </a:cubicBezTo>
                <a:lnTo>
                  <a:pt x="80" y="93"/>
                </a:lnTo>
                <a:cubicBezTo>
                  <a:pt x="80" y="93"/>
                  <a:pt x="81" y="93"/>
                  <a:pt x="82" y="93"/>
                </a:cubicBezTo>
                <a:cubicBezTo>
                  <a:pt x="82" y="93"/>
                  <a:pt x="83" y="93"/>
                  <a:pt x="83" y="92"/>
                </a:cubicBezTo>
                <a:lnTo>
                  <a:pt x="86" y="88"/>
                </a:lnTo>
                <a:close/>
                <a:moveTo>
                  <a:pt x="72" y="40"/>
                </a:moveTo>
                <a:lnTo>
                  <a:pt x="72" y="40"/>
                </a:lnTo>
                <a:cubicBezTo>
                  <a:pt x="83" y="40"/>
                  <a:pt x="92" y="43"/>
                  <a:pt x="99" y="51"/>
                </a:cubicBezTo>
                <a:cubicBezTo>
                  <a:pt x="107" y="58"/>
                  <a:pt x="111" y="67"/>
                  <a:pt x="111" y="78"/>
                </a:cubicBezTo>
                <a:cubicBezTo>
                  <a:pt x="111" y="89"/>
                  <a:pt x="107" y="98"/>
                  <a:pt x="99" y="106"/>
                </a:cubicBezTo>
                <a:cubicBezTo>
                  <a:pt x="92" y="113"/>
                  <a:pt x="83" y="117"/>
                  <a:pt x="72" y="117"/>
                </a:cubicBezTo>
                <a:cubicBezTo>
                  <a:pt x="61" y="117"/>
                  <a:pt x="52" y="113"/>
                  <a:pt x="45" y="106"/>
                </a:cubicBezTo>
                <a:cubicBezTo>
                  <a:pt x="37" y="98"/>
                  <a:pt x="33" y="89"/>
                  <a:pt x="33" y="78"/>
                </a:cubicBezTo>
                <a:cubicBezTo>
                  <a:pt x="33" y="67"/>
                  <a:pt x="37" y="58"/>
                  <a:pt x="45" y="51"/>
                </a:cubicBezTo>
                <a:cubicBezTo>
                  <a:pt x="52" y="43"/>
                  <a:pt x="61" y="40"/>
                  <a:pt x="72" y="40"/>
                </a:cubicBezTo>
                <a:close/>
                <a:moveTo>
                  <a:pt x="129" y="33"/>
                </a:moveTo>
                <a:lnTo>
                  <a:pt x="129" y="33"/>
                </a:lnTo>
                <a:cubicBezTo>
                  <a:pt x="134" y="39"/>
                  <a:pt x="138" y="46"/>
                  <a:pt x="141" y="54"/>
                </a:cubicBezTo>
                <a:cubicBezTo>
                  <a:pt x="143" y="62"/>
                  <a:pt x="144" y="70"/>
                  <a:pt x="144" y="78"/>
                </a:cubicBezTo>
                <a:cubicBezTo>
                  <a:pt x="144" y="88"/>
                  <a:pt x="143" y="97"/>
                  <a:pt x="139" y="106"/>
                </a:cubicBezTo>
                <a:cubicBezTo>
                  <a:pt x="135" y="115"/>
                  <a:pt x="130" y="122"/>
                  <a:pt x="123" y="129"/>
                </a:cubicBezTo>
                <a:cubicBezTo>
                  <a:pt x="117" y="135"/>
                  <a:pt x="109" y="141"/>
                  <a:pt x="100" y="145"/>
                </a:cubicBezTo>
                <a:cubicBezTo>
                  <a:pt x="91" y="148"/>
                  <a:pt x="82" y="150"/>
                  <a:pt x="72" y="150"/>
                </a:cubicBezTo>
                <a:cubicBezTo>
                  <a:pt x="69" y="150"/>
                  <a:pt x="66" y="150"/>
                  <a:pt x="63" y="150"/>
                </a:cubicBezTo>
                <a:cubicBezTo>
                  <a:pt x="61" y="149"/>
                  <a:pt x="58" y="149"/>
                  <a:pt x="55" y="148"/>
                </a:cubicBezTo>
                <a:lnTo>
                  <a:pt x="52" y="154"/>
                </a:lnTo>
                <a:cubicBezTo>
                  <a:pt x="52" y="155"/>
                  <a:pt x="52" y="155"/>
                  <a:pt x="51" y="155"/>
                </a:cubicBezTo>
                <a:lnTo>
                  <a:pt x="50" y="155"/>
                </a:lnTo>
                <a:cubicBezTo>
                  <a:pt x="50" y="155"/>
                  <a:pt x="50" y="155"/>
                  <a:pt x="49" y="155"/>
                </a:cubicBezTo>
                <a:cubicBezTo>
                  <a:pt x="49" y="155"/>
                  <a:pt x="49" y="155"/>
                  <a:pt x="49" y="155"/>
                </a:cubicBezTo>
                <a:lnTo>
                  <a:pt x="34" y="133"/>
                </a:lnTo>
                <a:cubicBezTo>
                  <a:pt x="33" y="133"/>
                  <a:pt x="33" y="133"/>
                  <a:pt x="33" y="132"/>
                </a:cubicBezTo>
                <a:cubicBezTo>
                  <a:pt x="33" y="132"/>
                  <a:pt x="33" y="132"/>
                  <a:pt x="33" y="131"/>
                </a:cubicBezTo>
                <a:cubicBezTo>
                  <a:pt x="33" y="131"/>
                  <a:pt x="34" y="131"/>
                  <a:pt x="34" y="130"/>
                </a:cubicBezTo>
                <a:cubicBezTo>
                  <a:pt x="34" y="130"/>
                  <a:pt x="35" y="130"/>
                  <a:pt x="35" y="130"/>
                </a:cubicBezTo>
                <a:lnTo>
                  <a:pt x="61" y="128"/>
                </a:lnTo>
                <a:cubicBezTo>
                  <a:pt x="61" y="128"/>
                  <a:pt x="62" y="128"/>
                  <a:pt x="62" y="128"/>
                </a:cubicBezTo>
                <a:cubicBezTo>
                  <a:pt x="62" y="128"/>
                  <a:pt x="63" y="128"/>
                  <a:pt x="63" y="128"/>
                </a:cubicBezTo>
                <a:cubicBezTo>
                  <a:pt x="63" y="129"/>
                  <a:pt x="63" y="129"/>
                  <a:pt x="63" y="129"/>
                </a:cubicBezTo>
                <a:cubicBezTo>
                  <a:pt x="63" y="130"/>
                  <a:pt x="63" y="130"/>
                  <a:pt x="63" y="130"/>
                </a:cubicBezTo>
                <a:lnTo>
                  <a:pt x="61" y="135"/>
                </a:lnTo>
                <a:cubicBezTo>
                  <a:pt x="63" y="136"/>
                  <a:pt x="64" y="136"/>
                  <a:pt x="66" y="136"/>
                </a:cubicBezTo>
                <a:cubicBezTo>
                  <a:pt x="68" y="137"/>
                  <a:pt x="70" y="137"/>
                  <a:pt x="72" y="137"/>
                </a:cubicBezTo>
                <a:cubicBezTo>
                  <a:pt x="88" y="137"/>
                  <a:pt x="102" y="131"/>
                  <a:pt x="114" y="119"/>
                </a:cubicBezTo>
                <a:cubicBezTo>
                  <a:pt x="125" y="108"/>
                  <a:pt x="131" y="94"/>
                  <a:pt x="131" y="78"/>
                </a:cubicBezTo>
                <a:cubicBezTo>
                  <a:pt x="131" y="71"/>
                  <a:pt x="130" y="65"/>
                  <a:pt x="128" y="58"/>
                </a:cubicBezTo>
                <a:cubicBezTo>
                  <a:pt x="126" y="52"/>
                  <a:pt x="122" y="47"/>
                  <a:pt x="118" y="41"/>
                </a:cubicBezTo>
                <a:cubicBezTo>
                  <a:pt x="118" y="41"/>
                  <a:pt x="117" y="40"/>
                  <a:pt x="117" y="39"/>
                </a:cubicBezTo>
                <a:cubicBezTo>
                  <a:pt x="117" y="38"/>
                  <a:pt x="117" y="37"/>
                  <a:pt x="117" y="36"/>
                </a:cubicBezTo>
                <a:cubicBezTo>
                  <a:pt x="117" y="35"/>
                  <a:pt x="117" y="35"/>
                  <a:pt x="118" y="34"/>
                </a:cubicBezTo>
                <a:cubicBezTo>
                  <a:pt x="118" y="33"/>
                  <a:pt x="119" y="32"/>
                  <a:pt x="119" y="32"/>
                </a:cubicBezTo>
                <a:cubicBezTo>
                  <a:pt x="120" y="31"/>
                  <a:pt x="121" y="31"/>
                  <a:pt x="122" y="31"/>
                </a:cubicBezTo>
                <a:cubicBezTo>
                  <a:pt x="122" y="30"/>
                  <a:pt x="123" y="30"/>
                  <a:pt x="124" y="30"/>
                </a:cubicBezTo>
                <a:cubicBezTo>
                  <a:pt x="125" y="30"/>
                  <a:pt x="126" y="30"/>
                  <a:pt x="127" y="31"/>
                </a:cubicBezTo>
                <a:cubicBezTo>
                  <a:pt x="128" y="31"/>
                  <a:pt x="128" y="32"/>
                  <a:pt x="129" y="33"/>
                </a:cubicBezTo>
                <a:close/>
                <a:moveTo>
                  <a:pt x="109" y="21"/>
                </a:moveTo>
                <a:lnTo>
                  <a:pt x="109" y="21"/>
                </a:lnTo>
                <a:cubicBezTo>
                  <a:pt x="109" y="21"/>
                  <a:pt x="109" y="22"/>
                  <a:pt x="109" y="22"/>
                </a:cubicBezTo>
                <a:cubicBezTo>
                  <a:pt x="109" y="22"/>
                  <a:pt x="109" y="23"/>
                  <a:pt x="109" y="23"/>
                </a:cubicBezTo>
                <a:cubicBezTo>
                  <a:pt x="109" y="23"/>
                  <a:pt x="109" y="24"/>
                  <a:pt x="109" y="24"/>
                </a:cubicBezTo>
                <a:cubicBezTo>
                  <a:pt x="108" y="24"/>
                  <a:pt x="108" y="24"/>
                  <a:pt x="108" y="24"/>
                </a:cubicBezTo>
                <a:lnTo>
                  <a:pt x="82" y="27"/>
                </a:lnTo>
                <a:lnTo>
                  <a:pt x="81" y="27"/>
                </a:lnTo>
                <a:cubicBezTo>
                  <a:pt x="81" y="27"/>
                  <a:pt x="81" y="27"/>
                  <a:pt x="81" y="27"/>
                </a:cubicBezTo>
                <a:cubicBezTo>
                  <a:pt x="80" y="27"/>
                  <a:pt x="80" y="27"/>
                  <a:pt x="80" y="27"/>
                </a:cubicBezTo>
                <a:cubicBezTo>
                  <a:pt x="80" y="26"/>
                  <a:pt x="79" y="26"/>
                  <a:pt x="79" y="26"/>
                </a:cubicBezTo>
                <a:lnTo>
                  <a:pt x="79" y="25"/>
                </a:lnTo>
                <a:lnTo>
                  <a:pt x="82" y="20"/>
                </a:lnTo>
                <a:cubicBezTo>
                  <a:pt x="80" y="19"/>
                  <a:pt x="79" y="19"/>
                  <a:pt x="77" y="19"/>
                </a:cubicBezTo>
                <a:cubicBezTo>
                  <a:pt x="75" y="19"/>
                  <a:pt x="74" y="19"/>
                  <a:pt x="72" y="19"/>
                </a:cubicBezTo>
                <a:cubicBezTo>
                  <a:pt x="56" y="19"/>
                  <a:pt x="42" y="24"/>
                  <a:pt x="30" y="36"/>
                </a:cubicBezTo>
                <a:cubicBezTo>
                  <a:pt x="19" y="48"/>
                  <a:pt x="13" y="61"/>
                  <a:pt x="13" y="78"/>
                </a:cubicBezTo>
                <a:cubicBezTo>
                  <a:pt x="13" y="84"/>
                  <a:pt x="14" y="91"/>
                  <a:pt x="16" y="97"/>
                </a:cubicBezTo>
                <a:cubicBezTo>
                  <a:pt x="18" y="103"/>
                  <a:pt x="21" y="109"/>
                  <a:pt x="25" y="114"/>
                </a:cubicBezTo>
                <a:cubicBezTo>
                  <a:pt x="27" y="115"/>
                  <a:pt x="27" y="117"/>
                  <a:pt x="27" y="119"/>
                </a:cubicBezTo>
                <a:cubicBezTo>
                  <a:pt x="27" y="121"/>
                  <a:pt x="26" y="122"/>
                  <a:pt x="24" y="123"/>
                </a:cubicBezTo>
                <a:cubicBezTo>
                  <a:pt x="24" y="124"/>
                  <a:pt x="23" y="124"/>
                  <a:pt x="22" y="125"/>
                </a:cubicBezTo>
                <a:cubicBezTo>
                  <a:pt x="22" y="125"/>
                  <a:pt x="21" y="125"/>
                  <a:pt x="20" y="125"/>
                </a:cubicBezTo>
                <a:cubicBezTo>
                  <a:pt x="19" y="125"/>
                  <a:pt x="18" y="125"/>
                  <a:pt x="17" y="124"/>
                </a:cubicBezTo>
                <a:cubicBezTo>
                  <a:pt x="16" y="124"/>
                  <a:pt x="15" y="123"/>
                  <a:pt x="15" y="122"/>
                </a:cubicBezTo>
                <a:cubicBezTo>
                  <a:pt x="10" y="116"/>
                  <a:pt x="6" y="109"/>
                  <a:pt x="3" y="101"/>
                </a:cubicBezTo>
                <a:cubicBezTo>
                  <a:pt x="1" y="94"/>
                  <a:pt x="0" y="86"/>
                  <a:pt x="0" y="78"/>
                </a:cubicBezTo>
                <a:cubicBezTo>
                  <a:pt x="0" y="68"/>
                  <a:pt x="1" y="58"/>
                  <a:pt x="5" y="50"/>
                </a:cubicBezTo>
                <a:cubicBezTo>
                  <a:pt x="9" y="41"/>
                  <a:pt x="14" y="33"/>
                  <a:pt x="21" y="26"/>
                </a:cubicBezTo>
                <a:cubicBezTo>
                  <a:pt x="27" y="20"/>
                  <a:pt x="35" y="15"/>
                  <a:pt x="44" y="11"/>
                </a:cubicBezTo>
                <a:cubicBezTo>
                  <a:pt x="53" y="7"/>
                  <a:pt x="62" y="5"/>
                  <a:pt x="72" y="5"/>
                </a:cubicBezTo>
                <a:cubicBezTo>
                  <a:pt x="74" y="5"/>
                  <a:pt x="77" y="5"/>
                  <a:pt x="80" y="5"/>
                </a:cubicBezTo>
                <a:cubicBezTo>
                  <a:pt x="82" y="6"/>
                  <a:pt x="85" y="6"/>
                  <a:pt x="87" y="7"/>
                </a:cubicBezTo>
                <a:lnTo>
                  <a:pt x="90" y="1"/>
                </a:lnTo>
                <a:cubicBezTo>
                  <a:pt x="90" y="1"/>
                  <a:pt x="90" y="1"/>
                  <a:pt x="91" y="1"/>
                </a:cubicBezTo>
                <a:cubicBezTo>
                  <a:pt x="91" y="1"/>
                  <a:pt x="91" y="0"/>
                  <a:pt x="91" y="0"/>
                </a:cubicBezTo>
                <a:lnTo>
                  <a:pt x="92" y="0"/>
                </a:lnTo>
                <a:cubicBezTo>
                  <a:pt x="92" y="0"/>
                  <a:pt x="92" y="0"/>
                  <a:pt x="92" y="1"/>
                </a:cubicBezTo>
                <a:cubicBezTo>
                  <a:pt x="93" y="1"/>
                  <a:pt x="93" y="1"/>
                  <a:pt x="93" y="1"/>
                </a:cubicBezTo>
                <a:lnTo>
                  <a:pt x="109" y="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
            <a:extLst>
              <a:ext uri="{FF2B5EF4-FFF2-40B4-BE49-F238E27FC236}">
                <a16:creationId xmlns:a16="http://schemas.microsoft.com/office/drawing/2014/main" id="{87EFAD57-D035-68EF-4B14-40922A7441F6}"/>
              </a:ext>
            </a:extLst>
          </p:cNvPr>
          <p:cNvSpPr>
            <a:spLocks noChangeAspect="1" noEditPoints="1"/>
          </p:cNvSpPr>
          <p:nvPr/>
        </p:nvSpPr>
        <p:spPr bwMode="auto">
          <a:xfrm>
            <a:off x="3352960" y="3446164"/>
            <a:ext cx="404330" cy="318411"/>
          </a:xfrm>
          <a:custGeom>
            <a:avLst/>
            <a:gdLst>
              <a:gd name="T0" fmla="*/ 169 w 199"/>
              <a:gd name="T1" fmla="*/ 59 h 139"/>
              <a:gd name="T2" fmla="*/ 149 w 199"/>
              <a:gd name="T3" fmla="*/ 39 h 139"/>
              <a:gd name="T4" fmla="*/ 169 w 199"/>
              <a:gd name="T5" fmla="*/ 19 h 139"/>
              <a:gd name="T6" fmla="*/ 189 w 199"/>
              <a:gd name="T7" fmla="*/ 39 h 139"/>
              <a:gd name="T8" fmla="*/ 169 w 199"/>
              <a:gd name="T9" fmla="*/ 59 h 139"/>
              <a:gd name="T10" fmla="*/ 179 w 199"/>
              <a:gd name="T11" fmla="*/ 69 h 139"/>
              <a:gd name="T12" fmla="*/ 199 w 199"/>
              <a:gd name="T13" fmla="*/ 89 h 139"/>
              <a:gd name="T14" fmla="*/ 197 w 199"/>
              <a:gd name="T15" fmla="*/ 106 h 139"/>
              <a:gd name="T16" fmla="*/ 169 w 199"/>
              <a:gd name="T17" fmla="*/ 109 h 139"/>
              <a:gd name="T18" fmla="*/ 145 w 199"/>
              <a:gd name="T19" fmla="*/ 74 h 139"/>
              <a:gd name="T20" fmla="*/ 159 w 199"/>
              <a:gd name="T21" fmla="*/ 69 h 139"/>
              <a:gd name="T22" fmla="*/ 75 w 199"/>
              <a:gd name="T23" fmla="*/ 58 h 139"/>
              <a:gd name="T24" fmla="*/ 64 w 199"/>
              <a:gd name="T25" fmla="*/ 34 h 139"/>
              <a:gd name="T26" fmla="*/ 99 w 199"/>
              <a:gd name="T27" fmla="*/ 0 h 139"/>
              <a:gd name="T28" fmla="*/ 134 w 199"/>
              <a:gd name="T29" fmla="*/ 34 h 139"/>
              <a:gd name="T30" fmla="*/ 99 w 199"/>
              <a:gd name="T31" fmla="*/ 69 h 139"/>
              <a:gd name="T32" fmla="*/ 124 w 199"/>
              <a:gd name="T33" fmla="*/ 79 h 139"/>
              <a:gd name="T34" fmla="*/ 149 w 199"/>
              <a:gd name="T35" fmla="*/ 89 h 139"/>
              <a:gd name="T36" fmla="*/ 159 w 199"/>
              <a:gd name="T37" fmla="*/ 124 h 139"/>
              <a:gd name="T38" fmla="*/ 144 w 199"/>
              <a:gd name="T39" fmla="*/ 139 h 139"/>
              <a:gd name="T40" fmla="*/ 44 w 199"/>
              <a:gd name="T41" fmla="*/ 134 h 139"/>
              <a:gd name="T42" fmla="*/ 39 w 199"/>
              <a:gd name="T43" fmla="*/ 114 h 139"/>
              <a:gd name="T44" fmla="*/ 75 w 199"/>
              <a:gd name="T45" fmla="*/ 79 h 139"/>
              <a:gd name="T46" fmla="*/ 88 w 199"/>
              <a:gd name="T47" fmla="*/ 82 h 139"/>
              <a:gd name="T48" fmla="*/ 111 w 199"/>
              <a:gd name="T49" fmla="*/ 82 h 139"/>
              <a:gd name="T50" fmla="*/ 124 w 199"/>
              <a:gd name="T51" fmla="*/ 79 h 139"/>
              <a:gd name="T52" fmla="*/ 29 w 199"/>
              <a:gd name="T53" fmla="*/ 59 h 139"/>
              <a:gd name="T54" fmla="*/ 9 w 199"/>
              <a:gd name="T55" fmla="*/ 39 h 139"/>
              <a:gd name="T56" fmla="*/ 29 w 199"/>
              <a:gd name="T57" fmla="*/ 19 h 139"/>
              <a:gd name="T58" fmla="*/ 49 w 199"/>
              <a:gd name="T59" fmla="*/ 39 h 139"/>
              <a:gd name="T60" fmla="*/ 29 w 199"/>
              <a:gd name="T61" fmla="*/ 59 h 139"/>
              <a:gd name="T62" fmla="*/ 54 w 199"/>
              <a:gd name="T63" fmla="*/ 74 h 139"/>
              <a:gd name="T64" fmla="*/ 30 w 199"/>
              <a:gd name="T65" fmla="*/ 109 h 139"/>
              <a:gd name="T66" fmla="*/ 2 w 199"/>
              <a:gd name="T67" fmla="*/ 106 h 139"/>
              <a:gd name="T68" fmla="*/ 0 w 199"/>
              <a:gd name="T69" fmla="*/ 89 h 139"/>
              <a:gd name="T70" fmla="*/ 19 w 199"/>
              <a:gd name="T71" fmla="*/ 69 h 139"/>
              <a:gd name="T72" fmla="*/ 47 w 199"/>
              <a:gd name="T7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 h="139">
                <a:moveTo>
                  <a:pt x="169" y="59"/>
                </a:moveTo>
                <a:lnTo>
                  <a:pt x="169" y="59"/>
                </a:lnTo>
                <a:cubicBezTo>
                  <a:pt x="164" y="59"/>
                  <a:pt x="159" y="57"/>
                  <a:pt x="155" y="53"/>
                </a:cubicBezTo>
                <a:cubicBezTo>
                  <a:pt x="151" y="49"/>
                  <a:pt x="149" y="44"/>
                  <a:pt x="149" y="39"/>
                </a:cubicBezTo>
                <a:cubicBezTo>
                  <a:pt x="149" y="33"/>
                  <a:pt x="151" y="28"/>
                  <a:pt x="155" y="24"/>
                </a:cubicBezTo>
                <a:cubicBezTo>
                  <a:pt x="159" y="20"/>
                  <a:pt x="164" y="19"/>
                  <a:pt x="169" y="19"/>
                </a:cubicBezTo>
                <a:cubicBezTo>
                  <a:pt x="175" y="19"/>
                  <a:pt x="180" y="20"/>
                  <a:pt x="184" y="24"/>
                </a:cubicBezTo>
                <a:cubicBezTo>
                  <a:pt x="188" y="28"/>
                  <a:pt x="189" y="33"/>
                  <a:pt x="189" y="39"/>
                </a:cubicBezTo>
                <a:cubicBezTo>
                  <a:pt x="189" y="44"/>
                  <a:pt x="188" y="49"/>
                  <a:pt x="184" y="53"/>
                </a:cubicBezTo>
                <a:cubicBezTo>
                  <a:pt x="180" y="57"/>
                  <a:pt x="175" y="59"/>
                  <a:pt x="169" y="59"/>
                </a:cubicBezTo>
                <a:close/>
                <a:moveTo>
                  <a:pt x="179" y="69"/>
                </a:moveTo>
                <a:lnTo>
                  <a:pt x="179" y="69"/>
                </a:lnTo>
                <a:cubicBezTo>
                  <a:pt x="185" y="69"/>
                  <a:pt x="190" y="70"/>
                  <a:pt x="194" y="74"/>
                </a:cubicBezTo>
                <a:cubicBezTo>
                  <a:pt x="198" y="78"/>
                  <a:pt x="199" y="83"/>
                  <a:pt x="199" y="89"/>
                </a:cubicBezTo>
                <a:lnTo>
                  <a:pt x="199" y="99"/>
                </a:lnTo>
                <a:cubicBezTo>
                  <a:pt x="199" y="101"/>
                  <a:pt x="199" y="104"/>
                  <a:pt x="197" y="106"/>
                </a:cubicBezTo>
                <a:cubicBezTo>
                  <a:pt x="195" y="108"/>
                  <a:pt x="192" y="109"/>
                  <a:pt x="189" y="109"/>
                </a:cubicBezTo>
                <a:lnTo>
                  <a:pt x="169" y="109"/>
                </a:lnTo>
                <a:cubicBezTo>
                  <a:pt x="168" y="101"/>
                  <a:pt x="165" y="94"/>
                  <a:pt x="161" y="88"/>
                </a:cubicBezTo>
                <a:cubicBezTo>
                  <a:pt x="157" y="82"/>
                  <a:pt x="152" y="78"/>
                  <a:pt x="145" y="74"/>
                </a:cubicBezTo>
                <a:cubicBezTo>
                  <a:pt x="147" y="73"/>
                  <a:pt x="149" y="71"/>
                  <a:pt x="152" y="70"/>
                </a:cubicBezTo>
                <a:cubicBezTo>
                  <a:pt x="154" y="69"/>
                  <a:pt x="157" y="69"/>
                  <a:pt x="159" y="69"/>
                </a:cubicBezTo>
                <a:lnTo>
                  <a:pt x="179" y="69"/>
                </a:lnTo>
                <a:close/>
                <a:moveTo>
                  <a:pt x="75" y="58"/>
                </a:moveTo>
                <a:lnTo>
                  <a:pt x="75" y="58"/>
                </a:lnTo>
                <a:cubicBezTo>
                  <a:pt x="68" y="51"/>
                  <a:pt x="64" y="43"/>
                  <a:pt x="64" y="34"/>
                </a:cubicBezTo>
                <a:cubicBezTo>
                  <a:pt x="64" y="24"/>
                  <a:pt x="68" y="16"/>
                  <a:pt x="75" y="9"/>
                </a:cubicBezTo>
                <a:cubicBezTo>
                  <a:pt x="82" y="3"/>
                  <a:pt x="90" y="0"/>
                  <a:pt x="99" y="0"/>
                </a:cubicBezTo>
                <a:cubicBezTo>
                  <a:pt x="109" y="0"/>
                  <a:pt x="117" y="3"/>
                  <a:pt x="124" y="9"/>
                </a:cubicBezTo>
                <a:cubicBezTo>
                  <a:pt x="131" y="16"/>
                  <a:pt x="134" y="24"/>
                  <a:pt x="134" y="34"/>
                </a:cubicBezTo>
                <a:cubicBezTo>
                  <a:pt x="134" y="43"/>
                  <a:pt x="131" y="51"/>
                  <a:pt x="124" y="58"/>
                </a:cubicBezTo>
                <a:cubicBezTo>
                  <a:pt x="117" y="65"/>
                  <a:pt x="109" y="69"/>
                  <a:pt x="99" y="69"/>
                </a:cubicBezTo>
                <a:cubicBezTo>
                  <a:pt x="90" y="69"/>
                  <a:pt x="82" y="65"/>
                  <a:pt x="75" y="58"/>
                </a:cubicBezTo>
                <a:close/>
                <a:moveTo>
                  <a:pt x="124" y="79"/>
                </a:moveTo>
                <a:lnTo>
                  <a:pt x="124" y="79"/>
                </a:lnTo>
                <a:cubicBezTo>
                  <a:pt x="134" y="79"/>
                  <a:pt x="142" y="82"/>
                  <a:pt x="149" y="89"/>
                </a:cubicBezTo>
                <a:cubicBezTo>
                  <a:pt x="156" y="96"/>
                  <a:pt x="159" y="105"/>
                  <a:pt x="159" y="114"/>
                </a:cubicBezTo>
                <a:lnTo>
                  <a:pt x="159" y="124"/>
                </a:lnTo>
                <a:cubicBezTo>
                  <a:pt x="159" y="128"/>
                  <a:pt x="158" y="131"/>
                  <a:pt x="155" y="134"/>
                </a:cubicBezTo>
                <a:cubicBezTo>
                  <a:pt x="152" y="137"/>
                  <a:pt x="149" y="139"/>
                  <a:pt x="144" y="139"/>
                </a:cubicBezTo>
                <a:lnTo>
                  <a:pt x="54" y="139"/>
                </a:lnTo>
                <a:cubicBezTo>
                  <a:pt x="50" y="139"/>
                  <a:pt x="47" y="137"/>
                  <a:pt x="44" y="134"/>
                </a:cubicBezTo>
                <a:cubicBezTo>
                  <a:pt x="41" y="131"/>
                  <a:pt x="39" y="128"/>
                  <a:pt x="39" y="124"/>
                </a:cubicBezTo>
                <a:lnTo>
                  <a:pt x="39" y="114"/>
                </a:lnTo>
                <a:cubicBezTo>
                  <a:pt x="39" y="105"/>
                  <a:pt x="43" y="96"/>
                  <a:pt x="50" y="89"/>
                </a:cubicBezTo>
                <a:cubicBezTo>
                  <a:pt x="57" y="82"/>
                  <a:pt x="65" y="79"/>
                  <a:pt x="75" y="79"/>
                </a:cubicBezTo>
                <a:lnTo>
                  <a:pt x="78" y="79"/>
                </a:lnTo>
                <a:cubicBezTo>
                  <a:pt x="81" y="80"/>
                  <a:pt x="85" y="81"/>
                  <a:pt x="88" y="82"/>
                </a:cubicBezTo>
                <a:cubicBezTo>
                  <a:pt x="92" y="83"/>
                  <a:pt x="96" y="84"/>
                  <a:pt x="99" y="84"/>
                </a:cubicBezTo>
                <a:cubicBezTo>
                  <a:pt x="103" y="84"/>
                  <a:pt x="107" y="83"/>
                  <a:pt x="111" y="82"/>
                </a:cubicBezTo>
                <a:cubicBezTo>
                  <a:pt x="114" y="81"/>
                  <a:pt x="118" y="80"/>
                  <a:pt x="121" y="79"/>
                </a:cubicBezTo>
                <a:lnTo>
                  <a:pt x="124" y="79"/>
                </a:lnTo>
                <a:close/>
                <a:moveTo>
                  <a:pt x="29" y="59"/>
                </a:moveTo>
                <a:lnTo>
                  <a:pt x="29" y="59"/>
                </a:lnTo>
                <a:cubicBezTo>
                  <a:pt x="24" y="59"/>
                  <a:pt x="19" y="57"/>
                  <a:pt x="15" y="53"/>
                </a:cubicBezTo>
                <a:cubicBezTo>
                  <a:pt x="11" y="49"/>
                  <a:pt x="9" y="44"/>
                  <a:pt x="9" y="39"/>
                </a:cubicBezTo>
                <a:cubicBezTo>
                  <a:pt x="9" y="33"/>
                  <a:pt x="11" y="28"/>
                  <a:pt x="15" y="24"/>
                </a:cubicBezTo>
                <a:cubicBezTo>
                  <a:pt x="19" y="20"/>
                  <a:pt x="24" y="19"/>
                  <a:pt x="29" y="19"/>
                </a:cubicBezTo>
                <a:cubicBezTo>
                  <a:pt x="35" y="19"/>
                  <a:pt x="40" y="20"/>
                  <a:pt x="44" y="24"/>
                </a:cubicBezTo>
                <a:cubicBezTo>
                  <a:pt x="48" y="28"/>
                  <a:pt x="49" y="33"/>
                  <a:pt x="49" y="39"/>
                </a:cubicBezTo>
                <a:cubicBezTo>
                  <a:pt x="49" y="44"/>
                  <a:pt x="48" y="49"/>
                  <a:pt x="44" y="53"/>
                </a:cubicBezTo>
                <a:cubicBezTo>
                  <a:pt x="40" y="57"/>
                  <a:pt x="35" y="59"/>
                  <a:pt x="29" y="59"/>
                </a:cubicBezTo>
                <a:close/>
                <a:moveTo>
                  <a:pt x="54" y="74"/>
                </a:moveTo>
                <a:lnTo>
                  <a:pt x="54" y="74"/>
                </a:lnTo>
                <a:cubicBezTo>
                  <a:pt x="47" y="78"/>
                  <a:pt x="42" y="82"/>
                  <a:pt x="38" y="88"/>
                </a:cubicBezTo>
                <a:cubicBezTo>
                  <a:pt x="34" y="94"/>
                  <a:pt x="31" y="101"/>
                  <a:pt x="30" y="109"/>
                </a:cubicBezTo>
                <a:lnTo>
                  <a:pt x="9" y="109"/>
                </a:lnTo>
                <a:cubicBezTo>
                  <a:pt x="7" y="109"/>
                  <a:pt x="4" y="108"/>
                  <a:pt x="2" y="106"/>
                </a:cubicBezTo>
                <a:cubicBezTo>
                  <a:pt x="0" y="104"/>
                  <a:pt x="0" y="101"/>
                  <a:pt x="0" y="99"/>
                </a:cubicBezTo>
                <a:lnTo>
                  <a:pt x="0" y="89"/>
                </a:lnTo>
                <a:cubicBezTo>
                  <a:pt x="0" y="83"/>
                  <a:pt x="1" y="78"/>
                  <a:pt x="5" y="74"/>
                </a:cubicBezTo>
                <a:cubicBezTo>
                  <a:pt x="9" y="70"/>
                  <a:pt x="14" y="69"/>
                  <a:pt x="19" y="69"/>
                </a:cubicBezTo>
                <a:lnTo>
                  <a:pt x="39" y="69"/>
                </a:lnTo>
                <a:cubicBezTo>
                  <a:pt x="42" y="69"/>
                  <a:pt x="45" y="69"/>
                  <a:pt x="47" y="70"/>
                </a:cubicBezTo>
                <a:cubicBezTo>
                  <a:pt x="50" y="71"/>
                  <a:pt x="52" y="73"/>
                  <a:pt x="54" y="7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224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B88FF9-8F54-67A7-FC4F-1BA4F9E83249}"/>
              </a:ext>
            </a:extLst>
          </p:cNvPr>
          <p:cNvSpPr>
            <a:spLocks noGrp="1"/>
          </p:cNvSpPr>
          <p:nvPr>
            <p:ph sz="quarter" idx="15"/>
          </p:nvPr>
        </p:nvSpPr>
        <p:spPr>
          <a:xfrm>
            <a:off x="6748463" y="1991658"/>
            <a:ext cx="4892675" cy="4180541"/>
          </a:xfrm>
        </p:spPr>
        <p:txBody>
          <a:bodyPr/>
          <a:lstStyle/>
          <a:p>
            <a:endParaRPr lang="en-US" dirty="0"/>
          </a:p>
          <a:p>
            <a:endParaRPr lang="en-US" dirty="0"/>
          </a:p>
          <a:p>
            <a:endParaRPr lang="en-US" dirty="0"/>
          </a:p>
          <a:p>
            <a:pPr lvl="2"/>
            <a:r>
              <a:rPr lang="en-US" dirty="0"/>
              <a:t>Overcome complex, fragmented infrastructure </a:t>
            </a:r>
            <a:br>
              <a:rPr lang="en-US" dirty="0"/>
            </a:br>
            <a:r>
              <a:rPr lang="en-US" dirty="0"/>
              <a:t>spanning private and public environments.</a:t>
            </a:r>
          </a:p>
          <a:p>
            <a:pPr lvl="2"/>
            <a:r>
              <a:rPr lang="en-US" dirty="0"/>
              <a:t>Place infrastructure in strategic locations.</a:t>
            </a:r>
          </a:p>
          <a:p>
            <a:pPr lvl="2"/>
            <a:r>
              <a:rPr lang="en-US" dirty="0"/>
              <a:t>Access essential digital and business ecosystems.</a:t>
            </a:r>
          </a:p>
          <a:p>
            <a:pPr lvl="2"/>
            <a:r>
              <a:rPr lang="en-US" dirty="0"/>
              <a:t>Simplify with software-defined, edge-to-cloud </a:t>
            </a:r>
            <a:br>
              <a:rPr lang="en-US" dirty="0"/>
            </a:br>
            <a:r>
              <a:rPr lang="en-US" dirty="0"/>
              <a:t>automated implementation and management.</a:t>
            </a:r>
          </a:p>
        </p:txBody>
      </p:sp>
      <p:pic>
        <p:nvPicPr>
          <p:cNvPr id="15" name="Picture Placeholder 14">
            <a:extLst>
              <a:ext uri="{FF2B5EF4-FFF2-40B4-BE49-F238E27FC236}">
                <a16:creationId xmlns:a16="http://schemas.microsoft.com/office/drawing/2014/main" id="{B467351A-2B1D-BE01-A98B-784C734B9F8C}"/>
              </a:ext>
            </a:extLst>
          </p:cNvPr>
          <p:cNvPicPr>
            <a:picLocks noGrp="1" noChangeAspect="1"/>
          </p:cNvPicPr>
          <p:nvPr>
            <p:ph type="pic" sz="quarter" idx="17"/>
          </p:nvPr>
        </p:nvPicPr>
        <p:blipFill>
          <a:blip r:embed="rId3"/>
          <a:srcRect l="26" r="26"/>
          <a:stretch>
            <a:fillRect/>
          </a:stretch>
        </p:blipFill>
        <p:spPr/>
      </p:pic>
      <p:sp>
        <p:nvSpPr>
          <p:cNvPr id="2" name="Footer Placeholder 1">
            <a:extLst>
              <a:ext uri="{FF2B5EF4-FFF2-40B4-BE49-F238E27FC236}">
                <a16:creationId xmlns:a16="http://schemas.microsoft.com/office/drawing/2014/main" id="{D167AE32-077A-4156-15EE-582591404300}"/>
              </a:ext>
            </a:extLst>
          </p:cNvPr>
          <p:cNvSpPr>
            <a:spLocks noGrp="1"/>
          </p:cNvSpPr>
          <p:nvPr>
            <p:ph type="ftr" sz="quarter" idx="11"/>
          </p:nvPr>
        </p:nvSpPr>
        <p:spPr>
          <a:xfrm>
            <a:off x="552450" y="6492240"/>
            <a:ext cx="1093470" cy="365760"/>
          </a:xfrm>
        </p:spPr>
        <p:txBody>
          <a:bodyPr/>
          <a:lstStyle/>
          <a:p>
            <a:r>
              <a:rPr lang="en-US"/>
              <a:t>© 2024 Equinix, Inc.</a:t>
            </a:r>
          </a:p>
        </p:txBody>
      </p:sp>
      <p:sp>
        <p:nvSpPr>
          <p:cNvPr id="3" name="Slide Number Placeholder 2">
            <a:extLst>
              <a:ext uri="{FF2B5EF4-FFF2-40B4-BE49-F238E27FC236}">
                <a16:creationId xmlns:a16="http://schemas.microsoft.com/office/drawing/2014/main" id="{27BFB37B-F634-5D69-1F6F-A5AE70048200}"/>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13</a:t>
            </a:fld>
            <a:endParaRPr lang="en-US"/>
          </a:p>
        </p:txBody>
      </p:sp>
      <p:sp>
        <p:nvSpPr>
          <p:cNvPr id="4" name="Title 3">
            <a:extLst>
              <a:ext uri="{FF2B5EF4-FFF2-40B4-BE49-F238E27FC236}">
                <a16:creationId xmlns:a16="http://schemas.microsoft.com/office/drawing/2014/main" id="{16061B4A-1D89-B149-849F-577C91304806}"/>
              </a:ext>
            </a:extLst>
          </p:cNvPr>
          <p:cNvSpPr>
            <a:spLocks noGrp="1"/>
          </p:cNvSpPr>
          <p:nvPr>
            <p:ph type="title"/>
          </p:nvPr>
        </p:nvSpPr>
        <p:spPr>
          <a:xfrm>
            <a:off x="6749098" y="925411"/>
            <a:ext cx="4892040" cy="1831041"/>
          </a:xfrm>
        </p:spPr>
        <p:txBody>
          <a:bodyPr/>
          <a:lstStyle/>
          <a:p>
            <a:r>
              <a:rPr lang="en-GB" dirty="0"/>
              <a:t>Interconnection helps businesses grow and scale in the digital economy</a:t>
            </a:r>
            <a:endParaRPr lang="en-US" dirty="0"/>
          </a:p>
        </p:txBody>
      </p:sp>
    </p:spTree>
    <p:extLst>
      <p:ext uri="{BB962C8B-B14F-4D97-AF65-F5344CB8AC3E}">
        <p14:creationId xmlns:p14="http://schemas.microsoft.com/office/powerpoint/2010/main" val="146190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601965-7948-F54A-5F19-B8F7013C5A33}"/>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F92B9D01-9AAF-3141-BDE4-4F8E3B349CE7}"/>
              </a:ext>
            </a:extLst>
          </p:cNvPr>
          <p:cNvSpPr>
            <a:spLocks noGrp="1"/>
          </p:cNvSpPr>
          <p:nvPr>
            <p:ph type="sldNum" sz="quarter" idx="12"/>
          </p:nvPr>
        </p:nvSpPr>
        <p:spPr/>
        <p:txBody>
          <a:bodyPr/>
          <a:lstStyle/>
          <a:p>
            <a:fld id="{F8A89D12-4F33-44AF-85FC-689FEAF79A41}" type="slidenum">
              <a:rPr lang="en-US" smtClean="0"/>
              <a:pPr/>
              <a:t>14</a:t>
            </a:fld>
            <a:endParaRPr lang="en-US"/>
          </a:p>
        </p:txBody>
      </p:sp>
      <p:sp>
        <p:nvSpPr>
          <p:cNvPr id="4" name="Title 3">
            <a:extLst>
              <a:ext uri="{FF2B5EF4-FFF2-40B4-BE49-F238E27FC236}">
                <a16:creationId xmlns:a16="http://schemas.microsoft.com/office/drawing/2014/main" id="{D32DA08B-6E05-255B-701A-B32E11406752}"/>
              </a:ext>
            </a:extLst>
          </p:cNvPr>
          <p:cNvSpPr>
            <a:spLocks noGrp="1"/>
          </p:cNvSpPr>
          <p:nvPr>
            <p:ph type="title"/>
          </p:nvPr>
        </p:nvSpPr>
        <p:spPr>
          <a:xfrm>
            <a:off x="548640" y="451537"/>
            <a:ext cx="8886908" cy="924831"/>
          </a:xfrm>
        </p:spPr>
        <p:txBody>
          <a:bodyPr/>
          <a:lstStyle/>
          <a:p>
            <a:r>
              <a:rPr lang="en-GB" dirty="0"/>
              <a:t>GXI 2024 reveals digital leaders follow the same steps to fast-track digital transformation</a:t>
            </a:r>
            <a:endParaRPr lang="en-US" dirty="0"/>
          </a:p>
        </p:txBody>
      </p:sp>
      <p:sp>
        <p:nvSpPr>
          <p:cNvPr id="6" name="Text Placeholder 14">
            <a:extLst>
              <a:ext uri="{FF2B5EF4-FFF2-40B4-BE49-F238E27FC236}">
                <a16:creationId xmlns:a16="http://schemas.microsoft.com/office/drawing/2014/main" id="{AFF21A9B-DB1A-3E99-471D-7A8C91BA4BC8}"/>
              </a:ext>
            </a:extLst>
          </p:cNvPr>
          <p:cNvSpPr txBox="1">
            <a:spLocks/>
          </p:cNvSpPr>
          <p:nvPr/>
        </p:nvSpPr>
        <p:spPr>
          <a:xfrm>
            <a:off x="548640" y="1463040"/>
            <a:ext cx="7887437" cy="54864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2pPr>
            <a:lvl3pPr marL="182880" indent="-18288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365760" indent="-18288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18288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t>Leaders are using a digital platform to build architecture that enables access to all required resources. This is the foundation for efficient digital scaling and maximizing the capabilities of AI. ​</a:t>
            </a:r>
          </a:p>
        </p:txBody>
      </p:sp>
      <p:sp>
        <p:nvSpPr>
          <p:cNvPr id="7" name="Title 33">
            <a:extLst>
              <a:ext uri="{FF2B5EF4-FFF2-40B4-BE49-F238E27FC236}">
                <a16:creationId xmlns:a16="http://schemas.microsoft.com/office/drawing/2014/main" id="{369902CE-DCDB-823A-0F78-76164828DA96}"/>
              </a:ext>
            </a:extLst>
          </p:cNvPr>
          <p:cNvSpPr txBox="1">
            <a:spLocks/>
          </p:cNvSpPr>
          <p:nvPr/>
        </p:nvSpPr>
        <p:spPr>
          <a:xfrm>
            <a:off x="3643633" y="2656798"/>
            <a:ext cx="1421741" cy="176330"/>
          </a:xfrm>
          <a:prstGeom prst="rect">
            <a:avLst/>
          </a:prstGeom>
          <a:noFill/>
        </p:spPr>
        <p:txBody>
          <a:bodyPr vert="horz" wrap="square" lIns="0" tIns="0" rIns="0" bIns="0" rtlCol="0" anchor="t" anchorCtr="0">
            <a:spAutoFit/>
          </a:bodyPr>
          <a:lstStyle>
            <a:lvl1pPr algn="l" defTabSz="914126" rtl="0" eaLnBrk="1" fontAlgn="ctr" latinLnBrk="0" hangingPunct="1">
              <a:lnSpc>
                <a:spcPct val="94000"/>
              </a:lnSpc>
              <a:spcBef>
                <a:spcPct val="0"/>
              </a:spcBef>
              <a:buNone/>
              <a:defRPr sz="2400" b="0" i="0" kern="1200" spc="0" baseline="0">
                <a:solidFill>
                  <a:schemeClr val="bg1"/>
                </a:solidFill>
                <a:latin typeface="+mj-lt"/>
                <a:ea typeface="+mj-ea"/>
                <a:cs typeface="+mj-cs"/>
              </a:defRPr>
            </a:lvl1pPr>
          </a:lstStyle>
          <a:p>
            <a:r>
              <a:rPr lang="en-US" sz="1200" b="1" dirty="0">
                <a:solidFill>
                  <a:schemeClr val="tx1"/>
                </a:solidFill>
                <a:latin typeface="+mn-lt"/>
              </a:rPr>
              <a:t>Digital core</a:t>
            </a:r>
          </a:p>
        </p:txBody>
      </p:sp>
      <p:sp>
        <p:nvSpPr>
          <p:cNvPr id="8" name="Title 33">
            <a:extLst>
              <a:ext uri="{FF2B5EF4-FFF2-40B4-BE49-F238E27FC236}">
                <a16:creationId xmlns:a16="http://schemas.microsoft.com/office/drawing/2014/main" id="{A133D7F3-3978-2362-C07A-2434B7B4AFB9}"/>
              </a:ext>
            </a:extLst>
          </p:cNvPr>
          <p:cNvSpPr txBox="1">
            <a:spLocks/>
          </p:cNvSpPr>
          <p:nvPr/>
        </p:nvSpPr>
        <p:spPr>
          <a:xfrm>
            <a:off x="5481189" y="2656798"/>
            <a:ext cx="1891192" cy="176330"/>
          </a:xfrm>
          <a:prstGeom prst="rect">
            <a:avLst/>
          </a:prstGeom>
          <a:noFill/>
        </p:spPr>
        <p:txBody>
          <a:bodyPr vert="horz" wrap="square" lIns="0" tIns="0" rIns="0" bIns="0" rtlCol="0" anchor="t" anchorCtr="0">
            <a:spAutoFit/>
          </a:bodyPr>
          <a:lstStyle>
            <a:lvl1pPr algn="l" defTabSz="914126" rtl="0" eaLnBrk="1" fontAlgn="ctr" latinLnBrk="0" hangingPunct="1">
              <a:lnSpc>
                <a:spcPct val="94000"/>
              </a:lnSpc>
              <a:spcBef>
                <a:spcPct val="0"/>
              </a:spcBef>
              <a:buNone/>
              <a:defRPr sz="2400" b="0" i="0" kern="1200" spc="0" baseline="0">
                <a:solidFill>
                  <a:schemeClr val="bg1"/>
                </a:solidFill>
                <a:latin typeface="+mj-lt"/>
                <a:ea typeface="+mj-ea"/>
                <a:cs typeface="+mj-cs"/>
              </a:defRPr>
            </a:lvl1pPr>
          </a:lstStyle>
          <a:p>
            <a:r>
              <a:rPr lang="en-US" sz="1200" b="1" dirty="0">
                <a:solidFill>
                  <a:schemeClr val="tx1"/>
                </a:solidFill>
                <a:latin typeface="+mn-lt"/>
              </a:rPr>
              <a:t>Digital ecosystem</a:t>
            </a:r>
          </a:p>
        </p:txBody>
      </p:sp>
      <p:sp>
        <p:nvSpPr>
          <p:cNvPr id="9" name="Title 33">
            <a:extLst>
              <a:ext uri="{FF2B5EF4-FFF2-40B4-BE49-F238E27FC236}">
                <a16:creationId xmlns:a16="http://schemas.microsoft.com/office/drawing/2014/main" id="{2036C9F3-0753-BD00-D365-EF552F6C5306}"/>
              </a:ext>
            </a:extLst>
          </p:cNvPr>
          <p:cNvSpPr txBox="1">
            <a:spLocks/>
          </p:cNvSpPr>
          <p:nvPr/>
        </p:nvSpPr>
        <p:spPr>
          <a:xfrm>
            <a:off x="7266821" y="2656798"/>
            <a:ext cx="1232245" cy="176330"/>
          </a:xfrm>
          <a:prstGeom prst="rect">
            <a:avLst/>
          </a:prstGeom>
          <a:noFill/>
        </p:spPr>
        <p:txBody>
          <a:bodyPr vert="horz" wrap="square" lIns="0" tIns="0" rIns="0" bIns="0" rtlCol="0" anchor="t" anchorCtr="0">
            <a:spAutoFit/>
          </a:bodyPr>
          <a:lstStyle>
            <a:lvl1pPr algn="l" defTabSz="914126" rtl="0" eaLnBrk="1" fontAlgn="ctr" latinLnBrk="0" hangingPunct="1">
              <a:lnSpc>
                <a:spcPct val="94000"/>
              </a:lnSpc>
              <a:spcBef>
                <a:spcPct val="0"/>
              </a:spcBef>
              <a:buNone/>
              <a:defRPr sz="2400" b="0" i="0" kern="1200" spc="0" baseline="0">
                <a:solidFill>
                  <a:schemeClr val="bg1"/>
                </a:solidFill>
                <a:latin typeface="+mj-lt"/>
                <a:ea typeface="+mj-ea"/>
                <a:cs typeface="+mj-cs"/>
              </a:defRPr>
            </a:lvl1pPr>
          </a:lstStyle>
          <a:p>
            <a:r>
              <a:rPr lang="en-US" sz="1200" b="1" dirty="0">
                <a:solidFill>
                  <a:schemeClr val="tx1"/>
                </a:solidFill>
                <a:latin typeface="+mn-lt"/>
              </a:rPr>
              <a:t>Digital edge</a:t>
            </a:r>
          </a:p>
        </p:txBody>
      </p:sp>
      <p:sp>
        <p:nvSpPr>
          <p:cNvPr id="10" name="Title 33">
            <a:extLst>
              <a:ext uri="{FF2B5EF4-FFF2-40B4-BE49-F238E27FC236}">
                <a16:creationId xmlns:a16="http://schemas.microsoft.com/office/drawing/2014/main" id="{5BD657E0-7139-3602-BCAF-CE3370C23950}"/>
              </a:ext>
            </a:extLst>
          </p:cNvPr>
          <p:cNvSpPr txBox="1">
            <a:spLocks/>
          </p:cNvSpPr>
          <p:nvPr/>
        </p:nvSpPr>
        <p:spPr>
          <a:xfrm>
            <a:off x="597064" y="2656798"/>
            <a:ext cx="2135775" cy="176330"/>
          </a:xfrm>
          <a:prstGeom prst="rect">
            <a:avLst/>
          </a:prstGeom>
          <a:noFill/>
        </p:spPr>
        <p:txBody>
          <a:bodyPr vert="horz" wrap="square" lIns="0" tIns="0" rIns="0" bIns="0" rtlCol="0" anchor="t" anchorCtr="0">
            <a:spAutoFit/>
          </a:bodyPr>
          <a:lstStyle>
            <a:lvl1pPr algn="l" defTabSz="914126" rtl="0" eaLnBrk="1" fontAlgn="ctr" latinLnBrk="0" hangingPunct="1">
              <a:lnSpc>
                <a:spcPct val="94000"/>
              </a:lnSpc>
              <a:spcBef>
                <a:spcPct val="0"/>
              </a:spcBef>
              <a:buNone/>
              <a:defRPr sz="2400" b="0" i="0" kern="1200" spc="0" baseline="0">
                <a:solidFill>
                  <a:schemeClr val="bg1"/>
                </a:solidFill>
                <a:latin typeface="+mj-lt"/>
                <a:ea typeface="+mj-ea"/>
                <a:cs typeface="+mj-cs"/>
              </a:defRPr>
            </a:lvl1pPr>
          </a:lstStyle>
          <a:p>
            <a:pPr algn="ctr"/>
            <a:r>
              <a:rPr lang="en-US" sz="1200" b="1" dirty="0">
                <a:solidFill>
                  <a:schemeClr val="tx1"/>
                </a:solidFill>
                <a:latin typeface="+mn-lt"/>
              </a:rPr>
              <a:t>Participant density</a:t>
            </a:r>
          </a:p>
        </p:txBody>
      </p:sp>
      <p:sp>
        <p:nvSpPr>
          <p:cNvPr id="11" name="Title 33">
            <a:extLst>
              <a:ext uri="{FF2B5EF4-FFF2-40B4-BE49-F238E27FC236}">
                <a16:creationId xmlns:a16="http://schemas.microsoft.com/office/drawing/2014/main" id="{98DFDB81-E05B-B0CE-797C-ABE5217D87E2}"/>
              </a:ext>
            </a:extLst>
          </p:cNvPr>
          <p:cNvSpPr txBox="1">
            <a:spLocks/>
          </p:cNvSpPr>
          <p:nvPr/>
        </p:nvSpPr>
        <p:spPr>
          <a:xfrm>
            <a:off x="9029925" y="2656798"/>
            <a:ext cx="2135775" cy="176330"/>
          </a:xfrm>
          <a:prstGeom prst="rect">
            <a:avLst/>
          </a:prstGeom>
          <a:noFill/>
        </p:spPr>
        <p:txBody>
          <a:bodyPr vert="horz" wrap="square" lIns="0" tIns="0" rIns="0" bIns="0" rtlCol="0" anchor="t" anchorCtr="0">
            <a:spAutoFit/>
          </a:bodyPr>
          <a:lstStyle>
            <a:lvl1pPr algn="l" defTabSz="914126" rtl="0" eaLnBrk="1" fontAlgn="ctr" latinLnBrk="0" hangingPunct="1">
              <a:lnSpc>
                <a:spcPct val="94000"/>
              </a:lnSpc>
              <a:spcBef>
                <a:spcPct val="0"/>
              </a:spcBef>
              <a:buNone/>
              <a:defRPr sz="2400" b="0" i="0" kern="1200" spc="0" baseline="0">
                <a:solidFill>
                  <a:schemeClr val="bg1"/>
                </a:solidFill>
                <a:latin typeface="+mj-lt"/>
                <a:ea typeface="+mj-ea"/>
                <a:cs typeface="+mj-cs"/>
              </a:defRPr>
            </a:lvl1pPr>
          </a:lstStyle>
          <a:p>
            <a:pPr algn="ctr"/>
            <a:r>
              <a:rPr lang="en-US" sz="1200" b="1" dirty="0">
                <a:solidFill>
                  <a:schemeClr val="tx1"/>
                </a:solidFill>
                <a:latin typeface="+mn-lt"/>
              </a:rPr>
              <a:t>Population centers</a:t>
            </a:r>
          </a:p>
        </p:txBody>
      </p:sp>
      <p:pic>
        <p:nvPicPr>
          <p:cNvPr id="12" name="Picture 11">
            <a:extLst>
              <a:ext uri="{FF2B5EF4-FFF2-40B4-BE49-F238E27FC236}">
                <a16:creationId xmlns:a16="http://schemas.microsoft.com/office/drawing/2014/main" id="{4DE786CA-8D60-C1E8-4A71-6ECEA8F236D9}"/>
              </a:ext>
            </a:extLst>
          </p:cNvPr>
          <p:cNvPicPr>
            <a:picLocks noChangeAspect="1"/>
          </p:cNvPicPr>
          <p:nvPr/>
        </p:nvPicPr>
        <p:blipFill>
          <a:blip r:embed="rId3"/>
          <a:stretch>
            <a:fillRect/>
          </a:stretch>
        </p:blipFill>
        <p:spPr>
          <a:xfrm>
            <a:off x="467138" y="3060421"/>
            <a:ext cx="10834029" cy="1818692"/>
          </a:xfrm>
          <a:prstGeom prst="rect">
            <a:avLst/>
          </a:prstGeom>
        </p:spPr>
      </p:pic>
      <p:sp>
        <p:nvSpPr>
          <p:cNvPr id="13" name="TextBox 12">
            <a:extLst>
              <a:ext uri="{FF2B5EF4-FFF2-40B4-BE49-F238E27FC236}">
                <a16:creationId xmlns:a16="http://schemas.microsoft.com/office/drawing/2014/main" id="{DE64B7FE-C832-534F-F726-7981D78BEF1B}"/>
              </a:ext>
            </a:extLst>
          </p:cNvPr>
          <p:cNvSpPr txBox="1"/>
          <p:nvPr/>
        </p:nvSpPr>
        <p:spPr>
          <a:xfrm>
            <a:off x="3643633" y="4345355"/>
            <a:ext cx="1284036" cy="914400"/>
          </a:xfrm>
          <a:prstGeom prst="rect">
            <a:avLst/>
          </a:prstGeom>
          <a:noFill/>
        </p:spPr>
        <p:txBody>
          <a:bodyPr wrap="square" lIns="0" tIns="0" rIns="0" bIns="0">
            <a:noAutofit/>
          </a:bodyPr>
          <a:lstStyle/>
          <a:p>
            <a:r>
              <a:rPr lang="en-US" sz="1200" dirty="0">
                <a:effectLst/>
              </a:rPr>
              <a:t>Core: Proximity to the greatest cloud and network density</a:t>
            </a:r>
          </a:p>
        </p:txBody>
      </p:sp>
      <p:sp>
        <p:nvSpPr>
          <p:cNvPr id="14" name="TextBox 13">
            <a:extLst>
              <a:ext uri="{FF2B5EF4-FFF2-40B4-BE49-F238E27FC236}">
                <a16:creationId xmlns:a16="http://schemas.microsoft.com/office/drawing/2014/main" id="{B7B4C92E-3778-E58C-655C-2753D821AEF0}"/>
              </a:ext>
            </a:extLst>
          </p:cNvPr>
          <p:cNvSpPr txBox="1"/>
          <p:nvPr/>
        </p:nvSpPr>
        <p:spPr>
          <a:xfrm>
            <a:off x="5426583" y="4345355"/>
            <a:ext cx="1662842" cy="914400"/>
          </a:xfrm>
          <a:prstGeom prst="rect">
            <a:avLst/>
          </a:prstGeom>
          <a:noFill/>
        </p:spPr>
        <p:txBody>
          <a:bodyPr wrap="square" lIns="0" tIns="0" rIns="0" bIns="0">
            <a:noAutofit/>
          </a:bodyPr>
          <a:lstStyle/>
          <a:p>
            <a:r>
              <a:rPr lang="en-US" sz="1200">
                <a:effectLst/>
              </a:rPr>
              <a:t>Ecosystems: Proximity to the largest number of partners, communities and marketplaces</a:t>
            </a:r>
          </a:p>
        </p:txBody>
      </p:sp>
      <p:sp>
        <p:nvSpPr>
          <p:cNvPr id="15" name="TextBox 14">
            <a:extLst>
              <a:ext uri="{FF2B5EF4-FFF2-40B4-BE49-F238E27FC236}">
                <a16:creationId xmlns:a16="http://schemas.microsoft.com/office/drawing/2014/main" id="{A48F3F41-93FF-B37A-49FB-6B749128039C}"/>
              </a:ext>
            </a:extLst>
          </p:cNvPr>
          <p:cNvSpPr txBox="1"/>
          <p:nvPr/>
        </p:nvSpPr>
        <p:spPr>
          <a:xfrm rot="10800000" flipV="1">
            <a:off x="7266821" y="4345355"/>
            <a:ext cx="1492166" cy="914400"/>
          </a:xfrm>
          <a:prstGeom prst="rect">
            <a:avLst/>
          </a:prstGeom>
          <a:noFill/>
        </p:spPr>
        <p:txBody>
          <a:bodyPr wrap="square" lIns="0" tIns="0" rIns="0" bIns="0">
            <a:noAutofit/>
          </a:bodyPr>
          <a:lstStyle/>
          <a:p>
            <a:r>
              <a:rPr lang="en-US" sz="1200">
                <a:effectLst/>
              </a:rPr>
              <a:t>Edge: Proximity </a:t>
            </a:r>
            <a:br>
              <a:rPr lang="en-US" sz="1200">
                <a:effectLst/>
              </a:rPr>
            </a:br>
            <a:r>
              <a:rPr lang="en-US" sz="1200">
                <a:effectLst/>
              </a:rPr>
              <a:t>to where business happens</a:t>
            </a:r>
          </a:p>
        </p:txBody>
      </p:sp>
    </p:spTree>
    <p:extLst>
      <p:ext uri="{BB962C8B-B14F-4D97-AF65-F5344CB8AC3E}">
        <p14:creationId xmlns:p14="http://schemas.microsoft.com/office/powerpoint/2010/main" val="59297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94ED42-39AD-BA9A-DE64-3C22024AE492}"/>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32983631-9E35-0B04-786A-BD82B28B4577}"/>
              </a:ext>
            </a:extLst>
          </p:cNvPr>
          <p:cNvSpPr>
            <a:spLocks noGrp="1"/>
          </p:cNvSpPr>
          <p:nvPr>
            <p:ph type="sldNum" sz="quarter" idx="12"/>
          </p:nvPr>
        </p:nvSpPr>
        <p:spPr/>
        <p:txBody>
          <a:bodyPr/>
          <a:lstStyle/>
          <a:p>
            <a:fld id="{F8A89D12-4F33-44AF-85FC-689FEAF79A41}" type="slidenum">
              <a:rPr lang="en-US" smtClean="0"/>
              <a:pPr/>
              <a:t>15</a:t>
            </a:fld>
            <a:endParaRPr lang="en-US"/>
          </a:p>
        </p:txBody>
      </p:sp>
      <p:sp>
        <p:nvSpPr>
          <p:cNvPr id="4" name="Title 3">
            <a:extLst>
              <a:ext uri="{FF2B5EF4-FFF2-40B4-BE49-F238E27FC236}">
                <a16:creationId xmlns:a16="http://schemas.microsoft.com/office/drawing/2014/main" id="{7572724E-168E-D8CB-E244-0E9424EE7198}"/>
              </a:ext>
            </a:extLst>
          </p:cNvPr>
          <p:cNvSpPr>
            <a:spLocks noGrp="1"/>
          </p:cNvSpPr>
          <p:nvPr>
            <p:ph type="title"/>
          </p:nvPr>
        </p:nvSpPr>
        <p:spPr/>
        <p:txBody>
          <a:bodyPr/>
          <a:lstStyle/>
          <a:p>
            <a:r>
              <a:rPr lang="en-GB"/>
              <a:t>Interconnection to multiple business </a:t>
            </a:r>
            <a:br>
              <a:rPr lang="en-GB"/>
            </a:br>
            <a:r>
              <a:rPr lang="en-GB"/>
              <a:t>partners is key to success</a:t>
            </a:r>
            <a:endParaRPr lang="en-US"/>
          </a:p>
        </p:txBody>
      </p:sp>
      <p:sp>
        <p:nvSpPr>
          <p:cNvPr id="6" name="Text Placeholder 14">
            <a:extLst>
              <a:ext uri="{FF2B5EF4-FFF2-40B4-BE49-F238E27FC236}">
                <a16:creationId xmlns:a16="http://schemas.microsoft.com/office/drawing/2014/main" id="{37D59EE2-2784-C89A-2175-3DC69B1161C4}"/>
              </a:ext>
            </a:extLst>
          </p:cNvPr>
          <p:cNvSpPr txBox="1">
            <a:spLocks/>
          </p:cNvSpPr>
          <p:nvPr/>
        </p:nvSpPr>
        <p:spPr>
          <a:xfrm>
            <a:off x="548640" y="1463040"/>
            <a:ext cx="9051832" cy="36512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2pPr>
            <a:lvl3pPr marL="182880" indent="-18288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365760" indent="-18288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18288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0" dirty="0"/>
              <a:t>At each strategic location (hub), interconnection is used in multiple ways.</a:t>
            </a:r>
          </a:p>
        </p:txBody>
      </p:sp>
      <p:grpSp>
        <p:nvGrpSpPr>
          <p:cNvPr id="7" name="Group 6">
            <a:extLst>
              <a:ext uri="{FF2B5EF4-FFF2-40B4-BE49-F238E27FC236}">
                <a16:creationId xmlns:a16="http://schemas.microsoft.com/office/drawing/2014/main" id="{87E80F0B-58CB-80F4-B8CE-3D3E39B44217}"/>
              </a:ext>
            </a:extLst>
          </p:cNvPr>
          <p:cNvGrpSpPr>
            <a:grpSpLocks noChangeAspect="1"/>
          </p:cNvGrpSpPr>
          <p:nvPr/>
        </p:nvGrpSpPr>
        <p:grpSpPr>
          <a:xfrm>
            <a:off x="2104811" y="2029503"/>
            <a:ext cx="8222530" cy="4246212"/>
            <a:chOff x="2499916" y="2640138"/>
            <a:chExt cx="6803159" cy="3513234"/>
          </a:xfrm>
        </p:grpSpPr>
        <p:pic>
          <p:nvPicPr>
            <p:cNvPr id="8" name="Picture 7">
              <a:extLst>
                <a:ext uri="{FF2B5EF4-FFF2-40B4-BE49-F238E27FC236}">
                  <a16:creationId xmlns:a16="http://schemas.microsoft.com/office/drawing/2014/main" id="{402B1EFB-B3A4-7B18-94F5-9DF2F95AE7A5}"/>
                </a:ext>
              </a:extLst>
            </p:cNvPr>
            <p:cNvPicPr>
              <a:picLocks noChangeAspect="1"/>
            </p:cNvPicPr>
            <p:nvPr/>
          </p:nvPicPr>
          <p:blipFill>
            <a:blip r:embed="rId3"/>
            <a:stretch>
              <a:fillRect/>
            </a:stretch>
          </p:blipFill>
          <p:spPr>
            <a:xfrm>
              <a:off x="4104510" y="2861532"/>
              <a:ext cx="3289437" cy="3291840"/>
            </a:xfrm>
            <a:prstGeom prst="rect">
              <a:avLst/>
            </a:prstGeom>
          </p:spPr>
        </p:pic>
        <p:cxnSp>
          <p:nvCxnSpPr>
            <p:cNvPr id="9" name="Straight Connector 8">
              <a:extLst>
                <a:ext uri="{FF2B5EF4-FFF2-40B4-BE49-F238E27FC236}">
                  <a16:creationId xmlns:a16="http://schemas.microsoft.com/office/drawing/2014/main" id="{4B32A29E-86EC-7F73-E79D-4E2D94BCA6C8}"/>
                </a:ext>
              </a:extLst>
            </p:cNvPr>
            <p:cNvCxnSpPr>
              <a:cxnSpLocks/>
            </p:cNvCxnSpPr>
            <p:nvPr/>
          </p:nvCxnSpPr>
          <p:spPr>
            <a:xfrm flipH="1">
              <a:off x="3724914" y="4931998"/>
              <a:ext cx="1145969" cy="0"/>
            </a:xfrm>
            <a:prstGeom prst="line">
              <a:avLst/>
            </a:prstGeom>
            <a:ln w="12700" cap="rnd">
              <a:solidFill>
                <a:schemeClr val="tx1"/>
              </a:solidFill>
              <a:headEnd type="oval" w="med" len="med"/>
              <a:tailEnd type="none" w="med" len="med"/>
            </a:ln>
          </p:spPr>
          <p:style>
            <a:lnRef idx="1">
              <a:schemeClr val="accent3"/>
            </a:lnRef>
            <a:fillRef idx="0">
              <a:schemeClr val="accent3"/>
            </a:fillRef>
            <a:effectRef idx="0">
              <a:schemeClr val="accent3"/>
            </a:effectRef>
            <a:fontRef idx="minor">
              <a:schemeClr val="tx1"/>
            </a:fontRef>
          </p:style>
        </p:cxnSp>
        <p:sp>
          <p:nvSpPr>
            <p:cNvPr id="10" name="Text Placeholder 2">
              <a:extLst>
                <a:ext uri="{FF2B5EF4-FFF2-40B4-BE49-F238E27FC236}">
                  <a16:creationId xmlns:a16="http://schemas.microsoft.com/office/drawing/2014/main" id="{58DF60EF-C443-C563-E196-17C6A9659D75}"/>
                </a:ext>
              </a:extLst>
            </p:cNvPr>
            <p:cNvSpPr txBox="1">
              <a:spLocks/>
            </p:cNvSpPr>
            <p:nvPr/>
          </p:nvSpPr>
          <p:spPr>
            <a:xfrm>
              <a:off x="2780860" y="4676294"/>
              <a:ext cx="907486" cy="611156"/>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200" dirty="0">
                  <a:effectLst/>
                </a:rPr>
                <a:t>Networks</a:t>
              </a:r>
              <a:br>
                <a:rPr lang="en-US" sz="1200" dirty="0">
                  <a:effectLst/>
                </a:rPr>
              </a:br>
              <a:r>
                <a:rPr lang="en-US" sz="1200" dirty="0">
                  <a:effectLst/>
                </a:rPr>
                <a:t>are connecting</a:t>
              </a:r>
              <a:br>
                <a:rPr lang="en-US" sz="1200" dirty="0">
                  <a:effectLst/>
                </a:rPr>
              </a:br>
              <a:r>
                <a:rPr lang="en-US" sz="1200" dirty="0">
                  <a:effectLst/>
                </a:rPr>
                <a:t>to network </a:t>
              </a:r>
              <a:r>
                <a:rPr lang="en-US" sz="1200" dirty="0"/>
                <a:t>p</a:t>
              </a:r>
              <a:r>
                <a:rPr lang="en-US" sz="1200" dirty="0">
                  <a:effectLst/>
                </a:rPr>
                <a:t>roviders.</a:t>
              </a:r>
            </a:p>
          </p:txBody>
        </p:sp>
        <p:cxnSp>
          <p:nvCxnSpPr>
            <p:cNvPr id="11" name="Straight Connector 10">
              <a:extLst>
                <a:ext uri="{FF2B5EF4-FFF2-40B4-BE49-F238E27FC236}">
                  <a16:creationId xmlns:a16="http://schemas.microsoft.com/office/drawing/2014/main" id="{FA71C6AF-3776-E31E-D5C5-36BCF8E2B861}"/>
                </a:ext>
              </a:extLst>
            </p:cNvPr>
            <p:cNvCxnSpPr>
              <a:cxnSpLocks/>
            </p:cNvCxnSpPr>
            <p:nvPr/>
          </p:nvCxnSpPr>
          <p:spPr>
            <a:xfrm>
              <a:off x="6749727" y="5310012"/>
              <a:ext cx="855023" cy="0"/>
            </a:xfrm>
            <a:prstGeom prst="line">
              <a:avLst/>
            </a:prstGeom>
            <a:ln w="12700" cap="rnd">
              <a:solidFill>
                <a:schemeClr val="tx1"/>
              </a:solidFill>
              <a:headEnd type="oval" w="med" len="med"/>
              <a:tailEnd type="none" w="med" len="med"/>
            </a:ln>
          </p:spPr>
          <p:style>
            <a:lnRef idx="1">
              <a:schemeClr val="accent3"/>
            </a:lnRef>
            <a:fillRef idx="0">
              <a:schemeClr val="accent3"/>
            </a:fillRef>
            <a:effectRef idx="0">
              <a:schemeClr val="accent3"/>
            </a:effectRef>
            <a:fontRef idx="minor">
              <a:schemeClr val="tx1"/>
            </a:fontRef>
          </p:style>
        </p:cxnSp>
        <p:sp>
          <p:nvSpPr>
            <p:cNvPr id="12" name="Text Placeholder 2">
              <a:extLst>
                <a:ext uri="{FF2B5EF4-FFF2-40B4-BE49-F238E27FC236}">
                  <a16:creationId xmlns:a16="http://schemas.microsoft.com/office/drawing/2014/main" id="{2ACE1E00-91B5-23E1-35CB-81977AAD6D11}"/>
                </a:ext>
              </a:extLst>
            </p:cNvPr>
            <p:cNvSpPr txBox="1">
              <a:spLocks/>
            </p:cNvSpPr>
            <p:nvPr/>
          </p:nvSpPr>
          <p:spPr>
            <a:xfrm>
              <a:off x="6995103" y="2640138"/>
              <a:ext cx="2109275" cy="305578"/>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200" dirty="0">
                  <a:effectLst/>
                </a:rPr>
                <a:t>Cloud and IT Providers are connecting to networks.</a:t>
              </a:r>
            </a:p>
          </p:txBody>
        </p:sp>
        <p:sp>
          <p:nvSpPr>
            <p:cNvPr id="13" name="Text Placeholder 2">
              <a:extLst>
                <a:ext uri="{FF2B5EF4-FFF2-40B4-BE49-F238E27FC236}">
                  <a16:creationId xmlns:a16="http://schemas.microsoft.com/office/drawing/2014/main" id="{385367FF-C8F6-CFEF-1221-FA8125CCA8D0}"/>
                </a:ext>
              </a:extLst>
            </p:cNvPr>
            <p:cNvSpPr txBox="1">
              <a:spLocks/>
            </p:cNvSpPr>
            <p:nvPr/>
          </p:nvSpPr>
          <p:spPr>
            <a:xfrm>
              <a:off x="7719175" y="5157254"/>
              <a:ext cx="1581444" cy="305516"/>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200" dirty="0">
                  <a:effectLst/>
                </a:rPr>
                <a:t>Financials are connecting with each other.</a:t>
              </a:r>
            </a:p>
          </p:txBody>
        </p:sp>
        <p:cxnSp>
          <p:nvCxnSpPr>
            <p:cNvPr id="14" name="Straight Connector 13">
              <a:extLst>
                <a:ext uri="{FF2B5EF4-FFF2-40B4-BE49-F238E27FC236}">
                  <a16:creationId xmlns:a16="http://schemas.microsoft.com/office/drawing/2014/main" id="{E92F857C-8890-DFF1-E2F4-C7196AC1D8FD}"/>
                </a:ext>
              </a:extLst>
            </p:cNvPr>
            <p:cNvCxnSpPr>
              <a:cxnSpLocks/>
            </p:cNvCxnSpPr>
            <p:nvPr/>
          </p:nvCxnSpPr>
          <p:spPr>
            <a:xfrm>
              <a:off x="7002094" y="4516797"/>
              <a:ext cx="602656" cy="0"/>
            </a:xfrm>
            <a:prstGeom prst="line">
              <a:avLst/>
            </a:prstGeom>
            <a:ln w="12700" cap="rnd">
              <a:solidFill>
                <a:schemeClr val="tx1"/>
              </a:solidFill>
              <a:headEnd type="oval" w="med" len="med"/>
              <a:tailEnd type="none" w="med" len="med"/>
            </a:ln>
          </p:spPr>
          <p:style>
            <a:lnRef idx="1">
              <a:schemeClr val="accent3"/>
            </a:lnRef>
            <a:fillRef idx="0">
              <a:schemeClr val="accent3"/>
            </a:fillRef>
            <a:effectRef idx="0">
              <a:schemeClr val="accent3"/>
            </a:effectRef>
            <a:fontRef idx="minor">
              <a:schemeClr val="tx1"/>
            </a:fontRef>
          </p:style>
        </p:cxnSp>
        <p:sp>
          <p:nvSpPr>
            <p:cNvPr id="15" name="Text Placeholder 2">
              <a:extLst>
                <a:ext uri="{FF2B5EF4-FFF2-40B4-BE49-F238E27FC236}">
                  <a16:creationId xmlns:a16="http://schemas.microsoft.com/office/drawing/2014/main" id="{8EFD4514-FBDA-0977-69A4-131FB55A85D5}"/>
                </a:ext>
              </a:extLst>
            </p:cNvPr>
            <p:cNvSpPr txBox="1">
              <a:spLocks/>
            </p:cNvSpPr>
            <p:nvPr/>
          </p:nvSpPr>
          <p:spPr>
            <a:xfrm>
              <a:off x="7721631" y="4343845"/>
              <a:ext cx="1581444" cy="305538"/>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200" dirty="0">
                  <a:effectLst/>
                </a:rPr>
                <a:t>Enterprises are connecting</a:t>
              </a:r>
              <a:br>
                <a:rPr lang="en-US" sz="1200" dirty="0">
                  <a:effectLst/>
                </a:rPr>
              </a:br>
              <a:r>
                <a:rPr lang="en-US" sz="1200" dirty="0">
                  <a:effectLst/>
                </a:rPr>
                <a:t>to cloud </a:t>
              </a:r>
              <a:r>
                <a:rPr lang="en-US" sz="1200" dirty="0"/>
                <a:t>p</a:t>
              </a:r>
              <a:r>
                <a:rPr lang="en-US" sz="1200" dirty="0">
                  <a:effectLst/>
                </a:rPr>
                <a:t>roviders.</a:t>
              </a:r>
            </a:p>
          </p:txBody>
        </p:sp>
        <p:sp>
          <p:nvSpPr>
            <p:cNvPr id="16" name="Text Placeholder 2">
              <a:extLst>
                <a:ext uri="{FF2B5EF4-FFF2-40B4-BE49-F238E27FC236}">
                  <a16:creationId xmlns:a16="http://schemas.microsoft.com/office/drawing/2014/main" id="{39EBA1FB-4214-3503-26D9-D760570D904A}"/>
                </a:ext>
              </a:extLst>
            </p:cNvPr>
            <p:cNvSpPr txBox="1">
              <a:spLocks/>
            </p:cNvSpPr>
            <p:nvPr/>
          </p:nvSpPr>
          <p:spPr>
            <a:xfrm>
              <a:off x="2499916" y="2895764"/>
              <a:ext cx="1604595" cy="611156"/>
            </a:xfrm>
            <a:prstGeom prst="rect">
              <a:avLst/>
            </a:prstGeom>
          </p:spPr>
          <p:txBody>
            <a:bodyPr vert="horz" wrap="square" lIns="0" tIns="0" rIns="0" bIns="0" rtlCol="0">
              <a:spAutoFit/>
            </a:bodyPr>
            <a:lstStyle>
              <a:lvl1pPr marL="0" indent="0" algn="l" defTabSz="914126" rtl="0" eaLnBrk="1" fontAlgn="ctr" latinLnBrk="0" hangingPunct="1">
                <a:lnSpc>
                  <a:spcPct val="100000"/>
                </a:lnSpc>
                <a:spcBef>
                  <a:spcPts val="0"/>
                </a:spcBef>
                <a:spcAft>
                  <a:spcPts val="0"/>
                </a:spcAft>
                <a:buFontTx/>
                <a:buNone/>
                <a:defRPr sz="1800" b="0" kern="1200" spc="0" baseline="0">
                  <a:solidFill>
                    <a:schemeClr val="tx1"/>
                  </a:solidFill>
                  <a:latin typeface="+mn-lt"/>
                  <a:ea typeface="+mn-ea"/>
                  <a:cs typeface="+mn-cs"/>
                </a:defRPr>
              </a:lvl1pPr>
              <a:lvl2pPr marL="260350" indent="0" algn="l" defTabSz="914126" rtl="0" eaLnBrk="1" fontAlgn="ctr" latinLnBrk="0" hangingPunct="1">
                <a:lnSpc>
                  <a:spcPct val="100000"/>
                </a:lnSpc>
                <a:spcBef>
                  <a:spcPts val="8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2pPr>
              <a:lvl3pPr marL="500062" indent="0" algn="l" defTabSz="914126" rtl="0" eaLnBrk="1" fontAlgn="ctr" latinLnBrk="0" hangingPunct="1">
                <a:lnSpc>
                  <a:spcPct val="100000"/>
                </a:lnSpc>
                <a:spcBef>
                  <a:spcPts val="600"/>
                </a:spcBef>
                <a:spcAft>
                  <a:spcPts val="0"/>
                </a:spcAft>
                <a:buSzPct val="100000"/>
                <a:buFont typeface="Wingdings" panose="05000000000000000000" pitchFamily="2" charset="2"/>
                <a:buNone/>
                <a:defRPr sz="1200" kern="1200" spc="0" baseline="0">
                  <a:solidFill>
                    <a:schemeClr val="tx1"/>
                  </a:solidFill>
                  <a:latin typeface="+mn-lt"/>
                  <a:ea typeface="+mn-ea"/>
                  <a:cs typeface="+mn-cs"/>
                </a:defRPr>
              </a:lvl3pPr>
              <a:lvl4pPr marL="676275" indent="0" algn="l" defTabSz="914126" rtl="0" eaLnBrk="1" fontAlgn="ctr" latinLnBrk="0" hangingPunct="1">
                <a:lnSpc>
                  <a:spcPct val="99000"/>
                </a:lnSpc>
                <a:spcBef>
                  <a:spcPts val="300"/>
                </a:spcBef>
                <a:spcAft>
                  <a:spcPts val="0"/>
                </a:spcAft>
                <a:buSzPct val="85000"/>
                <a:buFont typeface="Arial" panose="020B0604020202020204" pitchFamily="34" charset="0"/>
                <a:buNone/>
                <a:defRPr sz="1200" kern="1200" spc="0" baseline="0">
                  <a:solidFill>
                    <a:schemeClr val="tx1"/>
                  </a:solidFill>
                  <a:latin typeface="+mn-lt"/>
                  <a:ea typeface="+mn-ea"/>
                  <a:cs typeface="+mn-cs"/>
                </a:defRPr>
              </a:lvl4pPr>
              <a:lvl5pPr marL="858837" indent="0" algn="l" defTabSz="914126" rtl="0" eaLnBrk="1" fontAlgn="ctr" latinLnBrk="0" hangingPunct="1">
                <a:lnSpc>
                  <a:spcPct val="99000"/>
                </a:lnSpc>
                <a:spcBef>
                  <a:spcPts val="200"/>
                </a:spcBef>
                <a:spcAft>
                  <a:spcPts val="0"/>
                </a:spcAft>
                <a:buFont typeface="Arial" panose="020B0604020202020204" pitchFamily="34" charset="0"/>
                <a:buNone/>
                <a:defRPr sz="1200" kern="1200" spc="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fontAlgn="ctr"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600" b="1">
                  <a:effectLst/>
                </a:rPr>
                <a:t>This illustration represents a typical colocation hub.​</a:t>
              </a:r>
              <a:endParaRPr lang="en-US" sz="1600">
                <a:effectLst/>
              </a:endParaRPr>
            </a:p>
          </p:txBody>
        </p:sp>
        <p:sp>
          <p:nvSpPr>
            <p:cNvPr id="17" name="Rectangle 4">
              <a:extLst>
                <a:ext uri="{FF2B5EF4-FFF2-40B4-BE49-F238E27FC236}">
                  <a16:creationId xmlns:a16="http://schemas.microsoft.com/office/drawing/2014/main" id="{63F423D5-02D3-33A1-6CEF-5FF7732C4EF2}"/>
                </a:ext>
              </a:extLst>
            </p:cNvPr>
            <p:cNvSpPr/>
            <p:nvPr/>
          </p:nvSpPr>
          <p:spPr>
            <a:xfrm>
              <a:off x="6154544" y="2804894"/>
              <a:ext cx="744307" cy="457200"/>
            </a:xfrm>
            <a:custGeom>
              <a:avLst/>
              <a:gdLst>
                <a:gd name="connsiteX0" fmla="*/ 0 w 5486400"/>
                <a:gd name="connsiteY0" fmla="*/ 0 h 457200"/>
                <a:gd name="connsiteX1" fmla="*/ 5486400 w 5486400"/>
                <a:gd name="connsiteY1" fmla="*/ 0 h 457200"/>
                <a:gd name="connsiteX2" fmla="*/ 5486400 w 5486400"/>
                <a:gd name="connsiteY2" fmla="*/ 457200 h 457200"/>
                <a:gd name="connsiteX3" fmla="*/ 0 w 5486400"/>
                <a:gd name="connsiteY3" fmla="*/ 457200 h 457200"/>
                <a:gd name="connsiteX4" fmla="*/ 0 w 5486400"/>
                <a:gd name="connsiteY4" fmla="*/ 0 h 457200"/>
                <a:gd name="connsiteX0" fmla="*/ 0 w 5577840"/>
                <a:gd name="connsiteY0" fmla="*/ 457200 h 548640"/>
                <a:gd name="connsiteX1" fmla="*/ 0 w 5577840"/>
                <a:gd name="connsiteY1" fmla="*/ 0 h 548640"/>
                <a:gd name="connsiteX2" fmla="*/ 5486400 w 5577840"/>
                <a:gd name="connsiteY2" fmla="*/ 0 h 548640"/>
                <a:gd name="connsiteX3" fmla="*/ 5577840 w 5577840"/>
                <a:gd name="connsiteY3" fmla="*/ 548640 h 548640"/>
                <a:gd name="connsiteX0" fmla="*/ 0 w 5486400"/>
                <a:gd name="connsiteY0" fmla="*/ 457200 h 457200"/>
                <a:gd name="connsiteX1" fmla="*/ 0 w 5486400"/>
                <a:gd name="connsiteY1" fmla="*/ 0 h 457200"/>
                <a:gd name="connsiteX2" fmla="*/ 5486400 w 5486400"/>
                <a:gd name="connsiteY2" fmla="*/ 0 h 457200"/>
              </a:gdLst>
              <a:ahLst/>
              <a:cxnLst>
                <a:cxn ang="0">
                  <a:pos x="connsiteX0" y="connsiteY0"/>
                </a:cxn>
                <a:cxn ang="0">
                  <a:pos x="connsiteX1" y="connsiteY1"/>
                </a:cxn>
                <a:cxn ang="0">
                  <a:pos x="connsiteX2" y="connsiteY2"/>
                </a:cxn>
              </a:cxnLst>
              <a:rect l="l" t="t" r="r" b="b"/>
              <a:pathLst>
                <a:path w="5486400" h="457200">
                  <a:moveTo>
                    <a:pt x="0" y="457200"/>
                  </a:moveTo>
                  <a:lnTo>
                    <a:pt x="0" y="0"/>
                  </a:lnTo>
                  <a:lnTo>
                    <a:pt x="5486400" y="0"/>
                  </a:lnTo>
                </a:path>
              </a:pathLst>
            </a:custGeom>
            <a:noFill/>
            <a:ln>
              <a:solidFill>
                <a:schemeClr val="tx1"/>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8593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E7F78D3-01E7-60C5-61E0-A2B8A02133E6}"/>
              </a:ext>
            </a:extLst>
          </p:cNvPr>
          <p:cNvPicPr>
            <a:picLocks noGrp="1" noChangeAspect="1"/>
          </p:cNvPicPr>
          <p:nvPr>
            <p:ph type="pic" sz="quarter" idx="17"/>
          </p:nvPr>
        </p:nvPicPr>
        <p:blipFill rotWithShape="1">
          <a:blip r:embed="rId3"/>
          <a:srcRect l="186" r="323"/>
          <a:stretch/>
        </p:blipFill>
        <p:spPr>
          <a:xfrm>
            <a:off x="6126949" y="0"/>
            <a:ext cx="6065051" cy="6858000"/>
          </a:xfrm>
        </p:spPr>
      </p:pic>
      <p:sp>
        <p:nvSpPr>
          <p:cNvPr id="2" name="Footer Placeholder 1">
            <a:extLst>
              <a:ext uri="{FF2B5EF4-FFF2-40B4-BE49-F238E27FC236}">
                <a16:creationId xmlns:a16="http://schemas.microsoft.com/office/drawing/2014/main" id="{7047709F-B419-1BC5-C27E-E430A17167C1}"/>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70EEDA89-69BE-2CB3-5174-42FB5067DA1C}"/>
              </a:ext>
            </a:extLst>
          </p:cNvPr>
          <p:cNvSpPr>
            <a:spLocks noGrp="1"/>
          </p:cNvSpPr>
          <p:nvPr>
            <p:ph type="sldNum" sz="quarter" idx="12"/>
          </p:nvPr>
        </p:nvSpPr>
        <p:spPr/>
        <p:txBody>
          <a:bodyPr/>
          <a:lstStyle/>
          <a:p>
            <a:fld id="{F8A89D12-4F33-44AF-85FC-689FEAF79A41}" type="slidenum">
              <a:rPr lang="en-US" smtClean="0"/>
              <a:t>16</a:t>
            </a:fld>
            <a:endParaRPr lang="en-US"/>
          </a:p>
        </p:txBody>
      </p:sp>
      <p:sp>
        <p:nvSpPr>
          <p:cNvPr id="4" name="Title 3">
            <a:extLst>
              <a:ext uri="{FF2B5EF4-FFF2-40B4-BE49-F238E27FC236}">
                <a16:creationId xmlns:a16="http://schemas.microsoft.com/office/drawing/2014/main" id="{C1EC17A6-0454-8A66-0E5B-8BED728A3652}"/>
              </a:ext>
            </a:extLst>
          </p:cNvPr>
          <p:cNvSpPr>
            <a:spLocks noGrp="1"/>
          </p:cNvSpPr>
          <p:nvPr>
            <p:ph type="title"/>
          </p:nvPr>
        </p:nvSpPr>
        <p:spPr>
          <a:xfrm>
            <a:off x="548640" y="451537"/>
            <a:ext cx="4892040" cy="924831"/>
          </a:xfrm>
        </p:spPr>
        <p:txBody>
          <a:bodyPr/>
          <a:lstStyle/>
          <a:p>
            <a:br>
              <a:rPr lang="en-US"/>
            </a:br>
            <a:br>
              <a:rPr lang="en-US"/>
            </a:br>
            <a:r>
              <a:rPr lang="en-GB"/>
              <a:t>Private AI at Equinix </a:t>
            </a:r>
            <a:br>
              <a:rPr lang="en-GB"/>
            </a:br>
            <a:r>
              <a:rPr lang="en-GB"/>
              <a:t>fuels your growth</a:t>
            </a:r>
            <a:endParaRPr lang="en-US"/>
          </a:p>
        </p:txBody>
      </p:sp>
      <p:sp>
        <p:nvSpPr>
          <p:cNvPr id="5" name="Content Placeholder 4">
            <a:extLst>
              <a:ext uri="{FF2B5EF4-FFF2-40B4-BE49-F238E27FC236}">
                <a16:creationId xmlns:a16="http://schemas.microsoft.com/office/drawing/2014/main" id="{59625588-703C-D2D8-3D7E-40223A98EB53}"/>
              </a:ext>
            </a:extLst>
          </p:cNvPr>
          <p:cNvSpPr>
            <a:spLocks noGrp="1"/>
          </p:cNvSpPr>
          <p:nvPr>
            <p:ph sz="quarter" idx="15"/>
          </p:nvPr>
        </p:nvSpPr>
        <p:spPr>
          <a:xfrm>
            <a:off x="552450" y="1520638"/>
            <a:ext cx="4892040" cy="4651562"/>
          </a:xfrm>
        </p:spPr>
        <p:txBody>
          <a:bodyPr/>
          <a:lstStyle/>
          <a:p>
            <a:endParaRPr lang="en-US" dirty="0"/>
          </a:p>
          <a:p>
            <a:endParaRPr lang="en-US" dirty="0"/>
          </a:p>
          <a:p>
            <a:endParaRPr lang="en-US" dirty="0"/>
          </a:p>
          <a:p>
            <a:pPr lvl="2"/>
            <a:r>
              <a:rPr lang="en-GB" dirty="0"/>
              <a:t>Scale with your AI maturity by leveraging digital infrastructure that gives you:</a:t>
            </a:r>
          </a:p>
          <a:p>
            <a:pPr lvl="3"/>
            <a:r>
              <a:rPr lang="en-GB" dirty="0"/>
              <a:t>Access to a rich ecosystem of companies </a:t>
            </a:r>
          </a:p>
          <a:p>
            <a:pPr lvl="3"/>
            <a:r>
              <a:rPr lang="en-GB" dirty="0"/>
              <a:t>Cloud adjacency</a:t>
            </a:r>
          </a:p>
          <a:p>
            <a:pPr lvl="3"/>
            <a:r>
              <a:rPr lang="en-GB" dirty="0"/>
              <a:t>Global interconnected data intake locations </a:t>
            </a:r>
          </a:p>
          <a:p>
            <a:pPr lvl="3"/>
            <a:r>
              <a:rPr lang="en-GB" dirty="0"/>
              <a:t>Strategic partnerships with leading AI infrastructure providers</a:t>
            </a:r>
            <a:br>
              <a:rPr lang="en-GB" dirty="0"/>
            </a:br>
            <a:endParaRPr lang="en-GB" sz="800" dirty="0"/>
          </a:p>
          <a:p>
            <a:pPr lvl="2"/>
            <a:r>
              <a:rPr lang="en-GB" dirty="0"/>
              <a:t>Simplify your </a:t>
            </a:r>
            <a:r>
              <a:rPr lang="en-GB" dirty="0" err="1"/>
              <a:t>multicloud</a:t>
            </a:r>
            <a:r>
              <a:rPr lang="en-GB" dirty="0"/>
              <a:t> with secure, high-speed access to cloud providers, data brokers and their AI models.</a:t>
            </a:r>
            <a:br>
              <a:rPr lang="en-GB" dirty="0"/>
            </a:br>
            <a:endParaRPr lang="en-GB" sz="800" dirty="0"/>
          </a:p>
          <a:p>
            <a:pPr lvl="2"/>
            <a:r>
              <a:rPr lang="en-GB" dirty="0"/>
              <a:t>Gain a robust foundation covered by 100% renewable energy designed for global scale.</a:t>
            </a:r>
          </a:p>
        </p:txBody>
      </p:sp>
      <p:sp>
        <p:nvSpPr>
          <p:cNvPr id="9" name="TextBox 8">
            <a:extLst>
              <a:ext uri="{FF2B5EF4-FFF2-40B4-BE49-F238E27FC236}">
                <a16:creationId xmlns:a16="http://schemas.microsoft.com/office/drawing/2014/main" id="{A7516196-4621-76C9-8C68-04A6DBFFB0AB}"/>
              </a:ext>
            </a:extLst>
          </p:cNvPr>
          <p:cNvSpPr txBox="1"/>
          <p:nvPr/>
        </p:nvSpPr>
        <p:spPr>
          <a:xfrm>
            <a:off x="548640" y="547688"/>
            <a:ext cx="1867182" cy="269535"/>
          </a:xfrm>
          <a:prstGeom prst="rect">
            <a:avLst/>
          </a:prstGeom>
          <a:noFill/>
        </p:spPr>
        <p:txBody>
          <a:bodyPr wrap="square" lIns="0" tIns="0" rtlCol="0">
            <a:noAutofit/>
          </a:bodyPr>
          <a:lstStyle/>
          <a:p>
            <a:pPr algn="l"/>
            <a:r>
              <a:rPr lang="en-GB" sz="1200" b="1" dirty="0"/>
              <a:t>EQUINIX: WHERE PRIVATE AI HAPPENS</a:t>
            </a:r>
            <a:endParaRPr lang="en-US" sz="1200" b="1" dirty="0"/>
          </a:p>
        </p:txBody>
      </p:sp>
      <p:sp>
        <p:nvSpPr>
          <p:cNvPr id="12" name="fortress_red_logo">
            <a:extLst>
              <a:ext uri="{FF2B5EF4-FFF2-40B4-BE49-F238E27FC236}">
                <a16:creationId xmlns:a16="http://schemas.microsoft.com/office/drawing/2014/main" id="{F5ECB202-C351-E1EC-F4CE-86216F1B4655}"/>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134695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FD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DEFC81-F0DF-C0BC-E23E-6FECCAD63A01}"/>
              </a:ext>
            </a:extLst>
          </p:cNvPr>
          <p:cNvSpPr>
            <a:spLocks noGrp="1"/>
          </p:cNvSpPr>
          <p:nvPr>
            <p:ph type="ftr" sz="quarter" idx="11"/>
          </p:nvPr>
        </p:nvSpPr>
        <p:spPr>
          <a:xfrm>
            <a:off x="552450" y="6492240"/>
            <a:ext cx="1093470" cy="365760"/>
          </a:xfrm>
        </p:spPr>
        <p:txBody>
          <a:bodyPr/>
          <a:lstStyle/>
          <a:p>
            <a:r>
              <a:rPr lang="en-US"/>
              <a:t>© 2024 Equinix, Inc.</a:t>
            </a:r>
          </a:p>
        </p:txBody>
      </p:sp>
      <p:sp>
        <p:nvSpPr>
          <p:cNvPr id="3" name="Slide Number Placeholder 2">
            <a:extLst>
              <a:ext uri="{FF2B5EF4-FFF2-40B4-BE49-F238E27FC236}">
                <a16:creationId xmlns:a16="http://schemas.microsoft.com/office/drawing/2014/main" id="{D6E9299C-D601-FC3D-1351-A483C6CA208E}"/>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17</a:t>
            </a:fld>
            <a:endParaRPr lang="en-US"/>
          </a:p>
        </p:txBody>
      </p:sp>
      <p:sp>
        <p:nvSpPr>
          <p:cNvPr id="4" name="Title 3">
            <a:extLst>
              <a:ext uri="{FF2B5EF4-FFF2-40B4-BE49-F238E27FC236}">
                <a16:creationId xmlns:a16="http://schemas.microsoft.com/office/drawing/2014/main" id="{96638DE7-E504-8957-5F7B-3320BC54D48A}"/>
              </a:ext>
            </a:extLst>
          </p:cNvPr>
          <p:cNvSpPr>
            <a:spLocks noGrp="1"/>
          </p:cNvSpPr>
          <p:nvPr>
            <p:ph type="title"/>
          </p:nvPr>
        </p:nvSpPr>
        <p:spPr>
          <a:xfrm>
            <a:off x="548640" y="930348"/>
            <a:ext cx="5547360" cy="5241851"/>
          </a:xfrm>
        </p:spPr>
        <p:txBody>
          <a:bodyPr/>
          <a:lstStyle/>
          <a:p>
            <a:r>
              <a:rPr lang="en-US" dirty="0"/>
              <a:t>Optimize </a:t>
            </a:r>
            <a:r>
              <a:rPr lang="en-US" dirty="0" err="1"/>
              <a:t>multicloud</a:t>
            </a:r>
            <a:r>
              <a:rPr lang="en-US" dirty="0"/>
              <a:t> connectivity</a:t>
            </a:r>
          </a:p>
        </p:txBody>
      </p:sp>
      <p:sp>
        <p:nvSpPr>
          <p:cNvPr id="5" name="Content Placeholder 4">
            <a:extLst>
              <a:ext uri="{FF2B5EF4-FFF2-40B4-BE49-F238E27FC236}">
                <a16:creationId xmlns:a16="http://schemas.microsoft.com/office/drawing/2014/main" id="{E784B5E3-5015-39D3-7BF3-7E7873A72672}"/>
              </a:ext>
            </a:extLst>
          </p:cNvPr>
          <p:cNvSpPr>
            <a:spLocks noGrp="1"/>
          </p:cNvSpPr>
          <p:nvPr>
            <p:ph idx="1"/>
          </p:nvPr>
        </p:nvSpPr>
        <p:spPr>
          <a:xfrm>
            <a:off x="6751639" y="1031875"/>
            <a:ext cx="4340432" cy="5140325"/>
          </a:xfrm>
        </p:spPr>
        <p:txBody>
          <a:bodyPr/>
          <a:lstStyle/>
          <a:p>
            <a:r>
              <a:rPr lang="en-US" dirty="0" err="1"/>
              <a:t>Multicloud</a:t>
            </a:r>
            <a:r>
              <a:rPr lang="en-US" dirty="0"/>
              <a:t> networking at Equinix </a:t>
            </a:r>
            <a:br>
              <a:rPr lang="en-US" dirty="0"/>
            </a:br>
            <a:r>
              <a:rPr lang="en-US" dirty="0"/>
              <a:t>simplifies your journey</a:t>
            </a:r>
          </a:p>
          <a:p>
            <a:pPr lvl="2"/>
            <a:r>
              <a:rPr lang="en-US" dirty="0"/>
              <a:t>Overcome key challenges associated with applications distributed over multiple environments.</a:t>
            </a:r>
          </a:p>
          <a:p>
            <a:pPr lvl="2"/>
            <a:r>
              <a:rPr lang="en-US" dirty="0"/>
              <a:t>Get the lowest possible latency to AWS, Google Cloud, Microsoft Azure and Oracle Cloud with Equinix’s cloud adjacent locations in numerous markets across the globe.</a:t>
            </a:r>
          </a:p>
          <a:p>
            <a:pPr lvl="2"/>
            <a:r>
              <a:rPr lang="en-US" dirty="0"/>
              <a:t>Easily deploy private connections with less reliance on the public internet.</a:t>
            </a:r>
          </a:p>
          <a:p>
            <a:pPr lvl="2"/>
            <a:r>
              <a:rPr lang="en-US" dirty="0"/>
              <a:t>Integrate with private clouds; data center deployments; and Equinix digital storage, network and compute services, with the ability to evolve as requirements change.</a:t>
            </a:r>
          </a:p>
          <a:p>
            <a:pPr lvl="2"/>
            <a:r>
              <a:rPr lang="en-US" dirty="0"/>
              <a:t>Gain operational efficiency by streamlining </a:t>
            </a:r>
            <a:r>
              <a:rPr lang="en-US" dirty="0" err="1"/>
              <a:t>multicloud</a:t>
            </a:r>
            <a:r>
              <a:rPr lang="en-US" dirty="0"/>
              <a:t> network deployments.</a:t>
            </a:r>
          </a:p>
        </p:txBody>
      </p:sp>
    </p:spTree>
    <p:extLst>
      <p:ext uri="{BB962C8B-B14F-4D97-AF65-F5344CB8AC3E}">
        <p14:creationId xmlns:p14="http://schemas.microsoft.com/office/powerpoint/2010/main" val="295437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67721F-36E4-2E85-B5B4-2868A4322E22}"/>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18</a:t>
            </a:fld>
            <a:endParaRPr lang="en-US"/>
          </a:p>
        </p:txBody>
      </p:sp>
      <p:sp>
        <p:nvSpPr>
          <p:cNvPr id="2" name="Title 1">
            <a:extLst>
              <a:ext uri="{FF2B5EF4-FFF2-40B4-BE49-F238E27FC236}">
                <a16:creationId xmlns:a16="http://schemas.microsoft.com/office/drawing/2014/main" id="{347E51F1-9312-7AB2-1C80-166C7A6E1EC7}"/>
              </a:ext>
            </a:extLst>
          </p:cNvPr>
          <p:cNvSpPr>
            <a:spLocks noGrp="1"/>
          </p:cNvSpPr>
          <p:nvPr>
            <p:ph type="title"/>
          </p:nvPr>
        </p:nvSpPr>
        <p:spPr>
          <a:xfrm>
            <a:off x="1463039" y="730250"/>
            <a:ext cx="7687312" cy="2909887"/>
          </a:xfrm>
        </p:spPr>
        <p:txBody>
          <a:bodyPr/>
          <a:lstStyle/>
          <a:p>
            <a:r>
              <a:rPr lang="en-GB"/>
              <a:t>Equinix is the world’s digital infrastructure company</a:t>
            </a:r>
            <a:r>
              <a:rPr lang="en-GB" baseline="30000"/>
              <a:t>®</a:t>
            </a:r>
            <a:endParaRPr lang="en-GB"/>
          </a:p>
        </p:txBody>
      </p:sp>
      <p:sp>
        <p:nvSpPr>
          <p:cNvPr id="3" name="Text Placeholder 2">
            <a:extLst>
              <a:ext uri="{FF2B5EF4-FFF2-40B4-BE49-F238E27FC236}">
                <a16:creationId xmlns:a16="http://schemas.microsoft.com/office/drawing/2014/main" id="{698C6B75-46CB-379B-EBE8-39C68CC3B83A}"/>
              </a:ext>
            </a:extLst>
          </p:cNvPr>
          <p:cNvSpPr>
            <a:spLocks noGrp="1"/>
          </p:cNvSpPr>
          <p:nvPr>
            <p:ph type="body" idx="1"/>
          </p:nvPr>
        </p:nvSpPr>
        <p:spPr>
          <a:xfrm>
            <a:off x="1463038" y="3749040"/>
            <a:ext cx="6368100" cy="1554480"/>
          </a:xfrm>
        </p:spPr>
        <p:txBody>
          <a:bodyPr/>
          <a:lstStyle/>
          <a:p>
            <a:r>
              <a:rPr lang="en-GB"/>
              <a:t> </a:t>
            </a:r>
          </a:p>
        </p:txBody>
      </p:sp>
      <p:sp>
        <p:nvSpPr>
          <p:cNvPr id="4" name="Footer Placeholder 3">
            <a:extLst>
              <a:ext uri="{FF2B5EF4-FFF2-40B4-BE49-F238E27FC236}">
                <a16:creationId xmlns:a16="http://schemas.microsoft.com/office/drawing/2014/main" id="{17555F88-C9B9-496A-4009-8C9FEC57F343}"/>
              </a:ext>
              <a:ext uri="{C183D7F6-B498-43B3-948B-1728B52AA6E4}">
                <adec:decorative xmlns:adec="http://schemas.microsoft.com/office/drawing/2017/decorative" val="1"/>
              </a:ext>
            </a:extLst>
          </p:cNvPr>
          <p:cNvSpPr>
            <a:spLocks noGrp="1"/>
          </p:cNvSpPr>
          <p:nvPr>
            <p:ph type="ftr" sz="quarter" idx="11"/>
          </p:nvPr>
        </p:nvSpPr>
        <p:spPr>
          <a:xfrm>
            <a:off x="552450" y="6492240"/>
            <a:ext cx="1093470" cy="365760"/>
          </a:xfrm>
        </p:spPr>
        <p:txBody>
          <a:bodyPr/>
          <a:lstStyle/>
          <a:p>
            <a:r>
              <a:rPr lang="en-US"/>
              <a:t>© 2024 Equinix, Inc.</a:t>
            </a:r>
          </a:p>
        </p:txBody>
      </p:sp>
    </p:spTree>
    <p:extLst>
      <p:ext uri="{BB962C8B-B14F-4D97-AF65-F5344CB8AC3E}">
        <p14:creationId xmlns:p14="http://schemas.microsoft.com/office/powerpoint/2010/main" val="267378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EAEE0D-BCC0-D3FE-E016-E37C706E22C2}"/>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000E289-8DE6-4F88-8685-0467D66F9F19}"/>
              </a:ext>
            </a:extLst>
          </p:cNvPr>
          <p:cNvSpPr>
            <a:spLocks noGrp="1"/>
          </p:cNvSpPr>
          <p:nvPr>
            <p:ph type="sldNum" sz="quarter" idx="12"/>
          </p:nvPr>
        </p:nvSpPr>
        <p:spPr/>
        <p:txBody>
          <a:bodyPr/>
          <a:lstStyle/>
          <a:p>
            <a:fld id="{F8A89D12-4F33-44AF-85FC-689FEAF79A41}" type="slidenum">
              <a:rPr lang="en-US" smtClean="0"/>
              <a:t>19</a:t>
            </a:fld>
            <a:endParaRPr lang="en-US"/>
          </a:p>
        </p:txBody>
      </p:sp>
      <p:sp>
        <p:nvSpPr>
          <p:cNvPr id="4" name="Title 3">
            <a:extLst>
              <a:ext uri="{FF2B5EF4-FFF2-40B4-BE49-F238E27FC236}">
                <a16:creationId xmlns:a16="http://schemas.microsoft.com/office/drawing/2014/main" id="{87A95C1C-0A73-682A-7D59-C30AB5C13DFC}"/>
              </a:ext>
            </a:extLst>
          </p:cNvPr>
          <p:cNvSpPr>
            <a:spLocks noGrp="1"/>
          </p:cNvSpPr>
          <p:nvPr>
            <p:ph type="title"/>
          </p:nvPr>
        </p:nvSpPr>
        <p:spPr/>
        <p:txBody>
          <a:bodyPr/>
          <a:lstStyle/>
          <a:p>
            <a:br>
              <a:rPr lang="en-US"/>
            </a:br>
            <a:br>
              <a:rPr lang="en-US"/>
            </a:br>
            <a:r>
              <a:rPr lang="en-US"/>
              <a:t>Enduring purpose. </a:t>
            </a:r>
            <a:br>
              <a:rPr lang="en-US"/>
            </a:br>
            <a:r>
              <a:rPr lang="en-US"/>
              <a:t>Everyday actions.</a:t>
            </a:r>
          </a:p>
        </p:txBody>
      </p:sp>
      <p:sp>
        <p:nvSpPr>
          <p:cNvPr id="5" name="Content Placeholder 4">
            <a:extLst>
              <a:ext uri="{FF2B5EF4-FFF2-40B4-BE49-F238E27FC236}">
                <a16:creationId xmlns:a16="http://schemas.microsoft.com/office/drawing/2014/main" id="{E37B720E-01AC-208A-AC8E-5B9A03ADFDD2}"/>
              </a:ext>
            </a:extLst>
          </p:cNvPr>
          <p:cNvSpPr>
            <a:spLocks noGrp="1"/>
          </p:cNvSpPr>
          <p:nvPr>
            <p:ph sz="quarter" idx="15"/>
          </p:nvPr>
        </p:nvSpPr>
        <p:spPr>
          <a:xfrm>
            <a:off x="6750685" y="1264024"/>
            <a:ext cx="4892040" cy="4908176"/>
          </a:xfrm>
        </p:spPr>
        <p:txBody>
          <a:bodyPr/>
          <a:lstStyle/>
          <a:p>
            <a:endParaRPr lang="en-US" dirty="0"/>
          </a:p>
          <a:p>
            <a:endParaRPr lang="en-US" dirty="0"/>
          </a:p>
          <a:p>
            <a:endParaRPr lang="en-US" dirty="0"/>
          </a:p>
          <a:p>
            <a:pPr lvl="1"/>
            <a:br>
              <a:rPr lang="en-GB" dirty="0"/>
            </a:br>
            <a:r>
              <a:rPr lang="en-GB" dirty="0"/>
              <a:t>Our purpose is to be the platform where the world </a:t>
            </a:r>
            <a:br>
              <a:rPr lang="en-GB" dirty="0"/>
            </a:br>
            <a:r>
              <a:rPr lang="en-GB" dirty="0"/>
              <a:t>comes together, enabling the innovations that enrich </a:t>
            </a:r>
            <a:br>
              <a:rPr lang="en-GB" dirty="0"/>
            </a:br>
            <a:r>
              <a:rPr lang="en-GB" dirty="0"/>
              <a:t>our work, life and planet.</a:t>
            </a:r>
          </a:p>
        </p:txBody>
      </p:sp>
      <p:pic>
        <p:nvPicPr>
          <p:cNvPr id="11" name="Picture Placeholder 10">
            <a:extLst>
              <a:ext uri="{FF2B5EF4-FFF2-40B4-BE49-F238E27FC236}">
                <a16:creationId xmlns:a16="http://schemas.microsoft.com/office/drawing/2014/main" id="{422B40BF-9DCA-80B7-DD69-3CE532EB0522}"/>
              </a:ext>
            </a:extLst>
          </p:cNvPr>
          <p:cNvPicPr>
            <a:picLocks noGrp="1" noChangeAspect="1"/>
          </p:cNvPicPr>
          <p:nvPr>
            <p:ph type="pic" sz="quarter" idx="17"/>
          </p:nvPr>
        </p:nvPicPr>
        <p:blipFill>
          <a:blip r:embed="rId3"/>
          <a:srcRect l="42" r="42"/>
          <a:stretch>
            <a:fillRect/>
          </a:stretch>
        </p:blipFill>
        <p:spPr/>
      </p:pic>
      <p:sp>
        <p:nvSpPr>
          <p:cNvPr id="9" name="TextBox 8">
            <a:extLst>
              <a:ext uri="{FF2B5EF4-FFF2-40B4-BE49-F238E27FC236}">
                <a16:creationId xmlns:a16="http://schemas.microsoft.com/office/drawing/2014/main" id="{7BF19EEE-B612-466F-A220-FB87DFCC9E4E}"/>
              </a:ext>
            </a:extLst>
          </p:cNvPr>
          <p:cNvSpPr txBox="1"/>
          <p:nvPr/>
        </p:nvSpPr>
        <p:spPr>
          <a:xfrm>
            <a:off x="6747510" y="566637"/>
            <a:ext cx="2663844" cy="215748"/>
          </a:xfrm>
          <a:prstGeom prst="rect">
            <a:avLst/>
          </a:prstGeom>
          <a:noFill/>
        </p:spPr>
        <p:txBody>
          <a:bodyPr wrap="square" lIns="0" tIns="0" rtlCol="0">
            <a:noAutofit/>
          </a:bodyPr>
          <a:lstStyle/>
          <a:p>
            <a:pPr algn="l"/>
            <a:r>
              <a:rPr lang="en-GB" sz="1200" b="1"/>
              <a:t>OUR PURPOSE</a:t>
            </a:r>
            <a:endParaRPr lang="en-US" sz="1200" b="1"/>
          </a:p>
        </p:txBody>
      </p:sp>
    </p:spTree>
    <p:extLst>
      <p:ext uri="{BB962C8B-B14F-4D97-AF65-F5344CB8AC3E}">
        <p14:creationId xmlns:p14="http://schemas.microsoft.com/office/powerpoint/2010/main" val="36000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a:extLst>
              <a:ext uri="{FF2B5EF4-FFF2-40B4-BE49-F238E27FC236}">
                <a16:creationId xmlns:a16="http://schemas.microsoft.com/office/drawing/2014/main" id="{5C1D85FC-27E6-A66D-0CF9-832464E39672}"/>
              </a:ext>
            </a:extLst>
          </p:cNvPr>
          <p:cNvPicPr>
            <a:picLocks noGrp="1" noChangeAspect="1"/>
          </p:cNvPicPr>
          <p:nvPr>
            <p:ph type="pic" sz="quarter" idx="17"/>
          </p:nvPr>
        </p:nvPicPr>
        <p:blipFill>
          <a:blip r:embed="rId3"/>
          <a:srcRect l="20380" r="20380"/>
          <a:stretch/>
        </p:blipFill>
        <p:spPr>
          <a:xfrm>
            <a:off x="0" y="0"/>
            <a:ext cx="6092825" cy="6858000"/>
          </a:xfrm>
        </p:spPr>
      </p:pic>
      <p:sp>
        <p:nvSpPr>
          <p:cNvPr id="3" name="Footer Placeholder 2">
            <a:extLst>
              <a:ext uri="{FF2B5EF4-FFF2-40B4-BE49-F238E27FC236}">
                <a16:creationId xmlns:a16="http://schemas.microsoft.com/office/drawing/2014/main" id="{BD1AF774-55EB-5167-2C54-713911CAFF97}"/>
              </a:ext>
            </a:extLst>
          </p:cNvPr>
          <p:cNvSpPr>
            <a:spLocks noGrp="1"/>
          </p:cNvSpPr>
          <p:nvPr>
            <p:ph type="ftr" sz="quarter" idx="11"/>
          </p:nvPr>
        </p:nvSpPr>
        <p:spPr/>
        <p:txBody>
          <a:bodyPr/>
          <a:lstStyle/>
          <a:p>
            <a:r>
              <a:rPr lang="en-US">
                <a:solidFill>
                  <a:schemeClr val="bg1"/>
                </a:solidFill>
              </a:rPr>
              <a:t>© 2024 Equinix, Inc.</a:t>
            </a:r>
          </a:p>
        </p:txBody>
      </p:sp>
      <p:sp>
        <p:nvSpPr>
          <p:cNvPr id="4" name="Slide Number Placeholder 3">
            <a:extLst>
              <a:ext uri="{FF2B5EF4-FFF2-40B4-BE49-F238E27FC236}">
                <a16:creationId xmlns:a16="http://schemas.microsoft.com/office/drawing/2014/main" id="{8E6F6DEA-C594-FD4B-086A-2289EAB88CBF}"/>
              </a:ext>
            </a:extLst>
          </p:cNvPr>
          <p:cNvSpPr>
            <a:spLocks noGrp="1"/>
          </p:cNvSpPr>
          <p:nvPr>
            <p:ph type="sldNum" sz="quarter" idx="12"/>
          </p:nvPr>
        </p:nvSpPr>
        <p:spPr/>
        <p:txBody>
          <a:bodyPr/>
          <a:lstStyle/>
          <a:p>
            <a:fld id="{F8A89D12-4F33-44AF-85FC-689FEAF79A41}" type="slidenum">
              <a:rPr lang="en-US" smtClean="0">
                <a:solidFill>
                  <a:schemeClr val="bg1"/>
                </a:solidFill>
              </a:rPr>
              <a:pPr/>
              <a:t>2</a:t>
            </a:fld>
            <a:endParaRPr lang="en-US">
              <a:solidFill>
                <a:schemeClr val="bg1"/>
              </a:solidFill>
            </a:endParaRPr>
          </a:p>
        </p:txBody>
      </p:sp>
      <p:sp>
        <p:nvSpPr>
          <p:cNvPr id="5" name="Title 4">
            <a:extLst>
              <a:ext uri="{FF2B5EF4-FFF2-40B4-BE49-F238E27FC236}">
                <a16:creationId xmlns:a16="http://schemas.microsoft.com/office/drawing/2014/main" id="{1FDE9227-99F4-B6C5-0979-7987CDCA7ABD}"/>
              </a:ext>
            </a:extLst>
          </p:cNvPr>
          <p:cNvSpPr>
            <a:spLocks noGrp="1"/>
          </p:cNvSpPr>
          <p:nvPr>
            <p:ph type="title"/>
          </p:nvPr>
        </p:nvSpPr>
        <p:spPr>
          <a:xfrm>
            <a:off x="6749098" y="1378694"/>
            <a:ext cx="4892041" cy="1951529"/>
          </a:xfrm>
        </p:spPr>
        <p:txBody>
          <a:bodyPr/>
          <a:lstStyle/>
          <a:p>
            <a:r>
              <a:rPr lang="en-GB" dirty="0"/>
              <a:t>Businesses must rely </a:t>
            </a:r>
            <a:br>
              <a:rPr lang="en-GB" dirty="0"/>
            </a:br>
            <a:r>
              <a:rPr lang="en-GB" dirty="0"/>
              <a:t>on technology and ecosystems to scale </a:t>
            </a:r>
            <a:br>
              <a:rPr lang="en-GB" dirty="0"/>
            </a:br>
            <a:r>
              <a:rPr lang="en-GB" dirty="0"/>
              <a:t>and evolve</a:t>
            </a:r>
            <a:endParaRPr lang="en-US" dirty="0"/>
          </a:p>
        </p:txBody>
      </p:sp>
      <p:sp>
        <p:nvSpPr>
          <p:cNvPr id="6" name="Content Placeholder 5">
            <a:extLst>
              <a:ext uri="{FF2B5EF4-FFF2-40B4-BE49-F238E27FC236}">
                <a16:creationId xmlns:a16="http://schemas.microsoft.com/office/drawing/2014/main" id="{7253136E-8093-1813-26C1-28FC766D1EA4}"/>
              </a:ext>
            </a:extLst>
          </p:cNvPr>
          <p:cNvSpPr>
            <a:spLocks noGrp="1"/>
          </p:cNvSpPr>
          <p:nvPr>
            <p:ph sz="quarter" idx="15"/>
          </p:nvPr>
        </p:nvSpPr>
        <p:spPr>
          <a:xfrm>
            <a:off x="6749097" y="2190923"/>
            <a:ext cx="4892042" cy="4140200"/>
          </a:xfrm>
        </p:spPr>
        <p:txBody>
          <a:bodyPr/>
          <a:lstStyle/>
          <a:p>
            <a:pPr marL="0" lvl="2" indent="0">
              <a:buFont typeface="Arial" panose="020B0604020202020204" pitchFamily="34" charset="0"/>
              <a:buNone/>
            </a:pPr>
            <a:endParaRPr lang="en-GB" dirty="0"/>
          </a:p>
          <a:p>
            <a:pPr marL="0" lvl="2" indent="0">
              <a:buFont typeface="Arial" panose="020B0604020202020204" pitchFamily="34" charset="0"/>
              <a:buNone/>
            </a:pPr>
            <a:endParaRPr lang="en-GB" dirty="0"/>
          </a:p>
          <a:p>
            <a:pPr marL="0" lvl="2" indent="0">
              <a:buFont typeface="Arial" panose="020B0604020202020204" pitchFamily="34" charset="0"/>
              <a:buNone/>
            </a:pPr>
            <a:endParaRPr lang="en-GB" dirty="0"/>
          </a:p>
          <a:p>
            <a:pPr marL="0" lvl="2" indent="0">
              <a:buFont typeface="Arial" panose="020B0604020202020204" pitchFamily="34" charset="0"/>
              <a:buNone/>
            </a:pPr>
            <a:endParaRPr lang="en-GB" dirty="0"/>
          </a:p>
          <a:p>
            <a:pPr lvl="2"/>
            <a:r>
              <a:rPr lang="en-GB" dirty="0"/>
              <a:t>Business opportunity starts where your customers are.</a:t>
            </a:r>
          </a:p>
          <a:p>
            <a:pPr lvl="2"/>
            <a:r>
              <a:rPr lang="en-GB" dirty="0"/>
              <a:t>Business and technology are now inseparable.</a:t>
            </a:r>
          </a:p>
          <a:p>
            <a:pPr lvl="2"/>
            <a:r>
              <a:rPr lang="en-GB" dirty="0"/>
              <a:t>Digital ecosystems are growing at an exponential scale.</a:t>
            </a:r>
          </a:p>
          <a:p>
            <a:pPr lvl="2"/>
            <a:r>
              <a:rPr lang="en-GB" dirty="0"/>
              <a:t>Data explosion and AI are driving change.</a:t>
            </a:r>
          </a:p>
          <a:p>
            <a:pPr lvl="2"/>
            <a:r>
              <a:rPr lang="en-GB" dirty="0"/>
              <a:t>Sustainability is now mission-critical.</a:t>
            </a:r>
          </a:p>
          <a:p>
            <a:endParaRPr lang="en-US" dirty="0"/>
          </a:p>
        </p:txBody>
      </p:sp>
      <p:sp>
        <p:nvSpPr>
          <p:cNvPr id="9" name="TextBox 8">
            <a:extLst>
              <a:ext uri="{FF2B5EF4-FFF2-40B4-BE49-F238E27FC236}">
                <a16:creationId xmlns:a16="http://schemas.microsoft.com/office/drawing/2014/main" id="{D7E339CF-11FE-0038-806E-675098E22D4F}"/>
              </a:ext>
            </a:extLst>
          </p:cNvPr>
          <p:cNvSpPr txBox="1"/>
          <p:nvPr/>
        </p:nvSpPr>
        <p:spPr>
          <a:xfrm>
            <a:off x="6749096" y="549455"/>
            <a:ext cx="3285553" cy="697454"/>
          </a:xfrm>
          <a:prstGeom prst="rect">
            <a:avLst/>
          </a:prstGeom>
          <a:noFill/>
        </p:spPr>
        <p:txBody>
          <a:bodyPr wrap="square" lIns="0" tIns="0" rtlCol="0">
            <a:noAutofit/>
          </a:bodyPr>
          <a:lstStyle/>
          <a:p>
            <a:pPr algn="l"/>
            <a:r>
              <a:rPr lang="en-GB" sz="1200" b="1"/>
              <a:t>THE DIGITAL ECONOMY DRIVES GROWTH AND SOCIETAL PROGRESS</a:t>
            </a:r>
            <a:endParaRPr lang="en-US" sz="1200" b="1"/>
          </a:p>
        </p:txBody>
      </p:sp>
    </p:spTree>
    <p:extLst>
      <p:ext uri="{BB962C8B-B14F-4D97-AF65-F5344CB8AC3E}">
        <p14:creationId xmlns:p14="http://schemas.microsoft.com/office/powerpoint/2010/main" val="1822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1B08F-2CB3-D0D2-0DC7-5E4BB1905DA1}"/>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1941A885-F6B2-E002-A3D7-72FB9808E8EF}"/>
              </a:ext>
            </a:extLst>
          </p:cNvPr>
          <p:cNvSpPr>
            <a:spLocks noGrp="1"/>
          </p:cNvSpPr>
          <p:nvPr>
            <p:ph type="sldNum" sz="quarter" idx="12"/>
          </p:nvPr>
        </p:nvSpPr>
        <p:spPr/>
        <p:txBody>
          <a:bodyPr/>
          <a:lstStyle/>
          <a:p>
            <a:fld id="{F8A89D12-4F33-44AF-85FC-689FEAF79A41}" type="slidenum">
              <a:rPr lang="en-US" smtClean="0"/>
              <a:pPr/>
              <a:t>20</a:t>
            </a:fld>
            <a:endParaRPr lang="en-US"/>
          </a:p>
        </p:txBody>
      </p:sp>
      <p:sp>
        <p:nvSpPr>
          <p:cNvPr id="13" name="Title 12">
            <a:extLst>
              <a:ext uri="{FF2B5EF4-FFF2-40B4-BE49-F238E27FC236}">
                <a16:creationId xmlns:a16="http://schemas.microsoft.com/office/drawing/2014/main" id="{50519056-8556-E25F-2224-A9EC92CF1046}"/>
              </a:ext>
            </a:extLst>
          </p:cNvPr>
          <p:cNvSpPr>
            <a:spLocks noGrp="1"/>
          </p:cNvSpPr>
          <p:nvPr>
            <p:ph type="title"/>
          </p:nvPr>
        </p:nvSpPr>
        <p:spPr/>
        <p:txBody>
          <a:bodyPr/>
          <a:lstStyle/>
          <a:p>
            <a:br>
              <a:rPr lang="en-US"/>
            </a:br>
            <a:br>
              <a:rPr lang="en-US"/>
            </a:br>
            <a:r>
              <a:rPr lang="en-GB"/>
              <a:t>Making digital </a:t>
            </a:r>
            <a:br>
              <a:rPr lang="en-GB"/>
            </a:br>
            <a:r>
              <a:rPr lang="en-GB"/>
              <a:t>infrastructure more </a:t>
            </a:r>
            <a:br>
              <a:rPr lang="en-GB"/>
            </a:br>
            <a:r>
              <a:rPr lang="en-GB"/>
              <a:t>powerful, accessible </a:t>
            </a:r>
            <a:br>
              <a:rPr lang="en-GB"/>
            </a:br>
            <a:r>
              <a:rPr lang="en-GB"/>
              <a:t>and sustainable</a:t>
            </a:r>
            <a:endParaRPr lang="en-US"/>
          </a:p>
        </p:txBody>
      </p:sp>
      <p:sp>
        <p:nvSpPr>
          <p:cNvPr id="14" name="Content Placeholder 13">
            <a:extLst>
              <a:ext uri="{FF2B5EF4-FFF2-40B4-BE49-F238E27FC236}">
                <a16:creationId xmlns:a16="http://schemas.microsoft.com/office/drawing/2014/main" id="{80177DB2-A815-4F8C-7604-0852E0335A14}"/>
              </a:ext>
            </a:extLst>
          </p:cNvPr>
          <p:cNvSpPr>
            <a:spLocks noGrp="1"/>
          </p:cNvSpPr>
          <p:nvPr>
            <p:ph idx="1"/>
          </p:nvPr>
        </p:nvSpPr>
        <p:spPr>
          <a:xfrm>
            <a:off x="552450" y="1466850"/>
            <a:ext cx="11088688" cy="4705350"/>
          </a:xfrm>
        </p:spPr>
        <p:txBody>
          <a:bodyPr/>
          <a:lstStyle/>
          <a:p>
            <a:endParaRPr lang="en-US" dirty="0"/>
          </a:p>
          <a:p>
            <a:endParaRPr lang="en-US" dirty="0"/>
          </a:p>
          <a:p>
            <a:endParaRPr lang="en-US" dirty="0"/>
          </a:p>
          <a:p>
            <a:endParaRPr lang="en-US" dirty="0"/>
          </a:p>
          <a:p>
            <a:endParaRPr lang="en-US" dirty="0"/>
          </a:p>
          <a:p>
            <a:endParaRPr lang="en-US" dirty="0"/>
          </a:p>
          <a:p>
            <a:pPr lvl="1"/>
            <a:r>
              <a:rPr lang="en-GB" dirty="0">
                <a:solidFill>
                  <a:schemeClr val="bg1"/>
                </a:solidFill>
              </a:rPr>
              <a:t>On Platform Equinix</a:t>
            </a:r>
            <a:r>
              <a:rPr lang="en-GB" baseline="30000" dirty="0">
                <a:solidFill>
                  <a:schemeClr val="bg1"/>
                </a:solidFill>
              </a:rPr>
              <a:t>®</a:t>
            </a:r>
            <a:r>
              <a:rPr lang="en-GB" dirty="0">
                <a:solidFill>
                  <a:schemeClr val="bg1"/>
                </a:solidFill>
              </a:rPr>
              <a:t>, digital leaders bring together all the right </a:t>
            </a:r>
            <a:br>
              <a:rPr lang="en-GB" dirty="0">
                <a:solidFill>
                  <a:schemeClr val="bg1"/>
                </a:solidFill>
              </a:rPr>
            </a:br>
            <a:r>
              <a:rPr lang="en-GB" dirty="0">
                <a:solidFill>
                  <a:schemeClr val="bg1"/>
                </a:solidFill>
              </a:rPr>
              <a:t>places, partners and possibilities to </a:t>
            </a:r>
            <a:r>
              <a:rPr lang="en-GB" dirty="0"/>
              <a:t>create the foundational</a:t>
            </a:r>
            <a:r>
              <a:rPr lang="en-GB" dirty="0">
                <a:solidFill>
                  <a:schemeClr val="bg1"/>
                </a:solidFill>
              </a:rPr>
              <a:t> </a:t>
            </a:r>
            <a:br>
              <a:rPr lang="en-GB" dirty="0">
                <a:solidFill>
                  <a:schemeClr val="bg1"/>
                </a:solidFill>
              </a:rPr>
            </a:br>
            <a:r>
              <a:rPr lang="en-GB" dirty="0">
                <a:solidFill>
                  <a:schemeClr val="bg1"/>
                </a:solidFill>
              </a:rPr>
              <a:t>infrastructure they need to succeed.</a:t>
            </a:r>
          </a:p>
        </p:txBody>
      </p:sp>
      <p:sp>
        <p:nvSpPr>
          <p:cNvPr id="9" name="TextBox 8">
            <a:extLst>
              <a:ext uri="{FF2B5EF4-FFF2-40B4-BE49-F238E27FC236}">
                <a16:creationId xmlns:a16="http://schemas.microsoft.com/office/drawing/2014/main" id="{BD313652-8E4F-994F-6EFF-FF5244460B0C}"/>
              </a:ext>
            </a:extLst>
          </p:cNvPr>
          <p:cNvSpPr txBox="1"/>
          <p:nvPr/>
        </p:nvSpPr>
        <p:spPr>
          <a:xfrm>
            <a:off x="548640" y="547688"/>
            <a:ext cx="2663844" cy="215748"/>
          </a:xfrm>
          <a:prstGeom prst="rect">
            <a:avLst/>
          </a:prstGeom>
          <a:noFill/>
        </p:spPr>
        <p:txBody>
          <a:bodyPr wrap="square" lIns="0" tIns="0" rtlCol="0">
            <a:noAutofit/>
          </a:bodyPr>
          <a:lstStyle/>
          <a:p>
            <a:pPr algn="l"/>
            <a:r>
              <a:rPr lang="en-GB" sz="1200" b="1">
                <a:solidFill>
                  <a:schemeClr val="bg1"/>
                </a:solidFill>
              </a:rPr>
              <a:t>OUR MISSION</a:t>
            </a:r>
            <a:endParaRPr lang="en-US" sz="1200" b="1">
              <a:solidFill>
                <a:schemeClr val="bg1"/>
              </a:solidFill>
            </a:endParaRPr>
          </a:p>
        </p:txBody>
      </p:sp>
      <p:pic>
        <p:nvPicPr>
          <p:cNvPr id="16" name="Picture 15">
            <a:extLst>
              <a:ext uri="{FF2B5EF4-FFF2-40B4-BE49-F238E27FC236}">
                <a16:creationId xmlns:a16="http://schemas.microsoft.com/office/drawing/2014/main" id="{F3CAE0A4-7B80-9800-2C44-FDF6F126F44D}"/>
              </a:ext>
            </a:extLst>
          </p:cNvPr>
          <p:cNvPicPr>
            <a:picLocks noChangeAspect="1"/>
          </p:cNvPicPr>
          <p:nvPr/>
        </p:nvPicPr>
        <p:blipFill>
          <a:blip r:embed="rId3"/>
          <a:stretch>
            <a:fillRect/>
          </a:stretch>
        </p:blipFill>
        <p:spPr>
          <a:xfrm>
            <a:off x="6096000" y="0"/>
            <a:ext cx="6096000" cy="6858000"/>
          </a:xfrm>
          <a:prstGeom prst="rect">
            <a:avLst/>
          </a:prstGeom>
        </p:spPr>
      </p:pic>
      <p:sp>
        <p:nvSpPr>
          <p:cNvPr id="17" name="fortress_red_logo">
            <a:extLst>
              <a:ext uri="{FF2B5EF4-FFF2-40B4-BE49-F238E27FC236}">
                <a16:creationId xmlns:a16="http://schemas.microsoft.com/office/drawing/2014/main" id="{0500CE94-746E-F375-8206-451E0F1FBFCF}"/>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423253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AE32C1-4992-7A4C-A347-A99483B414B3}"/>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D9F78BCA-4B51-B770-E652-36C8094E011A}"/>
              </a:ext>
            </a:extLst>
          </p:cNvPr>
          <p:cNvSpPr>
            <a:spLocks noGrp="1"/>
          </p:cNvSpPr>
          <p:nvPr>
            <p:ph type="sldNum" sz="quarter" idx="12"/>
          </p:nvPr>
        </p:nvSpPr>
        <p:spPr/>
        <p:txBody>
          <a:bodyPr/>
          <a:lstStyle/>
          <a:p>
            <a:fld id="{F8A89D12-4F33-44AF-85FC-689FEAF79A41}" type="slidenum">
              <a:rPr lang="en-US" smtClean="0"/>
              <a:t>21</a:t>
            </a:fld>
            <a:endParaRPr lang="en-US"/>
          </a:p>
        </p:txBody>
      </p:sp>
      <p:sp>
        <p:nvSpPr>
          <p:cNvPr id="4" name="Title 3">
            <a:extLst>
              <a:ext uri="{FF2B5EF4-FFF2-40B4-BE49-F238E27FC236}">
                <a16:creationId xmlns:a16="http://schemas.microsoft.com/office/drawing/2014/main" id="{469DECC1-30A5-3101-0BAA-572A42D2A4AA}"/>
              </a:ext>
            </a:extLst>
          </p:cNvPr>
          <p:cNvSpPr>
            <a:spLocks noGrp="1"/>
          </p:cNvSpPr>
          <p:nvPr>
            <p:ph type="title"/>
          </p:nvPr>
        </p:nvSpPr>
        <p:spPr>
          <a:xfrm>
            <a:off x="6752750" y="1004434"/>
            <a:ext cx="4892040" cy="3872366"/>
          </a:xfrm>
        </p:spPr>
        <p:txBody>
          <a:bodyPr/>
          <a:lstStyle/>
          <a:p>
            <a:r>
              <a:rPr lang="en-GB" sz="4800" dirty="0"/>
              <a:t>Place infrastructure wherever you need it</a:t>
            </a:r>
            <a:endParaRPr lang="en-US" sz="4800" dirty="0"/>
          </a:p>
        </p:txBody>
      </p:sp>
      <p:sp>
        <p:nvSpPr>
          <p:cNvPr id="5" name="Content Placeholder 4">
            <a:extLst>
              <a:ext uri="{FF2B5EF4-FFF2-40B4-BE49-F238E27FC236}">
                <a16:creationId xmlns:a16="http://schemas.microsoft.com/office/drawing/2014/main" id="{FAB07B78-3C95-28D6-8C62-58326B09821D}"/>
              </a:ext>
            </a:extLst>
          </p:cNvPr>
          <p:cNvSpPr>
            <a:spLocks noGrp="1"/>
          </p:cNvSpPr>
          <p:nvPr>
            <p:ph sz="quarter" idx="14"/>
          </p:nvPr>
        </p:nvSpPr>
        <p:spPr>
          <a:xfrm>
            <a:off x="564403" y="1615363"/>
            <a:ext cx="4232884" cy="3739419"/>
          </a:xfrm>
        </p:spPr>
        <p:txBody>
          <a:bodyPr/>
          <a:lstStyle/>
          <a:p>
            <a:r>
              <a:rPr lang="en-GB" dirty="0"/>
              <a:t>Broad selection</a:t>
            </a:r>
            <a:br>
              <a:rPr lang="en-GB" dirty="0"/>
            </a:br>
            <a:r>
              <a:rPr lang="en-GB" b="0" dirty="0"/>
              <a:t>Choose from physical and virtual distributed building blocks across network, compute and storage capabilities.</a:t>
            </a:r>
          </a:p>
          <a:p>
            <a:r>
              <a:rPr lang="en-GB" dirty="0"/>
              <a:t>Global footprint </a:t>
            </a:r>
            <a:br>
              <a:rPr lang="en-GB" dirty="0"/>
            </a:br>
            <a:r>
              <a:rPr lang="en-GB" b="0" dirty="0"/>
              <a:t>Leverage 260 data </a:t>
            </a:r>
            <a:r>
              <a:rPr lang="en-GB" b="0" dirty="0" err="1"/>
              <a:t>centers</a:t>
            </a:r>
            <a:r>
              <a:rPr lang="en-GB" b="0" dirty="0"/>
              <a:t> across 71 metros in 33 countries on 6 continents.</a:t>
            </a:r>
          </a:p>
          <a:p>
            <a:r>
              <a:rPr lang="en-GB" dirty="0"/>
              <a:t>Software-defined interconnection</a:t>
            </a:r>
            <a:br>
              <a:rPr lang="en-GB" dirty="0"/>
            </a:br>
            <a:r>
              <a:rPr lang="en-GB" b="0" dirty="0"/>
              <a:t>Deploy Equinix Fabric</a:t>
            </a:r>
            <a:r>
              <a:rPr lang="en-GB" b="0" baseline="30000" dirty="0"/>
              <a:t>®</a:t>
            </a:r>
            <a:r>
              <a:rPr lang="en-GB" b="0" dirty="0"/>
              <a:t> for global reach and </a:t>
            </a:r>
            <a:br>
              <a:rPr lang="en-GB" b="0" dirty="0"/>
            </a:br>
            <a:r>
              <a:rPr lang="en-GB" b="0" dirty="0"/>
              <a:t>on-demand cloud and network services.</a:t>
            </a:r>
          </a:p>
          <a:p>
            <a:r>
              <a:rPr lang="en-GB" dirty="0"/>
              <a:t>Sustainability leader </a:t>
            </a:r>
            <a:br>
              <a:rPr lang="en-GB" dirty="0"/>
            </a:br>
            <a:r>
              <a:rPr lang="en-GB" b="0" dirty="0"/>
              <a:t>Partner with the first data </a:t>
            </a:r>
            <a:r>
              <a:rPr lang="en-GB" b="0" dirty="0" err="1"/>
              <a:t>center</a:t>
            </a:r>
            <a:r>
              <a:rPr lang="en-GB" b="0" dirty="0"/>
              <a:t> company to commit to 100% clean and renewable energy.</a:t>
            </a:r>
          </a:p>
        </p:txBody>
      </p:sp>
      <p:sp>
        <p:nvSpPr>
          <p:cNvPr id="6" name="Content Placeholder 5">
            <a:extLst>
              <a:ext uri="{FF2B5EF4-FFF2-40B4-BE49-F238E27FC236}">
                <a16:creationId xmlns:a16="http://schemas.microsoft.com/office/drawing/2014/main" id="{BAF28425-8B9A-C4D9-79ED-983497E5EA78}"/>
              </a:ext>
            </a:extLst>
          </p:cNvPr>
          <p:cNvSpPr>
            <a:spLocks noGrp="1"/>
          </p:cNvSpPr>
          <p:nvPr>
            <p:ph sz="quarter" idx="15"/>
          </p:nvPr>
        </p:nvSpPr>
        <p:spPr/>
        <p:txBody>
          <a:bodyPr/>
          <a:lstStyle/>
          <a:p>
            <a:r>
              <a:rPr lang="en-US"/>
              <a:t> </a:t>
            </a:r>
          </a:p>
        </p:txBody>
      </p:sp>
      <p:grpSp>
        <p:nvGrpSpPr>
          <p:cNvPr id="9" name="Group 8">
            <a:extLst>
              <a:ext uri="{FF2B5EF4-FFF2-40B4-BE49-F238E27FC236}">
                <a16:creationId xmlns:a16="http://schemas.microsoft.com/office/drawing/2014/main" id="{0C4853B5-7E39-5186-E173-17FDDBD6E4ED}"/>
              </a:ext>
            </a:extLst>
          </p:cNvPr>
          <p:cNvGrpSpPr/>
          <p:nvPr/>
        </p:nvGrpSpPr>
        <p:grpSpPr>
          <a:xfrm>
            <a:off x="553878" y="1004633"/>
            <a:ext cx="454342" cy="420230"/>
            <a:chOff x="553878" y="955163"/>
            <a:chExt cx="454342" cy="420230"/>
          </a:xfrm>
        </p:grpSpPr>
        <p:sp>
          <p:nvSpPr>
            <p:cNvPr id="10" name="Freeform: Shape 9">
              <a:extLst>
                <a:ext uri="{FF2B5EF4-FFF2-40B4-BE49-F238E27FC236}">
                  <a16:creationId xmlns:a16="http://schemas.microsoft.com/office/drawing/2014/main" id="{9162EED5-4E95-7DD1-2E6B-AB68B33BE2C8}"/>
                </a:ext>
              </a:extLst>
            </p:cNvPr>
            <p:cNvSpPr/>
            <p:nvPr/>
          </p:nvSpPr>
          <p:spPr>
            <a:xfrm>
              <a:off x="711041" y="1094823"/>
              <a:ext cx="297179" cy="280570"/>
            </a:xfrm>
            <a:custGeom>
              <a:avLst/>
              <a:gdLst>
                <a:gd name="connsiteX0" fmla="*/ 278606 w 297179"/>
                <a:gd name="connsiteY0" fmla="*/ 74295 h 280570"/>
                <a:gd name="connsiteX1" fmla="*/ 18574 w 297179"/>
                <a:gd name="connsiteY1" fmla="*/ 74295 h 280570"/>
                <a:gd name="connsiteX2" fmla="*/ 0 w 297179"/>
                <a:gd name="connsiteY2" fmla="*/ 55721 h 280570"/>
                <a:gd name="connsiteX3" fmla="*/ 0 w 297179"/>
                <a:gd name="connsiteY3" fmla="*/ 18574 h 280570"/>
                <a:gd name="connsiteX4" fmla="*/ 18574 w 297179"/>
                <a:gd name="connsiteY4" fmla="*/ 0 h 280570"/>
                <a:gd name="connsiteX5" fmla="*/ 278606 w 297179"/>
                <a:gd name="connsiteY5" fmla="*/ 0 h 280570"/>
                <a:gd name="connsiteX6" fmla="*/ 297180 w 297179"/>
                <a:gd name="connsiteY6" fmla="*/ 18574 h 280570"/>
                <a:gd name="connsiteX7" fmla="*/ 297180 w 297179"/>
                <a:gd name="connsiteY7" fmla="*/ 55721 h 280570"/>
                <a:gd name="connsiteX8" fmla="*/ 278606 w 297179"/>
                <a:gd name="connsiteY8" fmla="*/ 74295 h 280570"/>
                <a:gd name="connsiteX9" fmla="*/ 250746 w 297179"/>
                <a:gd name="connsiteY9" fmla="*/ 23217 h 280570"/>
                <a:gd name="connsiteX10" fmla="*/ 236815 w 297179"/>
                <a:gd name="connsiteY10" fmla="*/ 37147 h 280570"/>
                <a:gd name="connsiteX11" fmla="*/ 250746 w 297179"/>
                <a:gd name="connsiteY11" fmla="*/ 51078 h 280570"/>
                <a:gd name="connsiteX12" fmla="*/ 264676 w 297179"/>
                <a:gd name="connsiteY12" fmla="*/ 37147 h 280570"/>
                <a:gd name="connsiteX13" fmla="*/ 250746 w 297179"/>
                <a:gd name="connsiteY13" fmla="*/ 23217 h 280570"/>
                <a:gd name="connsiteX14" fmla="*/ 213598 w 297179"/>
                <a:gd name="connsiteY14" fmla="*/ 23217 h 280570"/>
                <a:gd name="connsiteX15" fmla="*/ 199668 w 297179"/>
                <a:gd name="connsiteY15" fmla="*/ 37147 h 280570"/>
                <a:gd name="connsiteX16" fmla="*/ 213598 w 297179"/>
                <a:gd name="connsiteY16" fmla="*/ 51078 h 280570"/>
                <a:gd name="connsiteX17" fmla="*/ 227528 w 297179"/>
                <a:gd name="connsiteY17" fmla="*/ 37147 h 280570"/>
                <a:gd name="connsiteX18" fmla="*/ 213598 w 297179"/>
                <a:gd name="connsiteY18" fmla="*/ 23217 h 280570"/>
                <a:gd name="connsiteX19" fmla="*/ 278606 w 297179"/>
                <a:gd name="connsiteY19" fmla="*/ 177879 h 280570"/>
                <a:gd name="connsiteX20" fmla="*/ 18574 w 297179"/>
                <a:gd name="connsiteY20" fmla="*/ 177879 h 280570"/>
                <a:gd name="connsiteX21" fmla="*/ 0 w 297179"/>
                <a:gd name="connsiteY21" fmla="*/ 159306 h 280570"/>
                <a:gd name="connsiteX22" fmla="*/ 0 w 297179"/>
                <a:gd name="connsiteY22" fmla="*/ 122158 h 280570"/>
                <a:gd name="connsiteX23" fmla="*/ 18574 w 297179"/>
                <a:gd name="connsiteY23" fmla="*/ 103584 h 280570"/>
                <a:gd name="connsiteX24" fmla="*/ 278606 w 297179"/>
                <a:gd name="connsiteY24" fmla="*/ 103584 h 280570"/>
                <a:gd name="connsiteX25" fmla="*/ 297180 w 297179"/>
                <a:gd name="connsiteY25" fmla="*/ 122158 h 280570"/>
                <a:gd name="connsiteX26" fmla="*/ 297180 w 297179"/>
                <a:gd name="connsiteY26" fmla="*/ 159306 h 280570"/>
                <a:gd name="connsiteX27" fmla="*/ 278606 w 297179"/>
                <a:gd name="connsiteY27" fmla="*/ 177879 h 280570"/>
                <a:gd name="connsiteX28" fmla="*/ 250746 w 297179"/>
                <a:gd name="connsiteY28" fmla="*/ 126802 h 280570"/>
                <a:gd name="connsiteX29" fmla="*/ 236815 w 297179"/>
                <a:gd name="connsiteY29" fmla="*/ 140732 h 280570"/>
                <a:gd name="connsiteX30" fmla="*/ 250746 w 297179"/>
                <a:gd name="connsiteY30" fmla="*/ 154662 h 280570"/>
                <a:gd name="connsiteX31" fmla="*/ 264676 w 297179"/>
                <a:gd name="connsiteY31" fmla="*/ 140732 h 280570"/>
                <a:gd name="connsiteX32" fmla="*/ 250746 w 297179"/>
                <a:gd name="connsiteY32" fmla="*/ 126802 h 280570"/>
                <a:gd name="connsiteX33" fmla="*/ 213598 w 297179"/>
                <a:gd name="connsiteY33" fmla="*/ 126802 h 280570"/>
                <a:gd name="connsiteX34" fmla="*/ 199668 w 297179"/>
                <a:gd name="connsiteY34" fmla="*/ 140732 h 280570"/>
                <a:gd name="connsiteX35" fmla="*/ 213598 w 297179"/>
                <a:gd name="connsiteY35" fmla="*/ 154662 h 280570"/>
                <a:gd name="connsiteX36" fmla="*/ 227528 w 297179"/>
                <a:gd name="connsiteY36" fmla="*/ 140732 h 280570"/>
                <a:gd name="connsiteX37" fmla="*/ 213598 w 297179"/>
                <a:gd name="connsiteY37" fmla="*/ 126802 h 280570"/>
                <a:gd name="connsiteX38" fmla="*/ 278606 w 297179"/>
                <a:gd name="connsiteY38" fmla="*/ 280571 h 280570"/>
                <a:gd name="connsiteX39" fmla="*/ 18574 w 297179"/>
                <a:gd name="connsiteY39" fmla="*/ 280571 h 280570"/>
                <a:gd name="connsiteX40" fmla="*/ 0 w 297179"/>
                <a:gd name="connsiteY40" fmla="*/ 261997 h 280570"/>
                <a:gd name="connsiteX41" fmla="*/ 0 w 297179"/>
                <a:gd name="connsiteY41" fmla="*/ 224850 h 280570"/>
                <a:gd name="connsiteX42" fmla="*/ 18574 w 297179"/>
                <a:gd name="connsiteY42" fmla="*/ 206276 h 280570"/>
                <a:gd name="connsiteX43" fmla="*/ 278606 w 297179"/>
                <a:gd name="connsiteY43" fmla="*/ 206276 h 280570"/>
                <a:gd name="connsiteX44" fmla="*/ 297180 w 297179"/>
                <a:gd name="connsiteY44" fmla="*/ 224850 h 280570"/>
                <a:gd name="connsiteX45" fmla="*/ 297180 w 297179"/>
                <a:gd name="connsiteY45" fmla="*/ 261997 h 280570"/>
                <a:gd name="connsiteX46" fmla="*/ 278606 w 297179"/>
                <a:gd name="connsiteY46" fmla="*/ 280571 h 280570"/>
                <a:gd name="connsiteX47" fmla="*/ 250746 w 297179"/>
                <a:gd name="connsiteY47" fmla="*/ 229493 h 280570"/>
                <a:gd name="connsiteX48" fmla="*/ 236815 w 297179"/>
                <a:gd name="connsiteY48" fmla="*/ 243423 h 280570"/>
                <a:gd name="connsiteX49" fmla="*/ 250746 w 297179"/>
                <a:gd name="connsiteY49" fmla="*/ 257354 h 280570"/>
                <a:gd name="connsiteX50" fmla="*/ 264676 w 297179"/>
                <a:gd name="connsiteY50" fmla="*/ 243423 h 280570"/>
                <a:gd name="connsiteX51" fmla="*/ 250746 w 297179"/>
                <a:gd name="connsiteY51" fmla="*/ 229493 h 280570"/>
                <a:gd name="connsiteX52" fmla="*/ 213598 w 297179"/>
                <a:gd name="connsiteY52" fmla="*/ 229493 h 280570"/>
                <a:gd name="connsiteX53" fmla="*/ 199668 w 297179"/>
                <a:gd name="connsiteY53" fmla="*/ 243423 h 280570"/>
                <a:gd name="connsiteX54" fmla="*/ 213598 w 297179"/>
                <a:gd name="connsiteY54" fmla="*/ 257354 h 280570"/>
                <a:gd name="connsiteX55" fmla="*/ 227528 w 297179"/>
                <a:gd name="connsiteY55" fmla="*/ 243423 h 280570"/>
                <a:gd name="connsiteX56" fmla="*/ 213598 w 297179"/>
                <a:gd name="connsiteY56" fmla="*/ 229493 h 2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97179" h="280570">
                  <a:moveTo>
                    <a:pt x="278606" y="74295"/>
                  </a:moveTo>
                  <a:lnTo>
                    <a:pt x="18574" y="74295"/>
                  </a:lnTo>
                  <a:cubicBezTo>
                    <a:pt x="8305" y="74295"/>
                    <a:pt x="0" y="65990"/>
                    <a:pt x="0" y="55721"/>
                  </a:cubicBezTo>
                  <a:lnTo>
                    <a:pt x="0" y="18574"/>
                  </a:lnTo>
                  <a:cubicBezTo>
                    <a:pt x="0" y="8305"/>
                    <a:pt x="8305" y="0"/>
                    <a:pt x="18574" y="0"/>
                  </a:cubicBezTo>
                  <a:lnTo>
                    <a:pt x="278606" y="0"/>
                  </a:lnTo>
                  <a:cubicBezTo>
                    <a:pt x="288875" y="0"/>
                    <a:pt x="297180" y="8305"/>
                    <a:pt x="297180" y="18574"/>
                  </a:cubicBezTo>
                  <a:lnTo>
                    <a:pt x="297180" y="55721"/>
                  </a:lnTo>
                  <a:cubicBezTo>
                    <a:pt x="297180" y="65990"/>
                    <a:pt x="288875" y="74295"/>
                    <a:pt x="278606" y="74295"/>
                  </a:cubicBezTo>
                  <a:close/>
                  <a:moveTo>
                    <a:pt x="250746" y="23217"/>
                  </a:moveTo>
                  <a:cubicBezTo>
                    <a:pt x="243066" y="23217"/>
                    <a:pt x="236815" y="29468"/>
                    <a:pt x="236815" y="37147"/>
                  </a:cubicBezTo>
                  <a:cubicBezTo>
                    <a:pt x="236815" y="44827"/>
                    <a:pt x="243066" y="51078"/>
                    <a:pt x="250746" y="51078"/>
                  </a:cubicBezTo>
                  <a:cubicBezTo>
                    <a:pt x="258425" y="51078"/>
                    <a:pt x="264676" y="44827"/>
                    <a:pt x="264676" y="37147"/>
                  </a:cubicBezTo>
                  <a:cubicBezTo>
                    <a:pt x="264676" y="29468"/>
                    <a:pt x="258425" y="23217"/>
                    <a:pt x="250746" y="23217"/>
                  </a:cubicBezTo>
                  <a:close/>
                  <a:moveTo>
                    <a:pt x="213598" y="23217"/>
                  </a:moveTo>
                  <a:cubicBezTo>
                    <a:pt x="205919" y="23217"/>
                    <a:pt x="199668" y="29468"/>
                    <a:pt x="199668" y="37147"/>
                  </a:cubicBezTo>
                  <a:cubicBezTo>
                    <a:pt x="199668" y="44827"/>
                    <a:pt x="205919" y="51078"/>
                    <a:pt x="213598" y="51078"/>
                  </a:cubicBezTo>
                  <a:cubicBezTo>
                    <a:pt x="221278" y="51078"/>
                    <a:pt x="227528" y="44827"/>
                    <a:pt x="227528" y="37147"/>
                  </a:cubicBezTo>
                  <a:cubicBezTo>
                    <a:pt x="227528" y="29468"/>
                    <a:pt x="221278" y="23217"/>
                    <a:pt x="213598" y="23217"/>
                  </a:cubicBezTo>
                  <a:close/>
                  <a:moveTo>
                    <a:pt x="278606" y="177879"/>
                  </a:moveTo>
                  <a:lnTo>
                    <a:pt x="18574" y="177879"/>
                  </a:lnTo>
                  <a:cubicBezTo>
                    <a:pt x="8305" y="177879"/>
                    <a:pt x="0" y="169575"/>
                    <a:pt x="0" y="159306"/>
                  </a:cubicBezTo>
                  <a:lnTo>
                    <a:pt x="0" y="122158"/>
                  </a:lnTo>
                  <a:cubicBezTo>
                    <a:pt x="0" y="111889"/>
                    <a:pt x="8305" y="103584"/>
                    <a:pt x="18574" y="103584"/>
                  </a:cubicBezTo>
                  <a:lnTo>
                    <a:pt x="278606" y="103584"/>
                  </a:lnTo>
                  <a:cubicBezTo>
                    <a:pt x="288875" y="103584"/>
                    <a:pt x="297180" y="111889"/>
                    <a:pt x="297180" y="122158"/>
                  </a:cubicBezTo>
                  <a:lnTo>
                    <a:pt x="297180" y="159306"/>
                  </a:lnTo>
                  <a:cubicBezTo>
                    <a:pt x="297180" y="169575"/>
                    <a:pt x="288875" y="177879"/>
                    <a:pt x="278606" y="177879"/>
                  </a:cubicBezTo>
                  <a:close/>
                  <a:moveTo>
                    <a:pt x="250746" y="126802"/>
                  </a:moveTo>
                  <a:cubicBezTo>
                    <a:pt x="243066" y="126802"/>
                    <a:pt x="236815" y="133052"/>
                    <a:pt x="236815" y="140732"/>
                  </a:cubicBezTo>
                  <a:cubicBezTo>
                    <a:pt x="236815" y="148411"/>
                    <a:pt x="243066" y="154662"/>
                    <a:pt x="250746" y="154662"/>
                  </a:cubicBezTo>
                  <a:cubicBezTo>
                    <a:pt x="258425" y="154662"/>
                    <a:pt x="264676" y="148411"/>
                    <a:pt x="264676" y="140732"/>
                  </a:cubicBezTo>
                  <a:cubicBezTo>
                    <a:pt x="264676" y="133052"/>
                    <a:pt x="258425" y="126802"/>
                    <a:pt x="250746" y="126802"/>
                  </a:cubicBezTo>
                  <a:close/>
                  <a:moveTo>
                    <a:pt x="213598" y="126802"/>
                  </a:moveTo>
                  <a:cubicBezTo>
                    <a:pt x="205919" y="126802"/>
                    <a:pt x="199668" y="133052"/>
                    <a:pt x="199668" y="140732"/>
                  </a:cubicBezTo>
                  <a:cubicBezTo>
                    <a:pt x="199668" y="148411"/>
                    <a:pt x="205919" y="154662"/>
                    <a:pt x="213598" y="154662"/>
                  </a:cubicBezTo>
                  <a:cubicBezTo>
                    <a:pt x="221278" y="154662"/>
                    <a:pt x="227528" y="148411"/>
                    <a:pt x="227528" y="140732"/>
                  </a:cubicBezTo>
                  <a:cubicBezTo>
                    <a:pt x="227528" y="133052"/>
                    <a:pt x="221278" y="126802"/>
                    <a:pt x="213598" y="126802"/>
                  </a:cubicBezTo>
                  <a:close/>
                  <a:moveTo>
                    <a:pt x="278606" y="280571"/>
                  </a:moveTo>
                  <a:lnTo>
                    <a:pt x="18574" y="280571"/>
                  </a:lnTo>
                  <a:cubicBezTo>
                    <a:pt x="8305" y="280571"/>
                    <a:pt x="0" y="272266"/>
                    <a:pt x="0" y="261997"/>
                  </a:cubicBezTo>
                  <a:lnTo>
                    <a:pt x="0" y="224850"/>
                  </a:lnTo>
                  <a:cubicBezTo>
                    <a:pt x="0" y="214580"/>
                    <a:pt x="8305" y="206276"/>
                    <a:pt x="18574" y="206276"/>
                  </a:cubicBezTo>
                  <a:lnTo>
                    <a:pt x="278606" y="206276"/>
                  </a:lnTo>
                  <a:cubicBezTo>
                    <a:pt x="288875" y="206276"/>
                    <a:pt x="297180" y="214580"/>
                    <a:pt x="297180" y="224850"/>
                  </a:cubicBezTo>
                  <a:lnTo>
                    <a:pt x="297180" y="261997"/>
                  </a:lnTo>
                  <a:cubicBezTo>
                    <a:pt x="297180" y="272266"/>
                    <a:pt x="288875" y="280571"/>
                    <a:pt x="278606" y="280571"/>
                  </a:cubicBezTo>
                  <a:close/>
                  <a:moveTo>
                    <a:pt x="250746" y="229493"/>
                  </a:moveTo>
                  <a:cubicBezTo>
                    <a:pt x="243066" y="229493"/>
                    <a:pt x="236815" y="235744"/>
                    <a:pt x="236815" y="243423"/>
                  </a:cubicBezTo>
                  <a:cubicBezTo>
                    <a:pt x="236815" y="251103"/>
                    <a:pt x="243066" y="257354"/>
                    <a:pt x="250746" y="257354"/>
                  </a:cubicBezTo>
                  <a:cubicBezTo>
                    <a:pt x="258425" y="257354"/>
                    <a:pt x="264676" y="251103"/>
                    <a:pt x="264676" y="243423"/>
                  </a:cubicBezTo>
                  <a:cubicBezTo>
                    <a:pt x="264676" y="235744"/>
                    <a:pt x="258425" y="229493"/>
                    <a:pt x="250746" y="229493"/>
                  </a:cubicBezTo>
                  <a:close/>
                  <a:moveTo>
                    <a:pt x="213598" y="229493"/>
                  </a:moveTo>
                  <a:cubicBezTo>
                    <a:pt x="205919" y="229493"/>
                    <a:pt x="199668" y="235744"/>
                    <a:pt x="199668" y="243423"/>
                  </a:cubicBezTo>
                  <a:cubicBezTo>
                    <a:pt x="199668" y="251103"/>
                    <a:pt x="205919" y="257354"/>
                    <a:pt x="213598" y="257354"/>
                  </a:cubicBezTo>
                  <a:cubicBezTo>
                    <a:pt x="221278" y="257354"/>
                    <a:pt x="227528" y="251103"/>
                    <a:pt x="227528" y="243423"/>
                  </a:cubicBezTo>
                  <a:cubicBezTo>
                    <a:pt x="227528" y="235744"/>
                    <a:pt x="221278" y="229493"/>
                    <a:pt x="213598" y="229493"/>
                  </a:cubicBezTo>
                  <a:close/>
                </a:path>
              </a:pathLst>
            </a:custGeom>
            <a:solidFill>
              <a:srgbClr val="000000"/>
            </a:solidFill>
            <a:ln w="893" cap="flat">
              <a:noFill/>
              <a:prstDash val="solid"/>
              <a:miter/>
            </a:ln>
          </p:spPr>
          <p:txBody>
            <a:bodyPr rtlCol="0" anchor="ctr"/>
            <a:lstStyle/>
            <a:p>
              <a:endParaRPr lang="en-US"/>
            </a:p>
          </p:txBody>
        </p:sp>
        <p:grpSp>
          <p:nvGrpSpPr>
            <p:cNvPr id="11" name="Graphic 6">
              <a:extLst>
                <a:ext uri="{FF2B5EF4-FFF2-40B4-BE49-F238E27FC236}">
                  <a16:creationId xmlns:a16="http://schemas.microsoft.com/office/drawing/2014/main" id="{A41CEE7E-E22E-89B1-7F48-EC28F42B3F62}"/>
                </a:ext>
              </a:extLst>
            </p:cNvPr>
            <p:cNvGrpSpPr/>
            <p:nvPr/>
          </p:nvGrpSpPr>
          <p:grpSpPr>
            <a:xfrm>
              <a:off x="553878" y="955163"/>
              <a:ext cx="360474" cy="297537"/>
              <a:chOff x="553878" y="955163"/>
              <a:chExt cx="360474" cy="297537"/>
            </a:xfrm>
          </p:grpSpPr>
          <p:sp>
            <p:nvSpPr>
              <p:cNvPr id="12" name="Freeform: Shape 11">
                <a:extLst>
                  <a:ext uri="{FF2B5EF4-FFF2-40B4-BE49-F238E27FC236}">
                    <a16:creationId xmlns:a16="http://schemas.microsoft.com/office/drawing/2014/main" id="{39655388-2B98-B116-49DC-C19DD1319361}"/>
                  </a:ext>
                </a:extLst>
              </p:cNvPr>
              <p:cNvSpPr/>
              <p:nvPr/>
            </p:nvSpPr>
            <p:spPr>
              <a:xfrm>
                <a:off x="585847" y="987042"/>
                <a:ext cx="297090" cy="233779"/>
              </a:xfrm>
              <a:custGeom>
                <a:avLst/>
                <a:gdLst>
                  <a:gd name="connsiteX0" fmla="*/ 297091 w 297090"/>
                  <a:gd name="connsiteY0" fmla="*/ 78938 h 233779"/>
                  <a:gd name="connsiteX1" fmla="*/ 255032 w 297090"/>
                  <a:gd name="connsiteY1" fmla="*/ 42505 h 233779"/>
                  <a:gd name="connsiteX2" fmla="*/ 227439 w 297090"/>
                  <a:gd name="connsiteY2" fmla="*/ 52774 h 233779"/>
                  <a:gd name="connsiteX3" fmla="*/ 148769 w 297090"/>
                  <a:gd name="connsiteY3" fmla="*/ 0 h 233779"/>
                  <a:gd name="connsiteX4" fmla="*/ 63758 w 297090"/>
                  <a:gd name="connsiteY4" fmla="*/ 85011 h 233779"/>
                  <a:gd name="connsiteX5" fmla="*/ 63758 w 297090"/>
                  <a:gd name="connsiteY5" fmla="*/ 85725 h 233779"/>
                  <a:gd name="connsiteX6" fmla="*/ 0 w 297090"/>
                  <a:gd name="connsiteY6" fmla="*/ 159395 h 233779"/>
                  <a:gd name="connsiteX7" fmla="*/ 74384 w 297090"/>
                  <a:gd name="connsiteY7" fmla="*/ 233779 h 233779"/>
                  <a:gd name="connsiteX8" fmla="*/ 96619 w 297090"/>
                  <a:gd name="connsiteY8" fmla="*/ 233779 h 23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90" h="233779">
                    <a:moveTo>
                      <a:pt x="297091" y="78938"/>
                    </a:moveTo>
                    <a:cubicBezTo>
                      <a:pt x="294144" y="58311"/>
                      <a:pt x="276463" y="42505"/>
                      <a:pt x="255032" y="42505"/>
                    </a:cubicBezTo>
                    <a:cubicBezTo>
                      <a:pt x="244495" y="42505"/>
                      <a:pt x="234851" y="46345"/>
                      <a:pt x="227439" y="52774"/>
                    </a:cubicBezTo>
                    <a:cubicBezTo>
                      <a:pt x="214759" y="21788"/>
                      <a:pt x="184309" y="0"/>
                      <a:pt x="148769" y="0"/>
                    </a:cubicBezTo>
                    <a:cubicBezTo>
                      <a:pt x="101798" y="0"/>
                      <a:pt x="63758" y="38040"/>
                      <a:pt x="63758" y="85011"/>
                    </a:cubicBezTo>
                    <a:lnTo>
                      <a:pt x="63758" y="85725"/>
                    </a:lnTo>
                    <a:cubicBezTo>
                      <a:pt x="27682" y="90904"/>
                      <a:pt x="0" y="121890"/>
                      <a:pt x="0" y="159395"/>
                    </a:cubicBezTo>
                    <a:cubicBezTo>
                      <a:pt x="0" y="200471"/>
                      <a:pt x="33308" y="233779"/>
                      <a:pt x="74384" y="233779"/>
                    </a:cubicBezTo>
                    <a:lnTo>
                      <a:pt x="96619" y="233779"/>
                    </a:lnTo>
                  </a:path>
                </a:pathLst>
              </a:custGeom>
              <a:noFill/>
              <a:ln w="8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38332C1-600D-C0D9-C649-8D1BCEFDAD1D}"/>
                  </a:ext>
                </a:extLst>
              </p:cNvPr>
              <p:cNvSpPr/>
              <p:nvPr/>
            </p:nvSpPr>
            <p:spPr>
              <a:xfrm>
                <a:off x="841593" y="1094555"/>
                <a:ext cx="54203" cy="892"/>
              </a:xfrm>
              <a:custGeom>
                <a:avLst/>
                <a:gdLst>
                  <a:gd name="connsiteX0" fmla="*/ 54203 w 54203"/>
                  <a:gd name="connsiteY0" fmla="*/ 0 h 892"/>
                  <a:gd name="connsiteX1" fmla="*/ 0 w 54203"/>
                  <a:gd name="connsiteY1" fmla="*/ 0 h 892"/>
                </a:gdLst>
                <a:ahLst/>
                <a:cxnLst>
                  <a:cxn ang="0">
                    <a:pos x="connsiteX0" y="connsiteY0"/>
                  </a:cxn>
                  <a:cxn ang="0">
                    <a:pos x="connsiteX1" y="connsiteY1"/>
                  </a:cxn>
                </a:cxnLst>
                <a:rect l="l" t="t" r="r" b="b"/>
                <a:pathLst>
                  <a:path w="54203" h="892">
                    <a:moveTo>
                      <a:pt x="54203" y="0"/>
                    </a:moveTo>
                    <a:lnTo>
                      <a:pt x="0" y="0"/>
                    </a:lnTo>
                  </a:path>
                </a:pathLst>
              </a:custGeom>
              <a:ln w="8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AEEE24B-8CC8-4FD0-B8AB-881E48FA6665}"/>
                  </a:ext>
                </a:extLst>
              </p:cNvPr>
              <p:cNvSpPr/>
              <p:nvPr/>
            </p:nvSpPr>
            <p:spPr>
              <a:xfrm>
                <a:off x="553878" y="955163"/>
                <a:ext cx="360474" cy="297537"/>
              </a:xfrm>
              <a:custGeom>
                <a:avLst/>
                <a:gdLst>
                  <a:gd name="connsiteX0" fmla="*/ 123230 w 360474"/>
                  <a:gd name="connsiteY0" fmla="*/ 265658 h 297537"/>
                  <a:gd name="connsiteX1" fmla="*/ 128588 w 360474"/>
                  <a:gd name="connsiteY1" fmla="*/ 271016 h 297537"/>
                  <a:gd name="connsiteX2" fmla="*/ 128588 w 360474"/>
                  <a:gd name="connsiteY2" fmla="*/ 292179 h 297537"/>
                  <a:gd name="connsiteX3" fmla="*/ 123230 w 360474"/>
                  <a:gd name="connsiteY3" fmla="*/ 297537 h 297537"/>
                  <a:gd name="connsiteX4" fmla="*/ 106263 w 360474"/>
                  <a:gd name="connsiteY4" fmla="*/ 297537 h 297537"/>
                  <a:gd name="connsiteX5" fmla="*/ 0 w 360474"/>
                  <a:gd name="connsiteY5" fmla="*/ 191274 h 297537"/>
                  <a:gd name="connsiteX6" fmla="*/ 66258 w 360474"/>
                  <a:gd name="connsiteY6" fmla="*/ 92869 h 297537"/>
                  <a:gd name="connsiteX7" fmla="*/ 180737 w 360474"/>
                  <a:gd name="connsiteY7" fmla="*/ 0 h 297537"/>
                  <a:gd name="connsiteX8" fmla="*/ 272177 w 360474"/>
                  <a:gd name="connsiteY8" fmla="*/ 44023 h 297537"/>
                  <a:gd name="connsiteX9" fmla="*/ 287089 w 360474"/>
                  <a:gd name="connsiteY9" fmla="*/ 42505 h 297537"/>
                  <a:gd name="connsiteX10" fmla="*/ 360402 w 360474"/>
                  <a:gd name="connsiteY10" fmla="*/ 104477 h 297537"/>
                  <a:gd name="connsiteX11" fmla="*/ 355134 w 360474"/>
                  <a:gd name="connsiteY11" fmla="*/ 110817 h 297537"/>
                  <a:gd name="connsiteX12" fmla="*/ 333435 w 360474"/>
                  <a:gd name="connsiteY12" fmla="*/ 110817 h 297537"/>
                  <a:gd name="connsiteX13" fmla="*/ 328255 w 360474"/>
                  <a:gd name="connsiteY13" fmla="*/ 106710 h 297537"/>
                  <a:gd name="connsiteX14" fmla="*/ 287000 w 360474"/>
                  <a:gd name="connsiteY14" fmla="*/ 74474 h 297537"/>
                  <a:gd name="connsiteX15" fmla="*/ 259407 w 360474"/>
                  <a:gd name="connsiteY15" fmla="*/ 84743 h 297537"/>
                  <a:gd name="connsiteX16" fmla="*/ 180737 w 360474"/>
                  <a:gd name="connsiteY16" fmla="*/ 31968 h 297537"/>
                  <a:gd name="connsiteX17" fmla="*/ 95726 w 360474"/>
                  <a:gd name="connsiteY17" fmla="*/ 116979 h 297537"/>
                  <a:gd name="connsiteX18" fmla="*/ 95726 w 360474"/>
                  <a:gd name="connsiteY18" fmla="*/ 117693 h 297537"/>
                  <a:gd name="connsiteX19" fmla="*/ 31968 w 360474"/>
                  <a:gd name="connsiteY19" fmla="*/ 191988 h 297537"/>
                  <a:gd name="connsiteX20" fmla="*/ 107246 w 360474"/>
                  <a:gd name="connsiteY20" fmla="*/ 265748 h 297537"/>
                  <a:gd name="connsiteX21" fmla="*/ 123230 w 360474"/>
                  <a:gd name="connsiteY21" fmla="*/ 265748 h 29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474" h="297537">
                    <a:moveTo>
                      <a:pt x="123230" y="265658"/>
                    </a:moveTo>
                    <a:cubicBezTo>
                      <a:pt x="126176" y="265658"/>
                      <a:pt x="128588" y="268069"/>
                      <a:pt x="128588" y="271016"/>
                    </a:cubicBezTo>
                    <a:lnTo>
                      <a:pt x="128588" y="292179"/>
                    </a:lnTo>
                    <a:cubicBezTo>
                      <a:pt x="128588" y="295126"/>
                      <a:pt x="126176" y="297537"/>
                      <a:pt x="123230" y="297537"/>
                    </a:cubicBezTo>
                    <a:lnTo>
                      <a:pt x="106263" y="297537"/>
                    </a:lnTo>
                    <a:cubicBezTo>
                      <a:pt x="47506" y="297537"/>
                      <a:pt x="0" y="249942"/>
                      <a:pt x="0" y="191274"/>
                    </a:cubicBezTo>
                    <a:cubicBezTo>
                      <a:pt x="0" y="147697"/>
                      <a:pt x="26521" y="108942"/>
                      <a:pt x="66258" y="92869"/>
                    </a:cubicBezTo>
                    <a:cubicBezTo>
                      <a:pt x="77420" y="39648"/>
                      <a:pt x="124480" y="0"/>
                      <a:pt x="180737" y="0"/>
                    </a:cubicBezTo>
                    <a:cubicBezTo>
                      <a:pt x="217974" y="0"/>
                      <a:pt x="250924" y="17502"/>
                      <a:pt x="272177" y="44023"/>
                    </a:cubicBezTo>
                    <a:cubicBezTo>
                      <a:pt x="276999" y="43041"/>
                      <a:pt x="282000" y="42505"/>
                      <a:pt x="287089" y="42505"/>
                    </a:cubicBezTo>
                    <a:cubicBezTo>
                      <a:pt x="324058" y="42505"/>
                      <a:pt x="354509" y="69384"/>
                      <a:pt x="360402" y="104477"/>
                    </a:cubicBezTo>
                    <a:cubicBezTo>
                      <a:pt x="360938" y="107781"/>
                      <a:pt x="358438" y="110817"/>
                      <a:pt x="355134" y="110817"/>
                    </a:cubicBezTo>
                    <a:lnTo>
                      <a:pt x="333435" y="110817"/>
                    </a:lnTo>
                    <a:cubicBezTo>
                      <a:pt x="330934" y="110817"/>
                      <a:pt x="328791" y="109121"/>
                      <a:pt x="328255" y="106710"/>
                    </a:cubicBezTo>
                    <a:cubicBezTo>
                      <a:pt x="323701" y="88136"/>
                      <a:pt x="306913" y="74474"/>
                      <a:pt x="287000" y="74474"/>
                    </a:cubicBezTo>
                    <a:cubicBezTo>
                      <a:pt x="276463" y="74474"/>
                      <a:pt x="266819" y="78313"/>
                      <a:pt x="259407" y="84743"/>
                    </a:cubicBezTo>
                    <a:cubicBezTo>
                      <a:pt x="246727" y="53757"/>
                      <a:pt x="216277" y="31968"/>
                      <a:pt x="180737" y="31968"/>
                    </a:cubicBezTo>
                    <a:cubicBezTo>
                      <a:pt x="133767" y="31968"/>
                      <a:pt x="95726" y="70009"/>
                      <a:pt x="95726" y="116979"/>
                    </a:cubicBezTo>
                    <a:lnTo>
                      <a:pt x="95726" y="117693"/>
                    </a:lnTo>
                    <a:cubicBezTo>
                      <a:pt x="59472" y="122873"/>
                      <a:pt x="31700" y="154216"/>
                      <a:pt x="31968" y="191988"/>
                    </a:cubicBezTo>
                    <a:cubicBezTo>
                      <a:pt x="32325" y="232976"/>
                      <a:pt x="66258" y="265748"/>
                      <a:pt x="107246" y="265748"/>
                    </a:cubicBezTo>
                    <a:lnTo>
                      <a:pt x="123230" y="265748"/>
                    </a:lnTo>
                    <a:close/>
                  </a:path>
                </a:pathLst>
              </a:custGeom>
              <a:solidFill>
                <a:srgbClr val="000000"/>
              </a:solidFill>
              <a:ln w="893" cap="flat">
                <a:noFill/>
                <a:prstDash val="solid"/>
                <a:miter/>
              </a:ln>
            </p:spPr>
            <p:txBody>
              <a:bodyPr rtlCol="0" anchor="ctr"/>
              <a:lstStyle/>
              <a:p>
                <a:endParaRPr lang="en-US"/>
              </a:p>
            </p:txBody>
          </p:sp>
        </p:grpSp>
      </p:grpSp>
      <p:sp>
        <p:nvSpPr>
          <p:cNvPr id="15" name="TextBox 14">
            <a:extLst>
              <a:ext uri="{FF2B5EF4-FFF2-40B4-BE49-F238E27FC236}">
                <a16:creationId xmlns:a16="http://schemas.microsoft.com/office/drawing/2014/main" id="{69BCF639-9BA3-6A85-C8FF-F743DD6C1682}"/>
              </a:ext>
            </a:extLst>
          </p:cNvPr>
          <p:cNvSpPr txBox="1"/>
          <p:nvPr/>
        </p:nvSpPr>
        <p:spPr>
          <a:xfrm>
            <a:off x="548640" y="537287"/>
            <a:ext cx="2663844" cy="215748"/>
          </a:xfrm>
          <a:prstGeom prst="rect">
            <a:avLst/>
          </a:prstGeom>
          <a:noFill/>
        </p:spPr>
        <p:txBody>
          <a:bodyPr wrap="square" lIns="0" tIns="0" rtlCol="0">
            <a:noAutofit/>
          </a:bodyPr>
          <a:lstStyle/>
          <a:p>
            <a:pPr algn="l"/>
            <a:r>
              <a:rPr lang="en-GB" sz="1200" b="1" dirty="0"/>
              <a:t>ALL THE RIGHT PLACES</a:t>
            </a:r>
            <a:endParaRPr lang="en-US" sz="1200" b="1" dirty="0"/>
          </a:p>
        </p:txBody>
      </p:sp>
    </p:spTree>
    <p:extLst>
      <p:ext uri="{BB962C8B-B14F-4D97-AF65-F5344CB8AC3E}">
        <p14:creationId xmlns:p14="http://schemas.microsoft.com/office/powerpoint/2010/main" val="68083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024DC6-2861-DBAB-5CA3-8F07ACE981A7}"/>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400286EC-8C65-B1C5-99FE-87C6FFE5752E}"/>
              </a:ext>
            </a:extLst>
          </p:cNvPr>
          <p:cNvSpPr>
            <a:spLocks noGrp="1"/>
          </p:cNvSpPr>
          <p:nvPr>
            <p:ph type="sldNum" sz="quarter" idx="12"/>
          </p:nvPr>
        </p:nvSpPr>
        <p:spPr/>
        <p:txBody>
          <a:bodyPr/>
          <a:lstStyle/>
          <a:p>
            <a:fld id="{F8A89D12-4F33-44AF-85FC-689FEAF79A41}" type="slidenum">
              <a:rPr lang="en-US" smtClean="0"/>
              <a:pPr/>
              <a:t>22</a:t>
            </a:fld>
            <a:endParaRPr lang="en-US"/>
          </a:p>
        </p:txBody>
      </p:sp>
      <p:sp>
        <p:nvSpPr>
          <p:cNvPr id="12" name="TextBox 11">
            <a:extLst>
              <a:ext uri="{FF2B5EF4-FFF2-40B4-BE49-F238E27FC236}">
                <a16:creationId xmlns:a16="http://schemas.microsoft.com/office/drawing/2014/main" id="{59E98B8F-2B21-F4F1-8D4B-D7B03F02F074}"/>
              </a:ext>
            </a:extLst>
          </p:cNvPr>
          <p:cNvSpPr txBox="1"/>
          <p:nvPr/>
        </p:nvSpPr>
        <p:spPr>
          <a:xfrm>
            <a:off x="552449" y="6235510"/>
            <a:ext cx="4880941" cy="209673"/>
          </a:xfrm>
          <a:prstGeom prst="rect">
            <a:avLst/>
          </a:prstGeom>
          <a:noFill/>
        </p:spPr>
        <p:txBody>
          <a:bodyPr wrap="square" lIns="0" rtlCol="0">
            <a:spAutoFit/>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ea typeface="+mn-ea"/>
                <a:cs typeface="+mn-cs"/>
              </a:rPr>
              <a:t>*</a:t>
            </a:r>
            <a:r>
              <a:rPr lang="en-US" sz="800" b="0" i="0" kern="1200" dirty="0">
                <a:solidFill>
                  <a:schemeClr val="tx1"/>
                </a:solidFill>
                <a:effectLst/>
                <a:latin typeface="+mn-lt"/>
                <a:ea typeface="+mn-ea"/>
                <a:cs typeface="+mn-cs"/>
              </a:rPr>
              <a:t>As measured from Jan. 1–Dec. 31, 2023, for International Business Exchange™ (IBX</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operations</a:t>
            </a:r>
            <a:endParaRPr kumimoji="0" lang="en-US" sz="800" b="0" i="0" u="none" strike="noStrike" kern="1200" cap="none" spc="0" normalizeH="0" baseline="0" noProof="0" dirty="0">
              <a:ln>
                <a:noFill/>
              </a:ln>
              <a:effectLst/>
              <a:uLnTx/>
              <a:uFillTx/>
              <a:ea typeface="+mn-ea"/>
              <a:cs typeface="+mn-cs"/>
            </a:endParaRPr>
          </a:p>
        </p:txBody>
      </p:sp>
      <p:graphicFrame>
        <p:nvGraphicFramePr>
          <p:cNvPr id="10" name="Table 9">
            <a:extLst>
              <a:ext uri="{FF2B5EF4-FFF2-40B4-BE49-F238E27FC236}">
                <a16:creationId xmlns:a16="http://schemas.microsoft.com/office/drawing/2014/main" id="{2D2FA96A-22B5-1C1B-AC2C-542AC5D284D3}"/>
              </a:ext>
            </a:extLst>
          </p:cNvPr>
          <p:cNvGraphicFramePr>
            <a:graphicFrameLocks noGrp="1"/>
          </p:cNvGraphicFramePr>
          <p:nvPr>
            <p:extLst>
              <p:ext uri="{D42A27DB-BD31-4B8C-83A1-F6EECF244321}">
                <p14:modId xmlns:p14="http://schemas.microsoft.com/office/powerpoint/2010/main" val="2531354563"/>
              </p:ext>
            </p:extLst>
          </p:nvPr>
        </p:nvGraphicFramePr>
        <p:xfrm>
          <a:off x="381001" y="467521"/>
          <a:ext cx="6211710" cy="792480"/>
        </p:xfrm>
        <a:graphic>
          <a:graphicData uri="http://schemas.openxmlformats.org/drawingml/2006/table">
            <a:tbl>
              <a:tblPr firstRow="1" bandRow="1">
                <a:tableStyleId>{5C22544A-7EE6-4342-B048-85BDC9FD1C3A}</a:tableStyleId>
              </a:tblPr>
              <a:tblGrid>
                <a:gridCol w="1546412">
                  <a:extLst>
                    <a:ext uri="{9D8B030D-6E8A-4147-A177-3AD203B41FA5}">
                      <a16:colId xmlns:a16="http://schemas.microsoft.com/office/drawing/2014/main" val="795247964"/>
                    </a:ext>
                  </a:extLst>
                </a:gridCol>
                <a:gridCol w="1109298">
                  <a:extLst>
                    <a:ext uri="{9D8B030D-6E8A-4147-A177-3AD203B41FA5}">
                      <a16:colId xmlns:a16="http://schemas.microsoft.com/office/drawing/2014/main" val="1888174399"/>
                    </a:ext>
                  </a:extLst>
                </a:gridCol>
                <a:gridCol w="1459090">
                  <a:extLst>
                    <a:ext uri="{9D8B030D-6E8A-4147-A177-3AD203B41FA5}">
                      <a16:colId xmlns:a16="http://schemas.microsoft.com/office/drawing/2014/main" val="2063365754"/>
                    </a:ext>
                  </a:extLst>
                </a:gridCol>
                <a:gridCol w="2096910">
                  <a:extLst>
                    <a:ext uri="{9D8B030D-6E8A-4147-A177-3AD203B41FA5}">
                      <a16:colId xmlns:a16="http://schemas.microsoft.com/office/drawing/2014/main" val="3388172423"/>
                    </a:ext>
                  </a:extLst>
                </a:gridCol>
              </a:tblGrid>
              <a:tr h="274320">
                <a:tc>
                  <a:txBody>
                    <a:bodyPr/>
                    <a:lstStyle/>
                    <a:p>
                      <a:pPr marL="0" marR="0" lvl="0" indent="0" algn="l" defTabSz="914400" rtl="0" eaLnBrk="1" fontAlgn="ctr"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a:ln>
                            <a:noFill/>
                          </a:ln>
                          <a:solidFill>
                            <a:schemeClr val="tx1"/>
                          </a:solidFill>
                          <a:effectLst/>
                          <a:uLnTx/>
                          <a:uFillTx/>
                          <a:latin typeface="+mn-lt"/>
                          <a:ea typeface="+mn-ea"/>
                          <a:cs typeface="+mn-cs"/>
                        </a:rPr>
                        <a:t>260</a:t>
                      </a:r>
                    </a:p>
                  </a:txBody>
                  <a:tcPr marL="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a:ln>
                            <a:noFill/>
                          </a:ln>
                          <a:solidFill>
                            <a:schemeClr val="tx1"/>
                          </a:solidFill>
                          <a:effectLst/>
                          <a:uLnTx/>
                          <a:uFillTx/>
                          <a:latin typeface="+mn-lt"/>
                          <a:ea typeface="+mn-ea"/>
                          <a:cs typeface="+mn-cs"/>
                        </a:rPr>
                        <a:t>71</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a:ln>
                            <a:noFill/>
                          </a:ln>
                          <a:solidFill>
                            <a:schemeClr val="tx1"/>
                          </a:solidFill>
                          <a:effectLst/>
                          <a:uLnTx/>
                          <a:uFillTx/>
                          <a:latin typeface="+mn-lt"/>
                          <a:ea typeface="+mn-ea"/>
                          <a:cs typeface="+mn-cs"/>
                        </a:rPr>
                        <a:t>33</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99.999</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txBody>
                  <a:tcPr marL="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1569751"/>
                  </a:ext>
                </a:extLst>
              </a:tr>
              <a:tr h="274320">
                <a:tc>
                  <a:txBody>
                    <a:bodyPr/>
                    <a:lstStyle/>
                    <a:p>
                      <a:pPr marL="0" marR="0" lvl="0" indent="0" algn="l" defTabSz="914400" rtl="0" eaLnBrk="1" fontAlgn="ctr"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Data centers</a:t>
                      </a:r>
                      <a:endParaRPr kumimoji="0" lang="en-US" sz="1600" b="0" i="0" u="none" strike="noStrike" kern="1200" cap="none" spc="0" normalizeH="0" baseline="30000" noProof="0">
                        <a:ln>
                          <a:noFill/>
                        </a:ln>
                        <a:solidFill>
                          <a:schemeClr val="tx1"/>
                        </a:solidFill>
                        <a:effectLst/>
                        <a:uLnTx/>
                        <a:uFillTx/>
                        <a:ea typeface="+mn-ea"/>
                        <a:cs typeface="+mn-cs"/>
                      </a:endParaRPr>
                    </a:p>
                  </a:txBody>
                  <a:tcPr marL="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Metros</a:t>
                      </a:r>
                      <a:endParaRPr kumimoji="0" lang="en-US" sz="1600" b="0" i="0" u="none" strike="noStrike" kern="1200" cap="none" spc="0" normalizeH="0" baseline="30000" noProof="0">
                        <a:ln>
                          <a:noFill/>
                        </a:ln>
                        <a:solidFill>
                          <a:schemeClr val="tx1"/>
                        </a:solidFill>
                        <a:effectLst/>
                        <a:uLnTx/>
                        <a:uFillTx/>
                        <a:ea typeface="+mn-ea"/>
                        <a:cs typeface="+mn-cs"/>
                      </a:endParaRP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Countries</a:t>
                      </a:r>
                      <a:endParaRPr kumimoji="0" lang="en-US" sz="1600" b="0" i="0" u="none" strike="noStrike" kern="1200" cap="none" spc="0" normalizeH="0" baseline="30000" noProof="0">
                        <a:ln>
                          <a:noFill/>
                        </a:ln>
                        <a:solidFill>
                          <a:schemeClr val="tx1"/>
                        </a:solidFill>
                        <a:effectLst/>
                        <a:uLnTx/>
                        <a:uFillTx/>
                        <a:ea typeface="+mn-ea"/>
                        <a:cs typeface="+mn-cs"/>
                      </a:endParaRP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chemeClr val="tx1"/>
                          </a:solidFill>
                          <a:effectLst/>
                          <a:uLnTx/>
                          <a:uFillTx/>
                          <a:ea typeface="+mn-ea"/>
                          <a:cs typeface="+mn-cs"/>
                        </a:rPr>
                        <a:t>Uptime record*</a:t>
                      </a:r>
                      <a:endParaRPr kumimoji="0" lang="en-US" sz="1600" b="0" i="0" u="none" strike="noStrike" kern="1200" cap="none" spc="0" normalizeH="0" baseline="30000" noProof="0" dirty="0">
                        <a:ln>
                          <a:noFill/>
                        </a:ln>
                        <a:solidFill>
                          <a:schemeClr val="tx1"/>
                        </a:solidFill>
                        <a:effectLst/>
                        <a:uLnTx/>
                        <a:uFillTx/>
                        <a:ea typeface="+mn-ea"/>
                        <a:cs typeface="+mn-cs"/>
                      </a:endParaRPr>
                    </a:p>
                  </a:txBody>
                  <a:tcPr marL="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664989"/>
                  </a:ext>
                </a:extLst>
              </a:tr>
            </a:tbl>
          </a:graphicData>
        </a:graphic>
      </p:graphicFrame>
      <p:pic>
        <p:nvPicPr>
          <p:cNvPr id="6" name="Picture 5" descr="A map of europe with black dots and white text&#10;&#10;Description automatically generated">
            <a:extLst>
              <a:ext uri="{FF2B5EF4-FFF2-40B4-BE49-F238E27FC236}">
                <a16:creationId xmlns:a16="http://schemas.microsoft.com/office/drawing/2014/main" id="{FEB0D321-A05B-AF60-4F7B-DF457D9A6706}"/>
              </a:ext>
            </a:extLst>
          </p:cNvPr>
          <p:cNvPicPr>
            <a:picLocks noChangeAspect="1"/>
          </p:cNvPicPr>
          <p:nvPr/>
        </p:nvPicPr>
        <p:blipFill>
          <a:blip r:embed="rId3"/>
          <a:stretch>
            <a:fillRect/>
          </a:stretch>
        </p:blipFill>
        <p:spPr>
          <a:xfrm>
            <a:off x="548639" y="1466850"/>
            <a:ext cx="10846231" cy="4705350"/>
          </a:xfrm>
          <a:prstGeom prst="rect">
            <a:avLst/>
          </a:prstGeom>
        </p:spPr>
      </p:pic>
    </p:spTree>
    <p:extLst>
      <p:ext uri="{BB962C8B-B14F-4D97-AF65-F5344CB8AC3E}">
        <p14:creationId xmlns:p14="http://schemas.microsoft.com/office/powerpoint/2010/main" val="42782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EAF4B92-ECCC-964B-FEAE-FC26B6732674}"/>
              </a:ext>
            </a:extLst>
          </p:cNvPr>
          <p:cNvSpPr/>
          <p:nvPr/>
        </p:nvSpPr>
        <p:spPr>
          <a:xfrm>
            <a:off x="5432612" y="0"/>
            <a:ext cx="6759388"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2" name="Footer Placeholder 1">
            <a:extLst>
              <a:ext uri="{FF2B5EF4-FFF2-40B4-BE49-F238E27FC236}">
                <a16:creationId xmlns:a16="http://schemas.microsoft.com/office/drawing/2014/main" id="{0A973BBC-490A-0F05-0307-A51FBD3BEAEB}"/>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3BCDB817-22A6-DD97-FD65-738984348846}"/>
              </a:ext>
            </a:extLst>
          </p:cNvPr>
          <p:cNvSpPr>
            <a:spLocks noGrp="1"/>
          </p:cNvSpPr>
          <p:nvPr>
            <p:ph type="sldNum" sz="quarter" idx="12"/>
          </p:nvPr>
        </p:nvSpPr>
        <p:spPr/>
        <p:txBody>
          <a:bodyPr/>
          <a:lstStyle/>
          <a:p>
            <a:fld id="{F8A89D12-4F33-44AF-85FC-689FEAF79A41}" type="slidenum">
              <a:rPr lang="en-US" smtClean="0"/>
              <a:t>23</a:t>
            </a:fld>
            <a:endParaRPr lang="en-US"/>
          </a:p>
        </p:txBody>
      </p:sp>
      <p:sp>
        <p:nvSpPr>
          <p:cNvPr id="4" name="Title 3">
            <a:extLst>
              <a:ext uri="{FF2B5EF4-FFF2-40B4-BE49-F238E27FC236}">
                <a16:creationId xmlns:a16="http://schemas.microsoft.com/office/drawing/2014/main" id="{8A7E396D-C9E3-56FA-072A-0A08C9CBC421}"/>
              </a:ext>
            </a:extLst>
          </p:cNvPr>
          <p:cNvSpPr>
            <a:spLocks noGrp="1"/>
          </p:cNvSpPr>
          <p:nvPr>
            <p:ph type="title"/>
          </p:nvPr>
        </p:nvSpPr>
        <p:spPr/>
        <p:txBody>
          <a:bodyPr/>
          <a:lstStyle/>
          <a:p>
            <a:br>
              <a:rPr lang="en-US" dirty="0"/>
            </a:br>
            <a:r>
              <a:rPr lang="en-GB" dirty="0"/>
              <a:t>Connect to everything </a:t>
            </a:r>
            <a:br>
              <a:rPr lang="en-GB" dirty="0"/>
            </a:br>
            <a:r>
              <a:rPr lang="en-GB" dirty="0"/>
              <a:t>you need to succeed</a:t>
            </a:r>
            <a:endParaRPr lang="en-US" dirty="0"/>
          </a:p>
        </p:txBody>
      </p:sp>
      <p:sp>
        <p:nvSpPr>
          <p:cNvPr id="5" name="Content Placeholder 4">
            <a:extLst>
              <a:ext uri="{FF2B5EF4-FFF2-40B4-BE49-F238E27FC236}">
                <a16:creationId xmlns:a16="http://schemas.microsoft.com/office/drawing/2014/main" id="{262DDB11-3B81-3367-C9BD-A1EFC88EF7E6}"/>
              </a:ext>
            </a:extLst>
          </p:cNvPr>
          <p:cNvSpPr>
            <a:spLocks noGrp="1"/>
          </p:cNvSpPr>
          <p:nvPr>
            <p:ph sz="quarter" idx="15"/>
          </p:nvPr>
        </p:nvSpPr>
        <p:spPr/>
        <p:txBody>
          <a:bodyPr/>
          <a:lstStyle/>
          <a:p>
            <a:endParaRPr lang="en-US" dirty="0"/>
          </a:p>
          <a:p>
            <a:endParaRPr lang="en-US" dirty="0"/>
          </a:p>
          <a:p>
            <a:r>
              <a:rPr lang="en-GB" dirty="0"/>
              <a:t>Diverse global ecosystem </a:t>
            </a:r>
            <a:br>
              <a:rPr lang="en-GB" dirty="0"/>
            </a:br>
            <a:r>
              <a:rPr lang="en-GB" b="0" dirty="0"/>
              <a:t>Access the largest and most dynamic global ecosystem </a:t>
            </a:r>
            <a:br>
              <a:rPr lang="en-GB" b="0" dirty="0"/>
            </a:br>
            <a:r>
              <a:rPr lang="en-GB" b="0" dirty="0"/>
              <a:t>with 468,000+ interconnections.</a:t>
            </a:r>
          </a:p>
          <a:p>
            <a:r>
              <a:rPr lang="en-GB" dirty="0"/>
              <a:t>Enterprises and service providers</a:t>
            </a:r>
            <a:br>
              <a:rPr lang="en-GB" dirty="0"/>
            </a:br>
            <a:r>
              <a:rPr lang="en-GB" b="0" dirty="0"/>
              <a:t>Select from 2,000+ networks, 5,000+ enterprises </a:t>
            </a:r>
            <a:br>
              <a:rPr lang="en-GB" b="0" dirty="0"/>
            </a:br>
            <a:r>
              <a:rPr lang="en-GB" b="0" dirty="0"/>
              <a:t>and 3,000+ cloud and IT service providers.</a:t>
            </a:r>
          </a:p>
          <a:p>
            <a:r>
              <a:rPr lang="en-GB" dirty="0"/>
              <a:t>Interconnection opportunities</a:t>
            </a:r>
            <a:br>
              <a:rPr lang="en-GB" dirty="0"/>
            </a:br>
            <a:r>
              <a:rPr lang="en-GB" b="0" dirty="0"/>
              <a:t>Discover and transact with customers, suppliers </a:t>
            </a:r>
            <a:br>
              <a:rPr lang="en-GB" b="0" dirty="0"/>
            </a:br>
            <a:r>
              <a:rPr lang="en-GB" b="0" dirty="0"/>
              <a:t>and partners to create and consume new value.</a:t>
            </a:r>
          </a:p>
          <a:p>
            <a:r>
              <a:rPr lang="en-GB" dirty="0"/>
              <a:t>Digital capabilities</a:t>
            </a:r>
            <a:br>
              <a:rPr lang="en-GB" dirty="0"/>
            </a:br>
            <a:r>
              <a:rPr lang="en-GB" b="0" dirty="0"/>
              <a:t>Unlock new capabilities with software-defined </a:t>
            </a:r>
            <a:br>
              <a:rPr lang="en-GB" b="0" dirty="0"/>
            </a:br>
            <a:r>
              <a:rPr lang="en-GB" b="0" dirty="0"/>
              <a:t>connectivity to thousands of partners and providers. </a:t>
            </a:r>
          </a:p>
        </p:txBody>
      </p:sp>
      <p:sp>
        <p:nvSpPr>
          <p:cNvPr id="9" name="TextBox 8">
            <a:extLst>
              <a:ext uri="{FF2B5EF4-FFF2-40B4-BE49-F238E27FC236}">
                <a16:creationId xmlns:a16="http://schemas.microsoft.com/office/drawing/2014/main" id="{68F99D67-D631-6974-DCF5-7109EAB5813A}"/>
              </a:ext>
            </a:extLst>
          </p:cNvPr>
          <p:cNvSpPr txBox="1"/>
          <p:nvPr/>
        </p:nvSpPr>
        <p:spPr>
          <a:xfrm>
            <a:off x="548640" y="537287"/>
            <a:ext cx="2663844" cy="215748"/>
          </a:xfrm>
          <a:prstGeom prst="rect">
            <a:avLst/>
          </a:prstGeom>
          <a:noFill/>
        </p:spPr>
        <p:txBody>
          <a:bodyPr wrap="square" lIns="0" tIns="0" rtlCol="0">
            <a:noAutofit/>
          </a:bodyPr>
          <a:lstStyle/>
          <a:p>
            <a:pPr algn="l"/>
            <a:r>
              <a:rPr lang="en-GB" sz="1200" b="1" dirty="0"/>
              <a:t>ALL THE RIGHT PARTNERS</a:t>
            </a:r>
            <a:endParaRPr lang="en-US" sz="1200" b="1" dirty="0"/>
          </a:p>
        </p:txBody>
      </p:sp>
      <p:sp>
        <p:nvSpPr>
          <p:cNvPr id="12" name="fortress_red_logo">
            <a:extLst>
              <a:ext uri="{FF2B5EF4-FFF2-40B4-BE49-F238E27FC236}">
                <a16:creationId xmlns:a16="http://schemas.microsoft.com/office/drawing/2014/main" id="{AFA4EB43-E659-9CAE-885F-0E51B3EC4308}"/>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EA86C56B-3411-AFA7-A8E1-2A725C791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5055" y="547688"/>
            <a:ext cx="1021891" cy="573963"/>
          </a:xfrm>
          <a:prstGeom prst="rect">
            <a:avLst/>
          </a:prstGeom>
        </p:spPr>
      </p:pic>
      <p:pic>
        <p:nvPicPr>
          <p:cNvPr id="17" name="Graphic 16">
            <a:extLst>
              <a:ext uri="{FF2B5EF4-FFF2-40B4-BE49-F238E27FC236}">
                <a16:creationId xmlns:a16="http://schemas.microsoft.com/office/drawing/2014/main" id="{5F5172A2-AA7E-5CFD-4D69-E533697C44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7149" y="705512"/>
            <a:ext cx="1330315" cy="294126"/>
          </a:xfrm>
          <a:prstGeom prst="rect">
            <a:avLst/>
          </a:prstGeom>
        </p:spPr>
      </p:pic>
      <p:pic>
        <p:nvPicPr>
          <p:cNvPr id="19" name="Graphic 18">
            <a:extLst>
              <a:ext uri="{FF2B5EF4-FFF2-40B4-BE49-F238E27FC236}">
                <a16:creationId xmlns:a16="http://schemas.microsoft.com/office/drawing/2014/main" id="{1A3862DF-0B96-7A99-F9B8-0FC00F66FA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42546" y="768724"/>
            <a:ext cx="1046811" cy="230914"/>
          </a:xfrm>
          <a:prstGeom prst="rect">
            <a:avLst/>
          </a:prstGeom>
        </p:spPr>
      </p:pic>
      <p:pic>
        <p:nvPicPr>
          <p:cNvPr id="23" name="Graphic 22">
            <a:extLst>
              <a:ext uri="{FF2B5EF4-FFF2-40B4-BE49-F238E27FC236}">
                <a16:creationId xmlns:a16="http://schemas.microsoft.com/office/drawing/2014/main" id="{CE71C940-5241-9953-7257-624FAAF2E3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5167" y="1881029"/>
            <a:ext cx="1094279" cy="294127"/>
          </a:xfrm>
          <a:prstGeom prst="rect">
            <a:avLst/>
          </a:prstGeom>
        </p:spPr>
      </p:pic>
      <p:pic>
        <p:nvPicPr>
          <p:cNvPr id="25" name="Graphic 24">
            <a:extLst>
              <a:ext uri="{FF2B5EF4-FFF2-40B4-BE49-F238E27FC236}">
                <a16:creationId xmlns:a16="http://schemas.microsoft.com/office/drawing/2014/main" id="{5829AAA8-FF3C-F52E-46FE-97DCA5F11F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9410" y="1741502"/>
            <a:ext cx="573181" cy="573181"/>
          </a:xfrm>
          <a:prstGeom prst="rect">
            <a:avLst/>
          </a:prstGeom>
        </p:spPr>
      </p:pic>
      <p:pic>
        <p:nvPicPr>
          <p:cNvPr id="31" name="Picture 30">
            <a:extLst>
              <a:ext uri="{FF2B5EF4-FFF2-40B4-BE49-F238E27FC236}">
                <a16:creationId xmlns:a16="http://schemas.microsoft.com/office/drawing/2014/main" id="{9D48B800-2676-AE27-055F-DE31D96F2634}"/>
              </a:ext>
            </a:extLst>
          </p:cNvPr>
          <p:cNvPicPr>
            <a:picLocks noChangeAspect="1"/>
          </p:cNvPicPr>
          <p:nvPr/>
        </p:nvPicPr>
        <p:blipFill>
          <a:blip r:embed="rId13"/>
          <a:stretch>
            <a:fillRect/>
          </a:stretch>
        </p:blipFill>
        <p:spPr>
          <a:xfrm>
            <a:off x="10275909" y="1845998"/>
            <a:ext cx="1380085" cy="364189"/>
          </a:xfrm>
          <a:prstGeom prst="rect">
            <a:avLst/>
          </a:prstGeom>
        </p:spPr>
      </p:pic>
      <p:pic>
        <p:nvPicPr>
          <p:cNvPr id="33" name="Graphic 32">
            <a:extLst>
              <a:ext uri="{FF2B5EF4-FFF2-40B4-BE49-F238E27FC236}">
                <a16:creationId xmlns:a16="http://schemas.microsoft.com/office/drawing/2014/main" id="{02C8037A-95CC-64AA-5FE4-3B183EC2EE7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18046" y="3041650"/>
            <a:ext cx="675909" cy="621179"/>
          </a:xfrm>
          <a:prstGeom prst="rect">
            <a:avLst/>
          </a:prstGeom>
        </p:spPr>
      </p:pic>
      <p:pic>
        <p:nvPicPr>
          <p:cNvPr id="38" name="Graphic 37">
            <a:extLst>
              <a:ext uri="{FF2B5EF4-FFF2-40B4-BE49-F238E27FC236}">
                <a16:creationId xmlns:a16="http://schemas.microsoft.com/office/drawing/2014/main" id="{D76F27B1-FE6A-E362-A6A0-526DB2EB9F9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81473" y="3095251"/>
            <a:ext cx="861666" cy="513976"/>
          </a:xfrm>
          <a:prstGeom prst="rect">
            <a:avLst/>
          </a:prstGeom>
        </p:spPr>
      </p:pic>
      <p:pic>
        <p:nvPicPr>
          <p:cNvPr id="40" name="Graphic 39">
            <a:extLst>
              <a:ext uri="{FF2B5EF4-FFF2-40B4-BE49-F238E27FC236}">
                <a16:creationId xmlns:a16="http://schemas.microsoft.com/office/drawing/2014/main" id="{995EEABD-6CD1-749D-C83B-83257024F45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75159" y="3061447"/>
            <a:ext cx="581585" cy="581585"/>
          </a:xfrm>
          <a:prstGeom prst="rect">
            <a:avLst/>
          </a:prstGeom>
        </p:spPr>
      </p:pic>
      <p:pic>
        <p:nvPicPr>
          <p:cNvPr id="44" name="Graphic 43">
            <a:extLst>
              <a:ext uri="{FF2B5EF4-FFF2-40B4-BE49-F238E27FC236}">
                <a16:creationId xmlns:a16="http://schemas.microsoft.com/office/drawing/2014/main" id="{21EEA526-B84C-6282-455D-B94F7B42B84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982884" y="4466525"/>
            <a:ext cx="1658844" cy="210951"/>
          </a:xfrm>
          <a:prstGeom prst="rect">
            <a:avLst/>
          </a:prstGeom>
        </p:spPr>
      </p:pic>
      <p:pic>
        <p:nvPicPr>
          <p:cNvPr id="45" name="Graphic 44">
            <a:extLst>
              <a:ext uri="{FF2B5EF4-FFF2-40B4-BE49-F238E27FC236}">
                <a16:creationId xmlns:a16="http://schemas.microsoft.com/office/drawing/2014/main" id="{49A45B6E-72B4-605B-10DC-CB099F9E6E04}"/>
              </a:ext>
            </a:extLst>
          </p:cNvPr>
          <p:cNvPicPr>
            <a:picLocks noChangeAspect="1"/>
          </p:cNvPicPr>
          <p:nvPr/>
        </p:nvPicPr>
        <p:blipFill rotWithShape="1">
          <a:blip r:embed="rId22"/>
          <a:srcRect t="33368" b="35591"/>
          <a:stretch/>
        </p:blipFill>
        <p:spPr>
          <a:xfrm>
            <a:off x="10142849" y="4303060"/>
            <a:ext cx="1646204" cy="510988"/>
          </a:xfrm>
          <a:prstGeom prst="rect">
            <a:avLst/>
          </a:prstGeom>
        </p:spPr>
      </p:pic>
      <p:pic>
        <p:nvPicPr>
          <p:cNvPr id="47" name="Graphic 46">
            <a:extLst>
              <a:ext uri="{FF2B5EF4-FFF2-40B4-BE49-F238E27FC236}">
                <a16:creationId xmlns:a16="http://schemas.microsoft.com/office/drawing/2014/main" id="{597EF82F-09A0-E357-BF8B-0FD3223AD3BA}"/>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5850590" y="4465405"/>
            <a:ext cx="1410821" cy="213190"/>
          </a:xfrm>
          <a:prstGeom prst="rect">
            <a:avLst/>
          </a:prstGeom>
        </p:spPr>
      </p:pic>
      <p:pic>
        <p:nvPicPr>
          <p:cNvPr id="49" name="Graphic 48">
            <a:extLst>
              <a:ext uri="{FF2B5EF4-FFF2-40B4-BE49-F238E27FC236}">
                <a16:creationId xmlns:a16="http://schemas.microsoft.com/office/drawing/2014/main" id="{526D983D-6D51-1A1F-3DA7-3607DE000B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946651" y="5622099"/>
            <a:ext cx="1731310" cy="302559"/>
          </a:xfrm>
          <a:prstGeom prst="rect">
            <a:avLst/>
          </a:prstGeom>
        </p:spPr>
      </p:pic>
      <p:pic>
        <p:nvPicPr>
          <p:cNvPr id="51" name="Graphic 50">
            <a:extLst>
              <a:ext uri="{FF2B5EF4-FFF2-40B4-BE49-F238E27FC236}">
                <a16:creationId xmlns:a16="http://schemas.microsoft.com/office/drawing/2014/main" id="{101CC1E0-3747-049A-BB5F-1BB5620FECD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89056" y="5446059"/>
            <a:ext cx="933889" cy="654638"/>
          </a:xfrm>
          <a:prstGeom prst="rect">
            <a:avLst/>
          </a:prstGeom>
        </p:spPr>
      </p:pic>
    </p:spTree>
    <p:extLst>
      <p:ext uri="{BB962C8B-B14F-4D97-AF65-F5344CB8AC3E}">
        <p14:creationId xmlns:p14="http://schemas.microsoft.com/office/powerpoint/2010/main" val="2648517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844DC4-2DC5-1CBE-3CEC-2612F00B11B3}"/>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FC57F487-6697-AE4B-D3CF-90B61EC320C8}"/>
              </a:ext>
            </a:extLst>
          </p:cNvPr>
          <p:cNvSpPr>
            <a:spLocks noGrp="1"/>
          </p:cNvSpPr>
          <p:nvPr>
            <p:ph type="sldNum" sz="quarter" idx="12"/>
          </p:nvPr>
        </p:nvSpPr>
        <p:spPr/>
        <p:txBody>
          <a:bodyPr/>
          <a:lstStyle/>
          <a:p>
            <a:fld id="{F8A89D12-4F33-44AF-85FC-689FEAF79A41}" type="slidenum">
              <a:rPr lang="en-US" smtClean="0"/>
              <a:pPr/>
              <a:t>24</a:t>
            </a:fld>
            <a:endParaRPr lang="en-US"/>
          </a:p>
        </p:txBody>
      </p:sp>
      <p:sp>
        <p:nvSpPr>
          <p:cNvPr id="4" name="Title 3">
            <a:extLst>
              <a:ext uri="{FF2B5EF4-FFF2-40B4-BE49-F238E27FC236}">
                <a16:creationId xmlns:a16="http://schemas.microsoft.com/office/drawing/2014/main" id="{0713A69E-329C-51D9-5D29-5411F9EF4E2A}"/>
              </a:ext>
            </a:extLst>
          </p:cNvPr>
          <p:cNvSpPr>
            <a:spLocks noGrp="1"/>
          </p:cNvSpPr>
          <p:nvPr>
            <p:ph type="title"/>
          </p:nvPr>
        </p:nvSpPr>
        <p:spPr>
          <a:xfrm>
            <a:off x="548640" y="451537"/>
            <a:ext cx="3571415" cy="905040"/>
          </a:xfrm>
        </p:spPr>
        <p:txBody>
          <a:bodyPr/>
          <a:lstStyle/>
          <a:p>
            <a:r>
              <a:rPr lang="en-GB" sz="2800" dirty="0"/>
              <a:t>Everything works better together </a:t>
            </a:r>
            <a:br>
              <a:rPr lang="en-GB" sz="2800" dirty="0"/>
            </a:br>
            <a:r>
              <a:rPr lang="en-GB" sz="2800" dirty="0"/>
              <a:t>on Platform Equinix</a:t>
            </a:r>
            <a:r>
              <a:rPr lang="en-GB" sz="2800" baseline="30000" dirty="0"/>
              <a:t>®</a:t>
            </a:r>
            <a:endParaRPr lang="en-US" sz="2800" baseline="30000" dirty="0"/>
          </a:p>
        </p:txBody>
      </p:sp>
      <p:grpSp>
        <p:nvGrpSpPr>
          <p:cNvPr id="5" name="Group 4">
            <a:extLst>
              <a:ext uri="{FF2B5EF4-FFF2-40B4-BE49-F238E27FC236}">
                <a16:creationId xmlns:a16="http://schemas.microsoft.com/office/drawing/2014/main" id="{E06A6D11-613C-CB61-0275-56089672F580}"/>
              </a:ext>
            </a:extLst>
          </p:cNvPr>
          <p:cNvGrpSpPr/>
          <p:nvPr/>
        </p:nvGrpSpPr>
        <p:grpSpPr>
          <a:xfrm>
            <a:off x="4213963" y="322715"/>
            <a:ext cx="6886232" cy="5738587"/>
            <a:chOff x="5002239" y="312205"/>
            <a:chExt cx="6886232" cy="5738587"/>
          </a:xfrm>
        </p:grpSpPr>
        <p:sp>
          <p:nvSpPr>
            <p:cNvPr id="65" name="Oval 64">
              <a:extLst>
                <a:ext uri="{FF2B5EF4-FFF2-40B4-BE49-F238E27FC236}">
                  <a16:creationId xmlns:a16="http://schemas.microsoft.com/office/drawing/2014/main" id="{5E7FCE3D-D5BD-C3BF-9CAF-712986D6C2B9}"/>
                </a:ext>
              </a:extLst>
            </p:cNvPr>
            <p:cNvSpPr/>
            <p:nvPr/>
          </p:nvSpPr>
          <p:spPr>
            <a:xfrm>
              <a:off x="5874293" y="700025"/>
              <a:ext cx="5152256" cy="5152256"/>
            </a:xfrm>
            <a:prstGeom prst="ellipse">
              <a:avLst/>
            </a:prstGeom>
            <a:noFill/>
            <a:ln w="762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grpSp>
          <p:nvGrpSpPr>
            <p:cNvPr id="13" name="Group 12">
              <a:extLst>
                <a:ext uri="{FF2B5EF4-FFF2-40B4-BE49-F238E27FC236}">
                  <a16:creationId xmlns:a16="http://schemas.microsoft.com/office/drawing/2014/main" id="{9F7218F8-D579-B383-F5CF-54F8A317D65E}"/>
                </a:ext>
              </a:extLst>
            </p:cNvPr>
            <p:cNvGrpSpPr/>
            <p:nvPr/>
          </p:nvGrpSpPr>
          <p:grpSpPr>
            <a:xfrm>
              <a:off x="7724528" y="2506817"/>
              <a:ext cx="1474634" cy="1474634"/>
              <a:chOff x="5549141" y="2616830"/>
              <a:chExt cx="1887524" cy="1887524"/>
            </a:xfrm>
          </p:grpSpPr>
          <p:sp>
            <p:nvSpPr>
              <p:cNvPr id="7" name="Oval 6">
                <a:extLst>
                  <a:ext uri="{FF2B5EF4-FFF2-40B4-BE49-F238E27FC236}">
                    <a16:creationId xmlns:a16="http://schemas.microsoft.com/office/drawing/2014/main" id="{E41CD8B3-52F5-91EC-545A-2F27CB76EC70}"/>
                  </a:ext>
                </a:extLst>
              </p:cNvPr>
              <p:cNvSpPr/>
              <p:nvPr/>
            </p:nvSpPr>
            <p:spPr>
              <a:xfrm>
                <a:off x="5549141" y="2616830"/>
                <a:ext cx="1887524" cy="188752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grpSp>
            <p:nvGrpSpPr>
              <p:cNvPr id="12" name="Group 11">
                <a:extLst>
                  <a:ext uri="{FF2B5EF4-FFF2-40B4-BE49-F238E27FC236}">
                    <a16:creationId xmlns:a16="http://schemas.microsoft.com/office/drawing/2014/main" id="{6FD5373C-1FD6-8810-AD8A-A94316DC1883}"/>
                  </a:ext>
                </a:extLst>
              </p:cNvPr>
              <p:cNvGrpSpPr/>
              <p:nvPr/>
            </p:nvGrpSpPr>
            <p:grpSpPr>
              <a:xfrm>
                <a:off x="5629500" y="3031995"/>
                <a:ext cx="1756480" cy="831663"/>
                <a:chOff x="5629498" y="3031995"/>
                <a:chExt cx="1756480" cy="831663"/>
              </a:xfrm>
            </p:grpSpPr>
            <p:sp>
              <p:nvSpPr>
                <p:cNvPr id="8" name="Title 3">
                  <a:extLst>
                    <a:ext uri="{FF2B5EF4-FFF2-40B4-BE49-F238E27FC236}">
                      <a16:creationId xmlns:a16="http://schemas.microsoft.com/office/drawing/2014/main" id="{B7D75D40-DC5F-AB98-A111-8C4C439067D9}"/>
                    </a:ext>
                  </a:extLst>
                </p:cNvPr>
                <p:cNvSpPr txBox="1">
                  <a:spLocks/>
                </p:cNvSpPr>
                <p:nvPr/>
              </p:nvSpPr>
              <p:spPr>
                <a:xfrm>
                  <a:off x="5629498" y="3523203"/>
                  <a:ext cx="1756480" cy="34045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algn="ctr"/>
                  <a:r>
                    <a:rPr lang="en-GB" sz="850" b="0">
                      <a:solidFill>
                        <a:schemeClr val="bg1"/>
                      </a:solidFill>
                      <a:latin typeface="+mn-lt"/>
                    </a:rPr>
                    <a:t>Equinix Fabric</a:t>
                  </a:r>
                  <a:r>
                    <a:rPr lang="en-US" sz="850" b="0" i="0" baseline="30000">
                      <a:solidFill>
                        <a:schemeClr val="bg1"/>
                      </a:solidFill>
                      <a:effectLst/>
                      <a:latin typeface="+mn-lt"/>
                    </a:rPr>
                    <a:t>®</a:t>
                  </a:r>
                  <a:endParaRPr lang="en-GB" sz="850" b="0" baseline="30000">
                    <a:solidFill>
                      <a:schemeClr val="bg1"/>
                    </a:solidFill>
                    <a:latin typeface="+mn-lt"/>
                  </a:endParaRPr>
                </a:p>
                <a:p>
                  <a:pPr algn="ctr"/>
                  <a:r>
                    <a:rPr lang="en-GB" sz="850" b="0">
                      <a:solidFill>
                        <a:schemeClr val="bg1"/>
                      </a:solidFill>
                      <a:latin typeface="+mn-lt"/>
                    </a:rPr>
                    <a:t>via Platform Equinix</a:t>
                  </a:r>
                  <a:r>
                    <a:rPr lang="en-US" sz="850" b="0" i="0" baseline="30000">
                      <a:solidFill>
                        <a:schemeClr val="bg1"/>
                      </a:solidFill>
                      <a:effectLst/>
                      <a:latin typeface="+mn-lt"/>
                    </a:rPr>
                    <a:t>®</a:t>
                  </a:r>
                  <a:endParaRPr lang="en-US" sz="850" b="0" baseline="30000">
                    <a:solidFill>
                      <a:schemeClr val="bg1"/>
                    </a:solidFill>
                    <a:latin typeface="+mn-lt"/>
                  </a:endParaRPr>
                </a:p>
              </p:txBody>
            </p:sp>
            <p:pic>
              <p:nvPicPr>
                <p:cNvPr id="11" name="Graphic 10">
                  <a:extLst>
                    <a:ext uri="{FF2B5EF4-FFF2-40B4-BE49-F238E27FC236}">
                      <a16:creationId xmlns:a16="http://schemas.microsoft.com/office/drawing/2014/main" id="{B21F85B7-4C6E-7478-F1C0-C928D47A4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2950" y="3031995"/>
                  <a:ext cx="409575" cy="457200"/>
                </a:xfrm>
                <a:prstGeom prst="rect">
                  <a:avLst/>
                </a:prstGeom>
              </p:spPr>
            </p:pic>
          </p:grpSp>
        </p:grpSp>
        <p:grpSp>
          <p:nvGrpSpPr>
            <p:cNvPr id="56" name="Group 55">
              <a:extLst>
                <a:ext uri="{FF2B5EF4-FFF2-40B4-BE49-F238E27FC236}">
                  <a16:creationId xmlns:a16="http://schemas.microsoft.com/office/drawing/2014/main" id="{5FA3144D-CA29-9D55-5D01-8E43EC6283DC}"/>
                </a:ext>
              </a:extLst>
            </p:cNvPr>
            <p:cNvGrpSpPr/>
            <p:nvPr/>
          </p:nvGrpSpPr>
          <p:grpSpPr>
            <a:xfrm>
              <a:off x="6743838" y="1492896"/>
              <a:ext cx="3384309" cy="3413932"/>
              <a:chOff x="4608531" y="1386453"/>
              <a:chExt cx="4002070" cy="4037100"/>
            </a:xfrm>
          </p:grpSpPr>
          <p:sp>
            <p:nvSpPr>
              <p:cNvPr id="10" name="Oval 9">
                <a:extLst>
                  <a:ext uri="{FF2B5EF4-FFF2-40B4-BE49-F238E27FC236}">
                    <a16:creationId xmlns:a16="http://schemas.microsoft.com/office/drawing/2014/main" id="{CF486809-F5FE-6762-04A4-C1CA095FB5DE}"/>
                  </a:ext>
                </a:extLst>
              </p:cNvPr>
              <p:cNvSpPr/>
              <p:nvPr/>
            </p:nvSpPr>
            <p:spPr>
              <a:xfrm>
                <a:off x="4916224" y="1732405"/>
                <a:ext cx="3456251" cy="3456251"/>
              </a:xfrm>
              <a:prstGeom prst="ellipse">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grpSp>
            <p:nvGrpSpPr>
              <p:cNvPr id="55" name="Group 54">
                <a:extLst>
                  <a:ext uri="{FF2B5EF4-FFF2-40B4-BE49-F238E27FC236}">
                    <a16:creationId xmlns:a16="http://schemas.microsoft.com/office/drawing/2014/main" id="{6CAC045D-840C-48FD-F9C3-FBB39D32A790}"/>
                  </a:ext>
                </a:extLst>
              </p:cNvPr>
              <p:cNvGrpSpPr/>
              <p:nvPr/>
            </p:nvGrpSpPr>
            <p:grpSpPr>
              <a:xfrm>
                <a:off x="6661606" y="1386453"/>
                <a:ext cx="785813" cy="785813"/>
                <a:chOff x="6661606" y="1386453"/>
                <a:chExt cx="785813" cy="785813"/>
              </a:xfrm>
            </p:grpSpPr>
            <p:sp>
              <p:nvSpPr>
                <p:cNvPr id="33" name="Oval 32">
                  <a:extLst>
                    <a:ext uri="{FF2B5EF4-FFF2-40B4-BE49-F238E27FC236}">
                      <a16:creationId xmlns:a16="http://schemas.microsoft.com/office/drawing/2014/main" id="{6639618B-DEB3-61F4-A4A0-5C83AA805FB4}"/>
                    </a:ext>
                  </a:extLst>
                </p:cNvPr>
                <p:cNvSpPr/>
                <p:nvPr/>
              </p:nvSpPr>
              <p:spPr>
                <a:xfrm>
                  <a:off x="6661606" y="1386453"/>
                  <a:ext cx="785813" cy="7858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34" name="Graphic 33">
                  <a:extLst>
                    <a:ext uri="{FF2B5EF4-FFF2-40B4-BE49-F238E27FC236}">
                      <a16:creationId xmlns:a16="http://schemas.microsoft.com/office/drawing/2014/main" id="{D7971E53-93F5-ADE4-F7EF-618567E31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5130" y="1596479"/>
                  <a:ext cx="457200" cy="365760"/>
                </a:xfrm>
                <a:prstGeom prst="rect">
                  <a:avLst/>
                </a:prstGeom>
              </p:spPr>
            </p:pic>
          </p:grpSp>
          <p:grpSp>
            <p:nvGrpSpPr>
              <p:cNvPr id="50" name="Group 49">
                <a:extLst>
                  <a:ext uri="{FF2B5EF4-FFF2-40B4-BE49-F238E27FC236}">
                    <a16:creationId xmlns:a16="http://schemas.microsoft.com/office/drawing/2014/main" id="{985AB054-6EBD-8A17-0635-A7AD6AE97AF3}"/>
                  </a:ext>
                </a:extLst>
              </p:cNvPr>
              <p:cNvGrpSpPr/>
              <p:nvPr/>
            </p:nvGrpSpPr>
            <p:grpSpPr>
              <a:xfrm>
                <a:off x="7777678" y="2346972"/>
                <a:ext cx="691971" cy="691971"/>
                <a:chOff x="7777678" y="2346972"/>
                <a:chExt cx="691971" cy="691971"/>
              </a:xfrm>
            </p:grpSpPr>
            <p:sp>
              <p:nvSpPr>
                <p:cNvPr id="19" name="Oval 18">
                  <a:extLst>
                    <a:ext uri="{FF2B5EF4-FFF2-40B4-BE49-F238E27FC236}">
                      <a16:creationId xmlns:a16="http://schemas.microsoft.com/office/drawing/2014/main" id="{4E866A91-24A1-C8A2-8856-8D1AEC4A2C8D}"/>
                    </a:ext>
                  </a:extLst>
                </p:cNvPr>
                <p:cNvSpPr/>
                <p:nvPr/>
              </p:nvSpPr>
              <p:spPr>
                <a:xfrm>
                  <a:off x="7777678" y="2346972"/>
                  <a:ext cx="691971" cy="6919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37" name="Picture 36">
                  <a:extLst>
                    <a:ext uri="{FF2B5EF4-FFF2-40B4-BE49-F238E27FC236}">
                      <a16:creationId xmlns:a16="http://schemas.microsoft.com/office/drawing/2014/main" id="{56C9DC86-BD0D-2122-F559-86BB23BD6697}"/>
                    </a:ext>
                  </a:extLst>
                </p:cNvPr>
                <p:cNvPicPr>
                  <a:picLocks noChangeAspect="1"/>
                </p:cNvPicPr>
                <p:nvPr/>
              </p:nvPicPr>
              <p:blipFill>
                <a:blip r:embed="rId7"/>
                <a:stretch>
                  <a:fillRect/>
                </a:stretch>
              </p:blipFill>
              <p:spPr>
                <a:xfrm>
                  <a:off x="7970926" y="2447960"/>
                  <a:ext cx="389131" cy="389131"/>
                </a:xfrm>
                <a:prstGeom prst="rect">
                  <a:avLst/>
                </a:prstGeom>
              </p:spPr>
            </p:pic>
          </p:grpSp>
          <p:grpSp>
            <p:nvGrpSpPr>
              <p:cNvPr id="49" name="Group 48">
                <a:extLst>
                  <a:ext uri="{FF2B5EF4-FFF2-40B4-BE49-F238E27FC236}">
                    <a16:creationId xmlns:a16="http://schemas.microsoft.com/office/drawing/2014/main" id="{0E208C2F-FEDE-26A7-7871-04ACE5002673}"/>
                  </a:ext>
                </a:extLst>
              </p:cNvPr>
              <p:cNvGrpSpPr/>
              <p:nvPr/>
            </p:nvGrpSpPr>
            <p:grpSpPr>
              <a:xfrm>
                <a:off x="7988303" y="3702401"/>
                <a:ext cx="622298" cy="622298"/>
                <a:chOff x="7988303" y="3702401"/>
                <a:chExt cx="622298" cy="622298"/>
              </a:xfrm>
            </p:grpSpPr>
            <p:sp>
              <p:nvSpPr>
                <p:cNvPr id="21" name="Oval 20">
                  <a:extLst>
                    <a:ext uri="{FF2B5EF4-FFF2-40B4-BE49-F238E27FC236}">
                      <a16:creationId xmlns:a16="http://schemas.microsoft.com/office/drawing/2014/main" id="{7F221509-7200-D4C1-6FB3-A22596ED97A6}"/>
                    </a:ext>
                  </a:extLst>
                </p:cNvPr>
                <p:cNvSpPr/>
                <p:nvPr/>
              </p:nvSpPr>
              <p:spPr>
                <a:xfrm>
                  <a:off x="7988303" y="3702401"/>
                  <a:ext cx="622298" cy="62229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0" name="Picture 39">
                  <a:extLst>
                    <a:ext uri="{FF2B5EF4-FFF2-40B4-BE49-F238E27FC236}">
                      <a16:creationId xmlns:a16="http://schemas.microsoft.com/office/drawing/2014/main" id="{2829A15D-4B6A-97B2-88A3-EC8B5147E07E}"/>
                    </a:ext>
                  </a:extLst>
                </p:cNvPr>
                <p:cNvPicPr>
                  <a:picLocks noChangeAspect="1"/>
                </p:cNvPicPr>
                <p:nvPr/>
              </p:nvPicPr>
              <p:blipFill>
                <a:blip r:embed="rId8"/>
                <a:stretch>
                  <a:fillRect/>
                </a:stretch>
              </p:blipFill>
              <p:spPr>
                <a:xfrm>
                  <a:off x="8095237" y="3831873"/>
                  <a:ext cx="458022" cy="324432"/>
                </a:xfrm>
                <a:prstGeom prst="rect">
                  <a:avLst/>
                </a:prstGeom>
              </p:spPr>
            </p:pic>
          </p:grpSp>
          <p:grpSp>
            <p:nvGrpSpPr>
              <p:cNvPr id="48" name="Group 47">
                <a:extLst>
                  <a:ext uri="{FF2B5EF4-FFF2-40B4-BE49-F238E27FC236}">
                    <a16:creationId xmlns:a16="http://schemas.microsoft.com/office/drawing/2014/main" id="{E224AE6E-A971-5EAC-1DD0-833063F8CE28}"/>
                  </a:ext>
                </a:extLst>
              </p:cNvPr>
              <p:cNvGrpSpPr/>
              <p:nvPr/>
            </p:nvGrpSpPr>
            <p:grpSpPr>
              <a:xfrm>
                <a:off x="7163383" y="4653280"/>
                <a:ext cx="612003" cy="612003"/>
                <a:chOff x="7163383" y="4653280"/>
                <a:chExt cx="612003" cy="612003"/>
              </a:xfrm>
            </p:grpSpPr>
            <p:sp>
              <p:nvSpPr>
                <p:cNvPr id="23" name="Oval 22">
                  <a:extLst>
                    <a:ext uri="{FF2B5EF4-FFF2-40B4-BE49-F238E27FC236}">
                      <a16:creationId xmlns:a16="http://schemas.microsoft.com/office/drawing/2014/main" id="{74D531F5-48FA-5BB1-957D-7B1DC26DE4F3}"/>
                    </a:ext>
                  </a:extLst>
                </p:cNvPr>
                <p:cNvSpPr/>
                <p:nvPr/>
              </p:nvSpPr>
              <p:spPr>
                <a:xfrm>
                  <a:off x="7163383" y="4653280"/>
                  <a:ext cx="612003" cy="6120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2" name="Picture 41">
                  <a:extLst>
                    <a:ext uri="{FF2B5EF4-FFF2-40B4-BE49-F238E27FC236}">
                      <a16:creationId xmlns:a16="http://schemas.microsoft.com/office/drawing/2014/main" id="{5F89BCFD-BB7C-C184-8C48-91A7FC5936F5}"/>
                    </a:ext>
                  </a:extLst>
                </p:cNvPr>
                <p:cNvPicPr>
                  <a:picLocks noChangeAspect="1"/>
                </p:cNvPicPr>
                <p:nvPr/>
              </p:nvPicPr>
              <p:blipFill>
                <a:blip r:embed="rId9"/>
                <a:stretch>
                  <a:fillRect/>
                </a:stretch>
              </p:blipFill>
              <p:spPr>
                <a:xfrm>
                  <a:off x="7313250" y="4838642"/>
                  <a:ext cx="306828" cy="323874"/>
                </a:xfrm>
                <a:prstGeom prst="rect">
                  <a:avLst/>
                </a:prstGeom>
              </p:spPr>
            </p:pic>
          </p:grpSp>
          <p:grpSp>
            <p:nvGrpSpPr>
              <p:cNvPr id="47" name="Group 46">
                <a:extLst>
                  <a:ext uri="{FF2B5EF4-FFF2-40B4-BE49-F238E27FC236}">
                    <a16:creationId xmlns:a16="http://schemas.microsoft.com/office/drawing/2014/main" id="{1BF35965-E8A6-2B92-113A-157A7A968B51}"/>
                  </a:ext>
                </a:extLst>
              </p:cNvPr>
              <p:cNvGrpSpPr/>
              <p:nvPr/>
            </p:nvGrpSpPr>
            <p:grpSpPr>
              <a:xfrm>
                <a:off x="5860856" y="4773471"/>
                <a:ext cx="650082" cy="650082"/>
                <a:chOff x="5860856" y="4773471"/>
                <a:chExt cx="650082" cy="650082"/>
              </a:xfrm>
            </p:grpSpPr>
            <p:sp>
              <p:nvSpPr>
                <p:cNvPr id="25" name="Oval 24">
                  <a:extLst>
                    <a:ext uri="{FF2B5EF4-FFF2-40B4-BE49-F238E27FC236}">
                      <a16:creationId xmlns:a16="http://schemas.microsoft.com/office/drawing/2014/main" id="{AB852A6A-BB71-8127-8A04-1EAFC121653F}"/>
                    </a:ext>
                  </a:extLst>
                </p:cNvPr>
                <p:cNvSpPr/>
                <p:nvPr/>
              </p:nvSpPr>
              <p:spPr>
                <a:xfrm>
                  <a:off x="5860856" y="4773471"/>
                  <a:ext cx="650082" cy="6500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3" name="Picture 42">
                  <a:extLst>
                    <a:ext uri="{FF2B5EF4-FFF2-40B4-BE49-F238E27FC236}">
                      <a16:creationId xmlns:a16="http://schemas.microsoft.com/office/drawing/2014/main" id="{8D84D4F5-3EDE-9CDD-80D4-39B83DFB7F1A}"/>
                    </a:ext>
                  </a:extLst>
                </p:cNvPr>
                <p:cNvPicPr>
                  <a:picLocks noChangeAspect="1"/>
                </p:cNvPicPr>
                <p:nvPr/>
              </p:nvPicPr>
              <p:blipFill>
                <a:blip r:embed="rId10"/>
                <a:stretch>
                  <a:fillRect/>
                </a:stretch>
              </p:blipFill>
              <p:spPr>
                <a:xfrm>
                  <a:off x="6025163" y="4963571"/>
                  <a:ext cx="302948" cy="302948"/>
                </a:xfrm>
                <a:prstGeom prst="rect">
                  <a:avLst/>
                </a:prstGeom>
              </p:spPr>
            </p:pic>
          </p:grpSp>
          <p:grpSp>
            <p:nvGrpSpPr>
              <p:cNvPr id="53" name="Group 52">
                <a:extLst>
                  <a:ext uri="{FF2B5EF4-FFF2-40B4-BE49-F238E27FC236}">
                    <a16:creationId xmlns:a16="http://schemas.microsoft.com/office/drawing/2014/main" id="{E8DFC971-687F-5304-43BB-6B734655E79F}"/>
                  </a:ext>
                </a:extLst>
              </p:cNvPr>
              <p:cNvGrpSpPr/>
              <p:nvPr/>
            </p:nvGrpSpPr>
            <p:grpSpPr>
              <a:xfrm>
                <a:off x="4786346" y="3981676"/>
                <a:ext cx="652464" cy="652464"/>
                <a:chOff x="4833937" y="3981676"/>
                <a:chExt cx="652464" cy="652464"/>
              </a:xfrm>
            </p:grpSpPr>
            <p:sp>
              <p:nvSpPr>
                <p:cNvPr id="27" name="Oval 26">
                  <a:extLst>
                    <a:ext uri="{FF2B5EF4-FFF2-40B4-BE49-F238E27FC236}">
                      <a16:creationId xmlns:a16="http://schemas.microsoft.com/office/drawing/2014/main" id="{45140578-A9EF-3293-5F01-6382E71896DF}"/>
                    </a:ext>
                  </a:extLst>
                </p:cNvPr>
                <p:cNvSpPr/>
                <p:nvPr/>
              </p:nvSpPr>
              <p:spPr>
                <a:xfrm>
                  <a:off x="4833937" y="3981676"/>
                  <a:ext cx="652464" cy="652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4" name="Picture 43">
                  <a:extLst>
                    <a:ext uri="{FF2B5EF4-FFF2-40B4-BE49-F238E27FC236}">
                      <a16:creationId xmlns:a16="http://schemas.microsoft.com/office/drawing/2014/main" id="{46630331-3C70-F259-189D-E7D46F53A793}"/>
                    </a:ext>
                  </a:extLst>
                </p:cNvPr>
                <p:cNvPicPr>
                  <a:picLocks noChangeAspect="1"/>
                </p:cNvPicPr>
                <p:nvPr/>
              </p:nvPicPr>
              <p:blipFill>
                <a:blip r:embed="rId11"/>
                <a:stretch>
                  <a:fillRect/>
                </a:stretch>
              </p:blipFill>
              <p:spPr>
                <a:xfrm>
                  <a:off x="4998049" y="4112692"/>
                  <a:ext cx="353439" cy="353439"/>
                </a:xfrm>
                <a:prstGeom prst="rect">
                  <a:avLst/>
                </a:prstGeom>
              </p:spPr>
            </p:pic>
          </p:grpSp>
          <p:grpSp>
            <p:nvGrpSpPr>
              <p:cNvPr id="52" name="Group 51">
                <a:extLst>
                  <a:ext uri="{FF2B5EF4-FFF2-40B4-BE49-F238E27FC236}">
                    <a16:creationId xmlns:a16="http://schemas.microsoft.com/office/drawing/2014/main" id="{5B72CC56-9112-1E5E-FD9D-69D485A8D024}"/>
                  </a:ext>
                </a:extLst>
              </p:cNvPr>
              <p:cNvGrpSpPr/>
              <p:nvPr/>
            </p:nvGrpSpPr>
            <p:grpSpPr>
              <a:xfrm>
                <a:off x="4608531" y="2676224"/>
                <a:ext cx="702257" cy="702257"/>
                <a:chOff x="4608531" y="2676224"/>
                <a:chExt cx="702257" cy="702257"/>
              </a:xfrm>
            </p:grpSpPr>
            <p:sp>
              <p:nvSpPr>
                <p:cNvPr id="29" name="Oval 28">
                  <a:extLst>
                    <a:ext uri="{FF2B5EF4-FFF2-40B4-BE49-F238E27FC236}">
                      <a16:creationId xmlns:a16="http://schemas.microsoft.com/office/drawing/2014/main" id="{CEE142BE-D494-5424-0A5B-598B6002C59C}"/>
                    </a:ext>
                  </a:extLst>
                </p:cNvPr>
                <p:cNvSpPr/>
                <p:nvPr/>
              </p:nvSpPr>
              <p:spPr>
                <a:xfrm>
                  <a:off x="4608531" y="2676224"/>
                  <a:ext cx="702257" cy="7022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5" name="Picture 44">
                  <a:extLst>
                    <a:ext uri="{FF2B5EF4-FFF2-40B4-BE49-F238E27FC236}">
                      <a16:creationId xmlns:a16="http://schemas.microsoft.com/office/drawing/2014/main" id="{895B81B6-D6F2-6C95-85D5-8CFD76847C87}"/>
                    </a:ext>
                  </a:extLst>
                </p:cNvPr>
                <p:cNvPicPr>
                  <a:picLocks noChangeAspect="1"/>
                </p:cNvPicPr>
                <p:nvPr/>
              </p:nvPicPr>
              <p:blipFill>
                <a:blip r:embed="rId12"/>
                <a:stretch>
                  <a:fillRect/>
                </a:stretch>
              </p:blipFill>
              <p:spPr>
                <a:xfrm>
                  <a:off x="4764372" y="2835238"/>
                  <a:ext cx="425695" cy="385153"/>
                </a:xfrm>
                <a:prstGeom prst="rect">
                  <a:avLst/>
                </a:prstGeom>
              </p:spPr>
            </p:pic>
          </p:grpSp>
          <p:grpSp>
            <p:nvGrpSpPr>
              <p:cNvPr id="51" name="Group 50">
                <a:extLst>
                  <a:ext uri="{FF2B5EF4-FFF2-40B4-BE49-F238E27FC236}">
                    <a16:creationId xmlns:a16="http://schemas.microsoft.com/office/drawing/2014/main" id="{B8CD1D39-B571-4C19-987B-DDD2E13636A4}"/>
                  </a:ext>
                </a:extLst>
              </p:cNvPr>
              <p:cNvGrpSpPr/>
              <p:nvPr/>
            </p:nvGrpSpPr>
            <p:grpSpPr>
              <a:xfrm>
                <a:off x="5270524" y="1705707"/>
                <a:ext cx="725032" cy="725032"/>
                <a:chOff x="5270524" y="1705707"/>
                <a:chExt cx="725032" cy="725032"/>
              </a:xfrm>
            </p:grpSpPr>
            <p:sp>
              <p:nvSpPr>
                <p:cNvPr id="31" name="Oval 30">
                  <a:extLst>
                    <a:ext uri="{FF2B5EF4-FFF2-40B4-BE49-F238E27FC236}">
                      <a16:creationId xmlns:a16="http://schemas.microsoft.com/office/drawing/2014/main" id="{63679F48-C7F6-CE16-0590-83D4AEA43294}"/>
                    </a:ext>
                  </a:extLst>
                </p:cNvPr>
                <p:cNvSpPr/>
                <p:nvPr/>
              </p:nvSpPr>
              <p:spPr>
                <a:xfrm>
                  <a:off x="5270524" y="1705707"/>
                  <a:ext cx="725032" cy="7250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46" name="Picture 45">
                  <a:extLst>
                    <a:ext uri="{FF2B5EF4-FFF2-40B4-BE49-F238E27FC236}">
                      <a16:creationId xmlns:a16="http://schemas.microsoft.com/office/drawing/2014/main" id="{E31043FC-3DBF-905E-BECC-0DCC6658C0A3}"/>
                    </a:ext>
                  </a:extLst>
                </p:cNvPr>
                <p:cNvPicPr>
                  <a:picLocks noChangeAspect="1"/>
                </p:cNvPicPr>
                <p:nvPr/>
              </p:nvPicPr>
              <p:blipFill>
                <a:blip r:embed="rId13"/>
                <a:stretch>
                  <a:fillRect/>
                </a:stretch>
              </p:blipFill>
              <p:spPr>
                <a:xfrm>
                  <a:off x="5438810" y="1857683"/>
                  <a:ext cx="366930" cy="410098"/>
                </a:xfrm>
                <a:prstGeom prst="rect">
                  <a:avLst/>
                </a:prstGeom>
              </p:spPr>
            </p:pic>
          </p:grpSp>
        </p:grpSp>
        <p:sp>
          <p:nvSpPr>
            <p:cNvPr id="57" name="Title 3">
              <a:extLst>
                <a:ext uri="{FF2B5EF4-FFF2-40B4-BE49-F238E27FC236}">
                  <a16:creationId xmlns:a16="http://schemas.microsoft.com/office/drawing/2014/main" id="{DB6F2201-1745-C408-89B8-D915C105C25E}"/>
                </a:ext>
              </a:extLst>
            </p:cNvPr>
            <p:cNvSpPr txBox="1">
              <a:spLocks/>
            </p:cNvSpPr>
            <p:nvPr/>
          </p:nvSpPr>
          <p:spPr>
            <a:xfrm>
              <a:off x="8892003" y="1536921"/>
              <a:ext cx="380252" cy="15069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SaaS</a:t>
              </a:r>
              <a:endParaRPr lang="en-US" sz="900">
                <a:solidFill>
                  <a:schemeClr val="tx2"/>
                </a:solidFill>
              </a:endParaRPr>
            </a:p>
          </p:txBody>
        </p:sp>
        <p:sp>
          <p:nvSpPr>
            <p:cNvPr id="58" name="Title 3">
              <a:extLst>
                <a:ext uri="{FF2B5EF4-FFF2-40B4-BE49-F238E27FC236}">
                  <a16:creationId xmlns:a16="http://schemas.microsoft.com/office/drawing/2014/main" id="{91BA1798-6A9E-3F4A-BDA0-86AF096C5FD1}"/>
                </a:ext>
              </a:extLst>
            </p:cNvPr>
            <p:cNvSpPr txBox="1">
              <a:spLocks/>
            </p:cNvSpPr>
            <p:nvPr/>
          </p:nvSpPr>
          <p:spPr>
            <a:xfrm>
              <a:off x="9994372" y="2382527"/>
              <a:ext cx="860639" cy="32913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Edge</a:t>
              </a:r>
            </a:p>
            <a:p>
              <a:r>
                <a:rPr lang="en-GB" sz="900">
                  <a:solidFill>
                    <a:schemeClr val="tx2"/>
                  </a:solidFill>
                </a:rPr>
                <a:t>Services</a:t>
              </a:r>
              <a:endParaRPr lang="en-US" sz="900">
                <a:solidFill>
                  <a:schemeClr val="tx2"/>
                </a:solidFill>
              </a:endParaRPr>
            </a:p>
          </p:txBody>
        </p:sp>
        <p:sp>
          <p:nvSpPr>
            <p:cNvPr id="59" name="Title 3">
              <a:extLst>
                <a:ext uri="{FF2B5EF4-FFF2-40B4-BE49-F238E27FC236}">
                  <a16:creationId xmlns:a16="http://schemas.microsoft.com/office/drawing/2014/main" id="{1139DD15-979D-5888-29A0-093C07358B87}"/>
                </a:ext>
              </a:extLst>
            </p:cNvPr>
            <p:cNvSpPr txBox="1">
              <a:spLocks/>
            </p:cNvSpPr>
            <p:nvPr/>
          </p:nvSpPr>
          <p:spPr>
            <a:xfrm>
              <a:off x="10147523" y="3617788"/>
              <a:ext cx="418333" cy="18119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IaaS</a:t>
              </a:r>
              <a:endParaRPr lang="en-US" sz="900">
                <a:solidFill>
                  <a:schemeClr val="tx2"/>
                </a:solidFill>
              </a:endParaRPr>
            </a:p>
          </p:txBody>
        </p:sp>
        <p:sp>
          <p:nvSpPr>
            <p:cNvPr id="60" name="Title 3">
              <a:extLst>
                <a:ext uri="{FF2B5EF4-FFF2-40B4-BE49-F238E27FC236}">
                  <a16:creationId xmlns:a16="http://schemas.microsoft.com/office/drawing/2014/main" id="{A0F8416C-8A34-0D1C-E4D1-90E96FA9A52B}"/>
                </a:ext>
              </a:extLst>
            </p:cNvPr>
            <p:cNvSpPr txBox="1">
              <a:spLocks/>
            </p:cNvSpPr>
            <p:nvPr/>
          </p:nvSpPr>
          <p:spPr>
            <a:xfrm>
              <a:off x="9031124" y="4730767"/>
              <a:ext cx="805204" cy="26363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Security</a:t>
              </a:r>
            </a:p>
            <a:p>
              <a:r>
                <a:rPr lang="en-GB" sz="900">
                  <a:solidFill>
                    <a:schemeClr val="tx2"/>
                  </a:solidFill>
                </a:rPr>
                <a:t>Services</a:t>
              </a:r>
              <a:endParaRPr lang="en-US" sz="900">
                <a:solidFill>
                  <a:schemeClr val="tx2"/>
                </a:solidFill>
              </a:endParaRPr>
            </a:p>
          </p:txBody>
        </p:sp>
        <p:sp>
          <p:nvSpPr>
            <p:cNvPr id="61" name="Title 3">
              <a:extLst>
                <a:ext uri="{FF2B5EF4-FFF2-40B4-BE49-F238E27FC236}">
                  <a16:creationId xmlns:a16="http://schemas.microsoft.com/office/drawing/2014/main" id="{C5227541-B494-4331-0707-9BE99E23DFF7}"/>
                </a:ext>
              </a:extLst>
            </p:cNvPr>
            <p:cNvSpPr txBox="1">
              <a:spLocks/>
            </p:cNvSpPr>
            <p:nvPr/>
          </p:nvSpPr>
          <p:spPr>
            <a:xfrm>
              <a:off x="7705020" y="4839021"/>
              <a:ext cx="745401" cy="13169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algn="ctr"/>
              <a:r>
                <a:rPr lang="en-GB" sz="900">
                  <a:solidFill>
                    <a:schemeClr val="tx2"/>
                  </a:solidFill>
                </a:rPr>
                <a:t>Colocation</a:t>
              </a:r>
              <a:endParaRPr lang="en-US" sz="900">
                <a:solidFill>
                  <a:schemeClr val="tx2"/>
                </a:solidFill>
              </a:endParaRPr>
            </a:p>
          </p:txBody>
        </p:sp>
        <p:sp>
          <p:nvSpPr>
            <p:cNvPr id="62" name="Title 3">
              <a:extLst>
                <a:ext uri="{FF2B5EF4-FFF2-40B4-BE49-F238E27FC236}">
                  <a16:creationId xmlns:a16="http://schemas.microsoft.com/office/drawing/2014/main" id="{221899F9-8CDF-A761-1DAD-F6828B60948E}"/>
                </a:ext>
              </a:extLst>
            </p:cNvPr>
            <p:cNvSpPr txBox="1">
              <a:spLocks/>
            </p:cNvSpPr>
            <p:nvPr/>
          </p:nvSpPr>
          <p:spPr>
            <a:xfrm>
              <a:off x="6512639" y="3813509"/>
              <a:ext cx="544644" cy="26848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Network</a:t>
              </a:r>
            </a:p>
            <a:p>
              <a:r>
                <a:rPr lang="en-GB" sz="900">
                  <a:solidFill>
                    <a:schemeClr val="tx2"/>
                  </a:solidFill>
                </a:rPr>
                <a:t>Services</a:t>
              </a:r>
              <a:endParaRPr lang="en-US" sz="900">
                <a:solidFill>
                  <a:schemeClr val="tx2"/>
                </a:solidFill>
              </a:endParaRPr>
            </a:p>
          </p:txBody>
        </p:sp>
        <p:sp>
          <p:nvSpPr>
            <p:cNvPr id="63" name="Title 3">
              <a:extLst>
                <a:ext uri="{FF2B5EF4-FFF2-40B4-BE49-F238E27FC236}">
                  <a16:creationId xmlns:a16="http://schemas.microsoft.com/office/drawing/2014/main" id="{CFD02670-069F-F728-AD2B-09B3BDF49F32}"/>
                </a:ext>
              </a:extLst>
            </p:cNvPr>
            <p:cNvSpPr txBox="1">
              <a:spLocks/>
            </p:cNvSpPr>
            <p:nvPr/>
          </p:nvSpPr>
          <p:spPr>
            <a:xfrm>
              <a:off x="6431801" y="2687709"/>
              <a:ext cx="536740" cy="4503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Digital </a:t>
              </a:r>
              <a:br>
                <a:rPr lang="en-GB" sz="900">
                  <a:solidFill>
                    <a:schemeClr val="tx2"/>
                  </a:solidFill>
                </a:rPr>
              </a:br>
              <a:r>
                <a:rPr lang="en-GB" sz="900">
                  <a:solidFill>
                    <a:schemeClr val="tx2"/>
                  </a:solidFill>
                </a:rPr>
                <a:t>Supply</a:t>
              </a:r>
            </a:p>
            <a:p>
              <a:r>
                <a:rPr lang="en-GB" sz="900">
                  <a:solidFill>
                    <a:schemeClr val="tx2"/>
                  </a:solidFill>
                </a:rPr>
                <a:t>Chain</a:t>
              </a:r>
              <a:endParaRPr lang="en-US" sz="900">
                <a:solidFill>
                  <a:schemeClr val="tx2"/>
                </a:solidFill>
              </a:endParaRPr>
            </a:p>
          </p:txBody>
        </p:sp>
        <p:sp>
          <p:nvSpPr>
            <p:cNvPr id="64" name="Title 3">
              <a:extLst>
                <a:ext uri="{FF2B5EF4-FFF2-40B4-BE49-F238E27FC236}">
                  <a16:creationId xmlns:a16="http://schemas.microsoft.com/office/drawing/2014/main" id="{B924ECE7-3865-32F5-E287-E0EE48B2FB20}"/>
                </a:ext>
              </a:extLst>
            </p:cNvPr>
            <p:cNvSpPr txBox="1">
              <a:spLocks/>
            </p:cNvSpPr>
            <p:nvPr/>
          </p:nvSpPr>
          <p:spPr>
            <a:xfrm>
              <a:off x="6961320" y="1815485"/>
              <a:ext cx="506749" cy="16295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GB" sz="900">
                  <a:solidFill>
                    <a:schemeClr val="tx2"/>
                  </a:solidFill>
                </a:rPr>
                <a:t>Internet</a:t>
              </a:r>
              <a:endParaRPr lang="en-US" sz="900">
                <a:solidFill>
                  <a:schemeClr val="tx2"/>
                </a:solidFill>
              </a:endParaRPr>
            </a:p>
          </p:txBody>
        </p:sp>
        <p:sp>
          <p:nvSpPr>
            <p:cNvPr id="68" name="TextBox 67">
              <a:extLst>
                <a:ext uri="{FF2B5EF4-FFF2-40B4-BE49-F238E27FC236}">
                  <a16:creationId xmlns:a16="http://schemas.microsoft.com/office/drawing/2014/main" id="{D5EF3805-87FE-EFEC-4D5D-754AC35B7206}"/>
                </a:ext>
              </a:extLst>
            </p:cNvPr>
            <p:cNvSpPr txBox="1"/>
            <p:nvPr/>
          </p:nvSpPr>
          <p:spPr>
            <a:xfrm>
              <a:off x="5002239" y="1125429"/>
              <a:ext cx="0" cy="0"/>
            </a:xfrm>
            <a:prstGeom prst="rect">
              <a:avLst/>
            </a:prstGeom>
            <a:noFill/>
          </p:spPr>
          <p:txBody>
            <a:bodyPr wrap="none" lIns="0" tIns="0" rtlCol="0">
              <a:noAutofit/>
            </a:bodyPr>
            <a:lstStyle/>
            <a:p>
              <a:pPr algn="l"/>
              <a:endParaRPr lang="en-US" sz="1400"/>
            </a:p>
          </p:txBody>
        </p:sp>
        <p:sp>
          <p:nvSpPr>
            <p:cNvPr id="69" name="Oval 68">
              <a:extLst>
                <a:ext uri="{FF2B5EF4-FFF2-40B4-BE49-F238E27FC236}">
                  <a16:creationId xmlns:a16="http://schemas.microsoft.com/office/drawing/2014/main" id="{40A5C759-14B4-1FFF-2A4B-CEC5F6EDE3E5}"/>
                </a:ext>
              </a:extLst>
            </p:cNvPr>
            <p:cNvSpPr/>
            <p:nvPr/>
          </p:nvSpPr>
          <p:spPr>
            <a:xfrm>
              <a:off x="8273326" y="312205"/>
              <a:ext cx="906869" cy="8178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67" name="Picture 66">
              <a:extLst>
                <a:ext uri="{FF2B5EF4-FFF2-40B4-BE49-F238E27FC236}">
                  <a16:creationId xmlns:a16="http://schemas.microsoft.com/office/drawing/2014/main" id="{F67B38F3-7196-08CB-5900-35EC681E8DFC}"/>
                </a:ext>
              </a:extLst>
            </p:cNvPr>
            <p:cNvPicPr>
              <a:picLocks noChangeAspect="1"/>
            </p:cNvPicPr>
            <p:nvPr/>
          </p:nvPicPr>
          <p:blipFill>
            <a:blip r:embed="rId14"/>
            <a:stretch>
              <a:fillRect/>
            </a:stretch>
          </p:blipFill>
          <p:spPr>
            <a:xfrm>
              <a:off x="8369008" y="544160"/>
              <a:ext cx="732347" cy="387534"/>
            </a:xfrm>
            <a:prstGeom prst="rect">
              <a:avLst/>
            </a:prstGeom>
          </p:spPr>
        </p:pic>
        <p:grpSp>
          <p:nvGrpSpPr>
            <p:cNvPr id="103" name="Group 102">
              <a:extLst>
                <a:ext uri="{FF2B5EF4-FFF2-40B4-BE49-F238E27FC236}">
                  <a16:creationId xmlns:a16="http://schemas.microsoft.com/office/drawing/2014/main" id="{4B541D07-C311-93A0-BA51-7779522EB9BD}"/>
                </a:ext>
              </a:extLst>
            </p:cNvPr>
            <p:cNvGrpSpPr/>
            <p:nvPr/>
          </p:nvGrpSpPr>
          <p:grpSpPr>
            <a:xfrm>
              <a:off x="9399920" y="1110472"/>
              <a:ext cx="1543958" cy="345045"/>
              <a:chOff x="6731612" y="1609032"/>
              <a:chExt cx="1543958" cy="345045"/>
            </a:xfrm>
          </p:grpSpPr>
          <p:sp>
            <p:nvSpPr>
              <p:cNvPr id="72" name="Rectangle 71">
                <a:extLst>
                  <a:ext uri="{FF2B5EF4-FFF2-40B4-BE49-F238E27FC236}">
                    <a16:creationId xmlns:a16="http://schemas.microsoft.com/office/drawing/2014/main" id="{1C926E29-D87B-9825-003C-5C5CCB2585D3}"/>
                  </a:ext>
                </a:extLst>
              </p:cNvPr>
              <p:cNvSpPr/>
              <p:nvPr/>
            </p:nvSpPr>
            <p:spPr>
              <a:xfrm>
                <a:off x="6731612" y="1609032"/>
                <a:ext cx="1543958" cy="345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0" name="Picture 69">
                <a:extLst>
                  <a:ext uri="{FF2B5EF4-FFF2-40B4-BE49-F238E27FC236}">
                    <a16:creationId xmlns:a16="http://schemas.microsoft.com/office/drawing/2014/main" id="{C30CD8C2-85D4-B3CF-579F-9317A3230440}"/>
                  </a:ext>
                </a:extLst>
              </p:cNvPr>
              <p:cNvPicPr>
                <a:picLocks noChangeAspect="1"/>
              </p:cNvPicPr>
              <p:nvPr/>
            </p:nvPicPr>
            <p:blipFill rotWithShape="1">
              <a:blip r:embed="rId15"/>
              <a:srcRect t="34011" b="34441"/>
              <a:stretch/>
            </p:blipFill>
            <p:spPr>
              <a:xfrm>
                <a:off x="6874533" y="1664328"/>
                <a:ext cx="1263768" cy="224267"/>
              </a:xfrm>
              <a:prstGeom prst="rect">
                <a:avLst/>
              </a:prstGeom>
            </p:spPr>
          </p:pic>
        </p:grpSp>
        <p:grpSp>
          <p:nvGrpSpPr>
            <p:cNvPr id="104" name="Group 103">
              <a:extLst>
                <a:ext uri="{FF2B5EF4-FFF2-40B4-BE49-F238E27FC236}">
                  <a16:creationId xmlns:a16="http://schemas.microsoft.com/office/drawing/2014/main" id="{9BF2F085-2322-DC19-CDE8-F61BF2071EF6}"/>
                </a:ext>
              </a:extLst>
            </p:cNvPr>
            <p:cNvGrpSpPr/>
            <p:nvPr/>
          </p:nvGrpSpPr>
          <p:grpSpPr>
            <a:xfrm>
              <a:off x="5122940" y="2422617"/>
              <a:ext cx="1129207" cy="332327"/>
              <a:chOff x="5122940" y="2422617"/>
              <a:chExt cx="1129207" cy="332327"/>
            </a:xfrm>
          </p:grpSpPr>
          <p:sp>
            <p:nvSpPr>
              <p:cNvPr id="84" name="Rectangle 83">
                <a:extLst>
                  <a:ext uri="{FF2B5EF4-FFF2-40B4-BE49-F238E27FC236}">
                    <a16:creationId xmlns:a16="http://schemas.microsoft.com/office/drawing/2014/main" id="{38826BB6-6CBF-607E-ABB5-0D1B4A3A5104}"/>
                  </a:ext>
                </a:extLst>
              </p:cNvPr>
              <p:cNvSpPr/>
              <p:nvPr/>
            </p:nvSpPr>
            <p:spPr>
              <a:xfrm>
                <a:off x="5122940" y="2422617"/>
                <a:ext cx="1129207" cy="332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81" name="Picture 80">
                <a:extLst>
                  <a:ext uri="{FF2B5EF4-FFF2-40B4-BE49-F238E27FC236}">
                    <a16:creationId xmlns:a16="http://schemas.microsoft.com/office/drawing/2014/main" id="{C16A6DDE-5935-01C3-9723-84E0DE572E96}"/>
                  </a:ext>
                </a:extLst>
              </p:cNvPr>
              <p:cNvPicPr>
                <a:picLocks noChangeAspect="1"/>
              </p:cNvPicPr>
              <p:nvPr/>
            </p:nvPicPr>
            <p:blipFill rotWithShape="1">
              <a:blip r:embed="rId16"/>
              <a:srcRect t="30072" b="22176"/>
              <a:stretch/>
            </p:blipFill>
            <p:spPr>
              <a:xfrm>
                <a:off x="5218166" y="2445877"/>
                <a:ext cx="961209" cy="275401"/>
              </a:xfrm>
              <a:prstGeom prst="rect">
                <a:avLst/>
              </a:prstGeom>
            </p:spPr>
          </p:pic>
        </p:grpSp>
        <p:sp>
          <p:nvSpPr>
            <p:cNvPr id="86" name="Oval 85">
              <a:extLst>
                <a:ext uri="{FF2B5EF4-FFF2-40B4-BE49-F238E27FC236}">
                  <a16:creationId xmlns:a16="http://schemas.microsoft.com/office/drawing/2014/main" id="{8B5DC107-FA0D-371B-639A-6A94976D208B}"/>
                </a:ext>
              </a:extLst>
            </p:cNvPr>
            <p:cNvSpPr/>
            <p:nvPr/>
          </p:nvSpPr>
          <p:spPr>
            <a:xfrm>
              <a:off x="6026500" y="1409385"/>
              <a:ext cx="673671" cy="673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83" name="Picture 82" descr="A blue circle with white text&#10;&#10;Description automatically generated">
              <a:extLst>
                <a:ext uri="{FF2B5EF4-FFF2-40B4-BE49-F238E27FC236}">
                  <a16:creationId xmlns:a16="http://schemas.microsoft.com/office/drawing/2014/main" id="{001963C6-9C3C-2205-23B6-B83942318FE9}"/>
                </a:ext>
              </a:extLst>
            </p:cNvPr>
            <p:cNvPicPr>
              <a:picLocks noChangeAspect="1"/>
            </p:cNvPicPr>
            <p:nvPr/>
          </p:nvPicPr>
          <p:blipFill>
            <a:blip r:embed="rId17"/>
            <a:stretch>
              <a:fillRect/>
            </a:stretch>
          </p:blipFill>
          <p:spPr>
            <a:xfrm>
              <a:off x="6103698" y="1492896"/>
              <a:ext cx="515329" cy="515329"/>
            </a:xfrm>
            <a:prstGeom prst="rect">
              <a:avLst/>
            </a:prstGeom>
          </p:spPr>
        </p:pic>
        <p:grpSp>
          <p:nvGrpSpPr>
            <p:cNvPr id="101" name="Group 100">
              <a:extLst>
                <a:ext uri="{FF2B5EF4-FFF2-40B4-BE49-F238E27FC236}">
                  <a16:creationId xmlns:a16="http://schemas.microsoft.com/office/drawing/2014/main" id="{211320A8-244C-73E0-A03B-1E66A75FE480}"/>
                </a:ext>
              </a:extLst>
            </p:cNvPr>
            <p:cNvGrpSpPr/>
            <p:nvPr/>
          </p:nvGrpSpPr>
          <p:grpSpPr>
            <a:xfrm>
              <a:off x="10387584" y="1878958"/>
              <a:ext cx="1073958" cy="520667"/>
              <a:chOff x="7770420" y="2433140"/>
              <a:chExt cx="1073958" cy="520667"/>
            </a:xfrm>
          </p:grpSpPr>
          <p:sp>
            <p:nvSpPr>
              <p:cNvPr id="87" name="Rectangle 86">
                <a:extLst>
                  <a:ext uri="{FF2B5EF4-FFF2-40B4-BE49-F238E27FC236}">
                    <a16:creationId xmlns:a16="http://schemas.microsoft.com/office/drawing/2014/main" id="{EF01383B-3BAB-7E9C-FA61-0CB3E9211395}"/>
                  </a:ext>
                </a:extLst>
              </p:cNvPr>
              <p:cNvSpPr/>
              <p:nvPr/>
            </p:nvSpPr>
            <p:spPr>
              <a:xfrm>
                <a:off x="7770420" y="2433140"/>
                <a:ext cx="1073958" cy="520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3" name="Picture 72">
                <a:extLst>
                  <a:ext uri="{FF2B5EF4-FFF2-40B4-BE49-F238E27FC236}">
                    <a16:creationId xmlns:a16="http://schemas.microsoft.com/office/drawing/2014/main" id="{0C690E32-8B15-551E-FEFB-CBE155601B7B}"/>
                  </a:ext>
                </a:extLst>
              </p:cNvPr>
              <p:cNvPicPr>
                <a:picLocks noChangeAspect="1"/>
              </p:cNvPicPr>
              <p:nvPr/>
            </p:nvPicPr>
            <p:blipFill>
              <a:blip r:embed="rId18"/>
              <a:stretch>
                <a:fillRect/>
              </a:stretch>
            </p:blipFill>
            <p:spPr>
              <a:xfrm>
                <a:off x="8028474" y="2515125"/>
                <a:ext cx="596480" cy="356695"/>
              </a:xfrm>
              <a:prstGeom prst="rect">
                <a:avLst/>
              </a:prstGeom>
            </p:spPr>
          </p:pic>
        </p:grpSp>
        <p:grpSp>
          <p:nvGrpSpPr>
            <p:cNvPr id="100" name="Group 99">
              <a:extLst>
                <a:ext uri="{FF2B5EF4-FFF2-40B4-BE49-F238E27FC236}">
                  <a16:creationId xmlns:a16="http://schemas.microsoft.com/office/drawing/2014/main" id="{BB49CAC6-4A25-9E01-7DDF-3E9EE2539EF6}"/>
                </a:ext>
              </a:extLst>
            </p:cNvPr>
            <p:cNvGrpSpPr/>
            <p:nvPr/>
          </p:nvGrpSpPr>
          <p:grpSpPr>
            <a:xfrm>
              <a:off x="10788700" y="3015819"/>
              <a:ext cx="1099771" cy="520667"/>
              <a:chOff x="7993572" y="3430151"/>
              <a:chExt cx="1099771" cy="520667"/>
            </a:xfrm>
          </p:grpSpPr>
          <p:sp>
            <p:nvSpPr>
              <p:cNvPr id="88" name="Rectangle 87">
                <a:extLst>
                  <a:ext uri="{FF2B5EF4-FFF2-40B4-BE49-F238E27FC236}">
                    <a16:creationId xmlns:a16="http://schemas.microsoft.com/office/drawing/2014/main" id="{5C2A7D70-FD80-06A7-1278-F5FB8E82496A}"/>
                  </a:ext>
                </a:extLst>
              </p:cNvPr>
              <p:cNvSpPr/>
              <p:nvPr/>
            </p:nvSpPr>
            <p:spPr>
              <a:xfrm>
                <a:off x="7993572" y="3430151"/>
                <a:ext cx="1099771" cy="520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4" name="Picture 73">
                <a:extLst>
                  <a:ext uri="{FF2B5EF4-FFF2-40B4-BE49-F238E27FC236}">
                    <a16:creationId xmlns:a16="http://schemas.microsoft.com/office/drawing/2014/main" id="{BE6EE61F-287F-2032-03B7-84CCEB01801D}"/>
                  </a:ext>
                </a:extLst>
              </p:cNvPr>
              <p:cNvPicPr>
                <a:picLocks noChangeAspect="1"/>
              </p:cNvPicPr>
              <p:nvPr/>
            </p:nvPicPr>
            <p:blipFill>
              <a:blip r:embed="rId19"/>
              <a:stretch>
                <a:fillRect/>
              </a:stretch>
            </p:blipFill>
            <p:spPr>
              <a:xfrm>
                <a:off x="8102711" y="3521563"/>
                <a:ext cx="869986" cy="356694"/>
              </a:xfrm>
              <a:prstGeom prst="rect">
                <a:avLst/>
              </a:prstGeom>
            </p:spPr>
          </p:pic>
        </p:grpSp>
        <p:grpSp>
          <p:nvGrpSpPr>
            <p:cNvPr id="105" name="Group 104">
              <a:extLst>
                <a:ext uri="{FF2B5EF4-FFF2-40B4-BE49-F238E27FC236}">
                  <a16:creationId xmlns:a16="http://schemas.microsoft.com/office/drawing/2014/main" id="{DEFEBC4A-5D02-76A2-50F2-1B02DF3F4394}"/>
                </a:ext>
              </a:extLst>
            </p:cNvPr>
            <p:cNvGrpSpPr/>
            <p:nvPr/>
          </p:nvGrpSpPr>
          <p:grpSpPr>
            <a:xfrm>
              <a:off x="5217216" y="3629149"/>
              <a:ext cx="963108" cy="416753"/>
              <a:chOff x="5342261" y="3560841"/>
              <a:chExt cx="963108" cy="416753"/>
            </a:xfrm>
          </p:grpSpPr>
          <p:sp>
            <p:nvSpPr>
              <p:cNvPr id="89" name="Rectangle 88">
                <a:extLst>
                  <a:ext uri="{FF2B5EF4-FFF2-40B4-BE49-F238E27FC236}">
                    <a16:creationId xmlns:a16="http://schemas.microsoft.com/office/drawing/2014/main" id="{E2A17135-6B29-67FA-4AC1-459A36020F52}"/>
                  </a:ext>
                </a:extLst>
              </p:cNvPr>
              <p:cNvSpPr/>
              <p:nvPr/>
            </p:nvSpPr>
            <p:spPr>
              <a:xfrm>
                <a:off x="5443522" y="3560841"/>
                <a:ext cx="851644" cy="41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80" name="Picture 79">
                <a:extLst>
                  <a:ext uri="{FF2B5EF4-FFF2-40B4-BE49-F238E27FC236}">
                    <a16:creationId xmlns:a16="http://schemas.microsoft.com/office/drawing/2014/main" id="{74A896C1-3824-1C8C-A9C1-85682434FD06}"/>
                  </a:ext>
                </a:extLst>
              </p:cNvPr>
              <p:cNvPicPr>
                <a:picLocks noChangeAspect="1"/>
              </p:cNvPicPr>
              <p:nvPr/>
            </p:nvPicPr>
            <p:blipFill rotWithShape="1">
              <a:blip r:embed="rId20"/>
              <a:srcRect t="23072" b="17830"/>
              <a:stretch/>
            </p:blipFill>
            <p:spPr>
              <a:xfrm>
                <a:off x="5342261" y="3617788"/>
                <a:ext cx="963108" cy="320162"/>
              </a:xfrm>
              <a:prstGeom prst="rect">
                <a:avLst/>
              </a:prstGeom>
            </p:spPr>
          </p:pic>
        </p:grpSp>
        <p:grpSp>
          <p:nvGrpSpPr>
            <p:cNvPr id="95" name="Group 94">
              <a:extLst>
                <a:ext uri="{FF2B5EF4-FFF2-40B4-BE49-F238E27FC236}">
                  <a16:creationId xmlns:a16="http://schemas.microsoft.com/office/drawing/2014/main" id="{8EF5E9D3-7E0C-938D-457C-C77848CBC4E3}"/>
                </a:ext>
              </a:extLst>
            </p:cNvPr>
            <p:cNvGrpSpPr/>
            <p:nvPr/>
          </p:nvGrpSpPr>
          <p:grpSpPr>
            <a:xfrm>
              <a:off x="5965265" y="4839021"/>
              <a:ext cx="909386" cy="387258"/>
              <a:chOff x="3587636" y="5258613"/>
              <a:chExt cx="909386" cy="387258"/>
            </a:xfrm>
          </p:grpSpPr>
          <p:sp>
            <p:nvSpPr>
              <p:cNvPr id="90" name="Rectangle 89">
                <a:extLst>
                  <a:ext uri="{FF2B5EF4-FFF2-40B4-BE49-F238E27FC236}">
                    <a16:creationId xmlns:a16="http://schemas.microsoft.com/office/drawing/2014/main" id="{6E290D88-4C40-B89E-3DB4-4326388B31FB}"/>
                  </a:ext>
                </a:extLst>
              </p:cNvPr>
              <p:cNvSpPr/>
              <p:nvPr/>
            </p:nvSpPr>
            <p:spPr>
              <a:xfrm>
                <a:off x="3587636" y="5258613"/>
                <a:ext cx="909386" cy="387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9" name="Picture 78">
                <a:extLst>
                  <a:ext uri="{FF2B5EF4-FFF2-40B4-BE49-F238E27FC236}">
                    <a16:creationId xmlns:a16="http://schemas.microsoft.com/office/drawing/2014/main" id="{AC1202F4-E634-0EC0-D0E1-BD4AC4E22E49}"/>
                  </a:ext>
                </a:extLst>
              </p:cNvPr>
              <p:cNvPicPr>
                <a:picLocks noChangeAspect="1"/>
              </p:cNvPicPr>
              <p:nvPr/>
            </p:nvPicPr>
            <p:blipFill>
              <a:blip r:embed="rId21"/>
              <a:stretch>
                <a:fillRect/>
              </a:stretch>
            </p:blipFill>
            <p:spPr>
              <a:xfrm>
                <a:off x="3726402" y="5306838"/>
                <a:ext cx="666616" cy="270350"/>
              </a:xfrm>
              <a:prstGeom prst="rect">
                <a:avLst/>
              </a:prstGeom>
            </p:spPr>
          </p:pic>
        </p:grpSp>
        <p:grpSp>
          <p:nvGrpSpPr>
            <p:cNvPr id="96" name="Group 95">
              <a:extLst>
                <a:ext uri="{FF2B5EF4-FFF2-40B4-BE49-F238E27FC236}">
                  <a16:creationId xmlns:a16="http://schemas.microsoft.com/office/drawing/2014/main" id="{98C421AA-8073-8BEE-635C-602360CAC8EE}"/>
                </a:ext>
              </a:extLst>
            </p:cNvPr>
            <p:cNvGrpSpPr/>
            <p:nvPr/>
          </p:nvGrpSpPr>
          <p:grpSpPr>
            <a:xfrm>
              <a:off x="7289958" y="5547014"/>
              <a:ext cx="1183478" cy="442269"/>
              <a:chOff x="5286554" y="6032735"/>
              <a:chExt cx="1183478" cy="442269"/>
            </a:xfrm>
          </p:grpSpPr>
          <p:sp>
            <p:nvSpPr>
              <p:cNvPr id="91" name="Rectangle 90">
                <a:extLst>
                  <a:ext uri="{FF2B5EF4-FFF2-40B4-BE49-F238E27FC236}">
                    <a16:creationId xmlns:a16="http://schemas.microsoft.com/office/drawing/2014/main" id="{D379C345-E3DE-72B4-D0B0-B7A57D47779A}"/>
                  </a:ext>
                </a:extLst>
              </p:cNvPr>
              <p:cNvSpPr/>
              <p:nvPr/>
            </p:nvSpPr>
            <p:spPr>
              <a:xfrm>
                <a:off x="5286554" y="6032735"/>
                <a:ext cx="1183478" cy="442269"/>
              </a:xfrm>
              <a:custGeom>
                <a:avLst/>
                <a:gdLst>
                  <a:gd name="connsiteX0" fmla="*/ 0 w 1183478"/>
                  <a:gd name="connsiteY0" fmla="*/ 0 h 396549"/>
                  <a:gd name="connsiteX1" fmla="*/ 1183478 w 1183478"/>
                  <a:gd name="connsiteY1" fmla="*/ 0 h 396549"/>
                  <a:gd name="connsiteX2" fmla="*/ 1183478 w 1183478"/>
                  <a:gd name="connsiteY2" fmla="*/ 396549 h 396549"/>
                  <a:gd name="connsiteX3" fmla="*/ 0 w 1183478"/>
                  <a:gd name="connsiteY3" fmla="*/ 396549 h 396549"/>
                  <a:gd name="connsiteX4" fmla="*/ 0 w 1183478"/>
                  <a:gd name="connsiteY4" fmla="*/ 0 h 396549"/>
                  <a:gd name="connsiteX0" fmla="*/ 137160 w 1183478"/>
                  <a:gd name="connsiteY0" fmla="*/ 0 h 442269"/>
                  <a:gd name="connsiteX1" fmla="*/ 1183478 w 1183478"/>
                  <a:gd name="connsiteY1" fmla="*/ 45720 h 442269"/>
                  <a:gd name="connsiteX2" fmla="*/ 1183478 w 1183478"/>
                  <a:gd name="connsiteY2" fmla="*/ 442269 h 442269"/>
                  <a:gd name="connsiteX3" fmla="*/ 0 w 1183478"/>
                  <a:gd name="connsiteY3" fmla="*/ 442269 h 442269"/>
                  <a:gd name="connsiteX4" fmla="*/ 137160 w 1183478"/>
                  <a:gd name="connsiteY4" fmla="*/ 0 h 44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78" h="442269">
                    <a:moveTo>
                      <a:pt x="137160" y="0"/>
                    </a:moveTo>
                    <a:lnTo>
                      <a:pt x="1183478" y="45720"/>
                    </a:lnTo>
                    <a:lnTo>
                      <a:pt x="1183478" y="442269"/>
                    </a:lnTo>
                    <a:lnTo>
                      <a:pt x="0" y="442269"/>
                    </a:lnTo>
                    <a:lnTo>
                      <a:pt x="13716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7" name="Picture 76">
                <a:extLst>
                  <a:ext uri="{FF2B5EF4-FFF2-40B4-BE49-F238E27FC236}">
                    <a16:creationId xmlns:a16="http://schemas.microsoft.com/office/drawing/2014/main" id="{55D891FE-95A1-4FB6-4944-5DB1C23C28B2}"/>
                  </a:ext>
                </a:extLst>
              </p:cNvPr>
              <p:cNvPicPr>
                <a:picLocks noChangeAspect="1"/>
              </p:cNvPicPr>
              <p:nvPr/>
            </p:nvPicPr>
            <p:blipFill>
              <a:blip r:embed="rId22"/>
              <a:stretch>
                <a:fillRect/>
              </a:stretch>
            </p:blipFill>
            <p:spPr>
              <a:xfrm>
                <a:off x="5390614" y="6122607"/>
                <a:ext cx="1011549" cy="292401"/>
              </a:xfrm>
              <a:prstGeom prst="rect">
                <a:avLst/>
              </a:prstGeom>
            </p:spPr>
          </p:pic>
        </p:grpSp>
        <p:grpSp>
          <p:nvGrpSpPr>
            <p:cNvPr id="102" name="Group 101">
              <a:extLst>
                <a:ext uri="{FF2B5EF4-FFF2-40B4-BE49-F238E27FC236}">
                  <a16:creationId xmlns:a16="http://schemas.microsoft.com/office/drawing/2014/main" id="{B6804405-177E-8A51-492E-D39B1478B626}"/>
                </a:ext>
              </a:extLst>
            </p:cNvPr>
            <p:cNvGrpSpPr/>
            <p:nvPr/>
          </p:nvGrpSpPr>
          <p:grpSpPr>
            <a:xfrm>
              <a:off x="6619027" y="657385"/>
              <a:ext cx="1337948" cy="492203"/>
              <a:chOff x="4112015" y="1211567"/>
              <a:chExt cx="1337948" cy="492203"/>
            </a:xfrm>
          </p:grpSpPr>
          <p:sp>
            <p:nvSpPr>
              <p:cNvPr id="92" name="Rectangle 91">
                <a:extLst>
                  <a:ext uri="{FF2B5EF4-FFF2-40B4-BE49-F238E27FC236}">
                    <a16:creationId xmlns:a16="http://schemas.microsoft.com/office/drawing/2014/main" id="{7F23CCED-55BF-7B4C-44EC-83C129E90FCF}"/>
                  </a:ext>
                </a:extLst>
              </p:cNvPr>
              <p:cNvSpPr/>
              <p:nvPr/>
            </p:nvSpPr>
            <p:spPr>
              <a:xfrm>
                <a:off x="4310672" y="1211567"/>
                <a:ext cx="1139291" cy="492203"/>
              </a:xfrm>
              <a:custGeom>
                <a:avLst/>
                <a:gdLst>
                  <a:gd name="connsiteX0" fmla="*/ 0 w 1139291"/>
                  <a:gd name="connsiteY0" fmla="*/ 0 h 492203"/>
                  <a:gd name="connsiteX1" fmla="*/ 1139291 w 1139291"/>
                  <a:gd name="connsiteY1" fmla="*/ 0 h 492203"/>
                  <a:gd name="connsiteX2" fmla="*/ 1139291 w 1139291"/>
                  <a:gd name="connsiteY2" fmla="*/ 492203 h 492203"/>
                  <a:gd name="connsiteX3" fmla="*/ 0 w 1139291"/>
                  <a:gd name="connsiteY3" fmla="*/ 492203 h 492203"/>
                  <a:gd name="connsiteX4" fmla="*/ 0 w 1139291"/>
                  <a:gd name="connsiteY4" fmla="*/ 0 h 492203"/>
                  <a:gd name="connsiteX0" fmla="*/ 0 w 1139291"/>
                  <a:gd name="connsiteY0" fmla="*/ 0 h 492203"/>
                  <a:gd name="connsiteX1" fmla="*/ 1066266 w 1139291"/>
                  <a:gd name="connsiteY1" fmla="*/ 25400 h 492203"/>
                  <a:gd name="connsiteX2" fmla="*/ 1139291 w 1139291"/>
                  <a:gd name="connsiteY2" fmla="*/ 492203 h 492203"/>
                  <a:gd name="connsiteX3" fmla="*/ 0 w 1139291"/>
                  <a:gd name="connsiteY3" fmla="*/ 492203 h 492203"/>
                  <a:gd name="connsiteX4" fmla="*/ 0 w 1139291"/>
                  <a:gd name="connsiteY4" fmla="*/ 0 h 492203"/>
                  <a:gd name="connsiteX0" fmla="*/ 0 w 1139291"/>
                  <a:gd name="connsiteY0" fmla="*/ 0 h 492203"/>
                  <a:gd name="connsiteX1" fmla="*/ 878941 w 1139291"/>
                  <a:gd name="connsiteY1" fmla="*/ 38100 h 492203"/>
                  <a:gd name="connsiteX2" fmla="*/ 1139291 w 1139291"/>
                  <a:gd name="connsiteY2" fmla="*/ 492203 h 492203"/>
                  <a:gd name="connsiteX3" fmla="*/ 0 w 1139291"/>
                  <a:gd name="connsiteY3" fmla="*/ 492203 h 492203"/>
                  <a:gd name="connsiteX4" fmla="*/ 0 w 1139291"/>
                  <a:gd name="connsiteY4" fmla="*/ 0 h 49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291" h="492203">
                    <a:moveTo>
                      <a:pt x="0" y="0"/>
                    </a:moveTo>
                    <a:lnTo>
                      <a:pt x="878941" y="38100"/>
                    </a:lnTo>
                    <a:lnTo>
                      <a:pt x="1139291" y="492203"/>
                    </a:lnTo>
                    <a:lnTo>
                      <a:pt x="0" y="492203"/>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85" name="Picture 84">
                <a:extLst>
                  <a:ext uri="{FF2B5EF4-FFF2-40B4-BE49-F238E27FC236}">
                    <a16:creationId xmlns:a16="http://schemas.microsoft.com/office/drawing/2014/main" id="{88820F1B-8038-88E6-7286-4F4DA71F5D37}"/>
                  </a:ext>
                </a:extLst>
              </p:cNvPr>
              <p:cNvPicPr>
                <a:picLocks noChangeAspect="1"/>
              </p:cNvPicPr>
              <p:nvPr/>
            </p:nvPicPr>
            <p:blipFill rotWithShape="1">
              <a:blip r:embed="rId23"/>
              <a:srcRect t="35377" r="8043" b="38690"/>
              <a:stretch/>
            </p:blipFill>
            <p:spPr>
              <a:xfrm>
                <a:off x="4112015" y="1402726"/>
                <a:ext cx="1222405" cy="258274"/>
              </a:xfrm>
              <a:prstGeom prst="rect">
                <a:avLst/>
              </a:prstGeom>
            </p:spPr>
          </p:pic>
        </p:grpSp>
        <p:grpSp>
          <p:nvGrpSpPr>
            <p:cNvPr id="99" name="Group 98">
              <a:extLst>
                <a:ext uri="{FF2B5EF4-FFF2-40B4-BE49-F238E27FC236}">
                  <a16:creationId xmlns:a16="http://schemas.microsoft.com/office/drawing/2014/main" id="{70C3DF64-6FD7-085E-F417-E03688AC15A1}"/>
                </a:ext>
              </a:extLst>
            </p:cNvPr>
            <p:cNvGrpSpPr/>
            <p:nvPr/>
          </p:nvGrpSpPr>
          <p:grpSpPr>
            <a:xfrm>
              <a:off x="10201403" y="4274526"/>
              <a:ext cx="1174594" cy="588056"/>
              <a:chOff x="7700678" y="4617992"/>
              <a:chExt cx="1174594" cy="588056"/>
            </a:xfrm>
          </p:grpSpPr>
          <p:sp>
            <p:nvSpPr>
              <p:cNvPr id="93" name="Rectangle 92">
                <a:extLst>
                  <a:ext uri="{FF2B5EF4-FFF2-40B4-BE49-F238E27FC236}">
                    <a16:creationId xmlns:a16="http://schemas.microsoft.com/office/drawing/2014/main" id="{964EF63D-52BA-E35B-0086-637777433438}"/>
                  </a:ext>
                </a:extLst>
              </p:cNvPr>
              <p:cNvSpPr/>
              <p:nvPr/>
            </p:nvSpPr>
            <p:spPr>
              <a:xfrm>
                <a:off x="7700678" y="4617992"/>
                <a:ext cx="1174594" cy="58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5" name="Picture 74">
                <a:extLst>
                  <a:ext uri="{FF2B5EF4-FFF2-40B4-BE49-F238E27FC236}">
                    <a16:creationId xmlns:a16="http://schemas.microsoft.com/office/drawing/2014/main" id="{6F9CF5D6-727D-E024-661A-AF0775D98A7B}"/>
                  </a:ext>
                </a:extLst>
              </p:cNvPr>
              <p:cNvPicPr>
                <a:picLocks noChangeAspect="1"/>
              </p:cNvPicPr>
              <p:nvPr/>
            </p:nvPicPr>
            <p:blipFill>
              <a:blip r:embed="rId24"/>
              <a:stretch>
                <a:fillRect/>
              </a:stretch>
            </p:blipFill>
            <p:spPr>
              <a:xfrm>
                <a:off x="7849612" y="4709774"/>
                <a:ext cx="983282" cy="411865"/>
              </a:xfrm>
              <a:prstGeom prst="rect">
                <a:avLst/>
              </a:prstGeom>
            </p:spPr>
          </p:pic>
        </p:grpSp>
        <p:grpSp>
          <p:nvGrpSpPr>
            <p:cNvPr id="98" name="Group 97">
              <a:extLst>
                <a:ext uri="{FF2B5EF4-FFF2-40B4-BE49-F238E27FC236}">
                  <a16:creationId xmlns:a16="http://schemas.microsoft.com/office/drawing/2014/main" id="{AF50AF17-E5C9-C24D-F025-28AE91782CAA}"/>
                </a:ext>
              </a:extLst>
            </p:cNvPr>
            <p:cNvGrpSpPr/>
            <p:nvPr/>
          </p:nvGrpSpPr>
          <p:grpSpPr>
            <a:xfrm>
              <a:off x="9272255" y="5333671"/>
              <a:ext cx="837480" cy="717121"/>
              <a:chOff x="7080200" y="5577188"/>
              <a:chExt cx="837480" cy="717121"/>
            </a:xfrm>
          </p:grpSpPr>
          <p:sp>
            <p:nvSpPr>
              <p:cNvPr id="97" name="Oval 96">
                <a:extLst>
                  <a:ext uri="{FF2B5EF4-FFF2-40B4-BE49-F238E27FC236}">
                    <a16:creationId xmlns:a16="http://schemas.microsoft.com/office/drawing/2014/main" id="{9BFDAB9E-EBA6-9753-29E4-0C3D22A65EEF}"/>
                  </a:ext>
                </a:extLst>
              </p:cNvPr>
              <p:cNvSpPr/>
              <p:nvPr/>
            </p:nvSpPr>
            <p:spPr>
              <a:xfrm>
                <a:off x="7080200" y="5577188"/>
                <a:ext cx="837480" cy="7171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76" name="Picture 75">
                <a:extLst>
                  <a:ext uri="{FF2B5EF4-FFF2-40B4-BE49-F238E27FC236}">
                    <a16:creationId xmlns:a16="http://schemas.microsoft.com/office/drawing/2014/main" id="{A57B272D-8852-51B7-CF06-E8490F54E226}"/>
                  </a:ext>
                </a:extLst>
              </p:cNvPr>
              <p:cNvPicPr>
                <a:picLocks noChangeAspect="1"/>
              </p:cNvPicPr>
              <p:nvPr/>
            </p:nvPicPr>
            <p:blipFill>
              <a:blip r:embed="rId25"/>
              <a:stretch>
                <a:fillRect/>
              </a:stretch>
            </p:blipFill>
            <p:spPr>
              <a:xfrm>
                <a:off x="7185323" y="5688790"/>
                <a:ext cx="578457" cy="404468"/>
              </a:xfrm>
              <a:prstGeom prst="rect">
                <a:avLst/>
              </a:prstGeom>
            </p:spPr>
          </p:pic>
        </p:grpSp>
      </p:grpSp>
    </p:spTree>
    <p:extLst>
      <p:ext uri="{BB962C8B-B14F-4D97-AF65-F5344CB8AC3E}">
        <p14:creationId xmlns:p14="http://schemas.microsoft.com/office/powerpoint/2010/main" val="169713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2DF2EDC-2438-D1A1-D320-43908C97DBDA}"/>
              </a:ext>
            </a:extLst>
          </p:cNvPr>
          <p:cNvPicPr>
            <a:picLocks noGrp="1" noChangeAspect="1"/>
          </p:cNvPicPr>
          <p:nvPr>
            <p:ph type="pic" sz="quarter" idx="17"/>
          </p:nvPr>
        </p:nvPicPr>
        <p:blipFill rotWithShape="1">
          <a:blip r:embed="rId3"/>
          <a:srcRect l="82" r="200"/>
          <a:stretch/>
        </p:blipFill>
        <p:spPr>
          <a:xfrm>
            <a:off x="0" y="0"/>
            <a:ext cx="6078810" cy="6858000"/>
          </a:xfrm>
        </p:spPr>
      </p:pic>
      <p:sp>
        <p:nvSpPr>
          <p:cNvPr id="2" name="Footer Placeholder 1">
            <a:extLst>
              <a:ext uri="{FF2B5EF4-FFF2-40B4-BE49-F238E27FC236}">
                <a16:creationId xmlns:a16="http://schemas.microsoft.com/office/drawing/2014/main" id="{8D4BA118-5772-F5D7-B1C5-F8EDAC28CE59}"/>
              </a:ext>
            </a:extLst>
          </p:cNvPr>
          <p:cNvSpPr>
            <a:spLocks noGrp="1"/>
          </p:cNvSpPr>
          <p:nvPr>
            <p:ph type="ftr" sz="quarter" idx="11"/>
          </p:nvPr>
        </p:nvSpPr>
        <p:spPr/>
        <p:txBody>
          <a:bodyPr/>
          <a:lstStyle/>
          <a:p>
            <a:r>
              <a:rPr lang="en-US">
                <a:solidFill>
                  <a:schemeClr val="bg1"/>
                </a:solidFill>
              </a:rPr>
              <a:t>© 2024 Equinix, Inc.</a:t>
            </a:r>
          </a:p>
        </p:txBody>
      </p:sp>
      <p:sp>
        <p:nvSpPr>
          <p:cNvPr id="3" name="Slide Number Placeholder 2">
            <a:extLst>
              <a:ext uri="{FF2B5EF4-FFF2-40B4-BE49-F238E27FC236}">
                <a16:creationId xmlns:a16="http://schemas.microsoft.com/office/drawing/2014/main" id="{36CC96C1-8CCE-A00F-34BE-D71A16509751}"/>
              </a:ext>
            </a:extLst>
          </p:cNvPr>
          <p:cNvSpPr>
            <a:spLocks noGrp="1"/>
          </p:cNvSpPr>
          <p:nvPr>
            <p:ph type="sldNum" sz="quarter" idx="12"/>
          </p:nvPr>
        </p:nvSpPr>
        <p:spPr/>
        <p:txBody>
          <a:bodyPr/>
          <a:lstStyle/>
          <a:p>
            <a:fld id="{F8A89D12-4F33-44AF-85FC-689FEAF79A41}" type="slidenum">
              <a:rPr lang="en-US" smtClean="0">
                <a:solidFill>
                  <a:schemeClr val="bg1"/>
                </a:solidFill>
              </a:rPr>
              <a:t>25</a:t>
            </a:fld>
            <a:endParaRPr lang="en-US">
              <a:solidFill>
                <a:schemeClr val="bg1"/>
              </a:solidFill>
            </a:endParaRPr>
          </a:p>
        </p:txBody>
      </p:sp>
      <p:sp>
        <p:nvSpPr>
          <p:cNvPr id="4" name="Title 3">
            <a:extLst>
              <a:ext uri="{FF2B5EF4-FFF2-40B4-BE49-F238E27FC236}">
                <a16:creationId xmlns:a16="http://schemas.microsoft.com/office/drawing/2014/main" id="{0FC01589-4C76-B2AF-C8E1-F36BCDA36350}"/>
              </a:ext>
            </a:extLst>
          </p:cNvPr>
          <p:cNvSpPr>
            <a:spLocks noGrp="1"/>
          </p:cNvSpPr>
          <p:nvPr>
            <p:ph type="title"/>
          </p:nvPr>
        </p:nvSpPr>
        <p:spPr>
          <a:xfrm>
            <a:off x="6750685" y="451537"/>
            <a:ext cx="4892040" cy="311899"/>
          </a:xfrm>
        </p:spPr>
        <p:txBody>
          <a:bodyPr/>
          <a:lstStyle/>
          <a:p>
            <a:br>
              <a:rPr lang="en-US" dirty="0"/>
            </a:br>
            <a:r>
              <a:rPr lang="en-GB" dirty="0"/>
              <a:t>Seize opportunity </a:t>
            </a:r>
            <a:br>
              <a:rPr lang="en-GB" dirty="0"/>
            </a:br>
            <a:r>
              <a:rPr lang="en-GB" dirty="0"/>
              <a:t>with agility, speed </a:t>
            </a:r>
            <a:br>
              <a:rPr lang="en-GB" dirty="0"/>
            </a:br>
            <a:r>
              <a:rPr lang="en-GB" dirty="0"/>
              <a:t>and confidence</a:t>
            </a:r>
            <a:endParaRPr lang="en-US" dirty="0"/>
          </a:p>
        </p:txBody>
      </p:sp>
      <p:sp>
        <p:nvSpPr>
          <p:cNvPr id="5" name="Content Placeholder 4">
            <a:extLst>
              <a:ext uri="{FF2B5EF4-FFF2-40B4-BE49-F238E27FC236}">
                <a16:creationId xmlns:a16="http://schemas.microsoft.com/office/drawing/2014/main" id="{3535DC96-3BF6-8A97-DA66-CF0C8F824511}"/>
              </a:ext>
            </a:extLst>
          </p:cNvPr>
          <p:cNvSpPr>
            <a:spLocks noGrp="1"/>
          </p:cNvSpPr>
          <p:nvPr>
            <p:ph sz="quarter" idx="15"/>
          </p:nvPr>
        </p:nvSpPr>
        <p:spPr>
          <a:xfrm>
            <a:off x="6750685" y="1466850"/>
            <a:ext cx="4367889" cy="4705350"/>
          </a:xfrm>
        </p:spPr>
        <p:txBody>
          <a:bodyPr/>
          <a:lstStyle/>
          <a:p>
            <a:endParaRPr lang="en-US" dirty="0"/>
          </a:p>
          <a:p>
            <a:endParaRPr lang="en-US" dirty="0"/>
          </a:p>
          <a:p>
            <a:endParaRPr lang="en-GB" dirty="0"/>
          </a:p>
          <a:p>
            <a:r>
              <a:rPr lang="en-GB" dirty="0"/>
              <a:t>Scalable infrastructure with software-like navigation</a:t>
            </a:r>
            <a:br>
              <a:rPr lang="en-GB" dirty="0"/>
            </a:br>
            <a:r>
              <a:rPr lang="en-GB" b="0" dirty="0"/>
              <a:t>Infrastructure with physical and virtual options, consumed as easily as software</a:t>
            </a:r>
          </a:p>
          <a:p>
            <a:r>
              <a:rPr lang="en-GB" dirty="0"/>
              <a:t>Unparalleled global digital ecosystem</a:t>
            </a:r>
            <a:br>
              <a:rPr lang="en-GB" dirty="0"/>
            </a:br>
            <a:r>
              <a:rPr lang="en-GB" b="0" dirty="0"/>
              <a:t>Largest ecosystem to discover, transact and innovate with customers, suppliers and partners</a:t>
            </a:r>
          </a:p>
          <a:p>
            <a:r>
              <a:rPr lang="en-GB" dirty="0"/>
              <a:t>Open, private and networked</a:t>
            </a:r>
            <a:br>
              <a:rPr lang="en-GB" dirty="0"/>
            </a:br>
            <a:r>
              <a:rPr lang="en-GB" b="0" dirty="0"/>
              <a:t>Dynamic access to our ecosystem with no barriers, low risk and global reach</a:t>
            </a:r>
          </a:p>
          <a:p>
            <a:r>
              <a:rPr lang="en-GB" dirty="0"/>
              <a:t>Trusted sustainable leader</a:t>
            </a:r>
            <a:br>
              <a:rPr lang="en-GB" dirty="0"/>
            </a:br>
            <a:r>
              <a:rPr lang="en-GB" b="0" dirty="0"/>
              <a:t>Highest availability and reliability in all major</a:t>
            </a:r>
            <a:br>
              <a:rPr lang="en-GB" b="0" dirty="0"/>
            </a:br>
            <a:r>
              <a:rPr lang="en-GB" b="0" dirty="0"/>
              <a:t>markets, building trust with customers</a:t>
            </a:r>
          </a:p>
        </p:txBody>
      </p:sp>
      <p:sp>
        <p:nvSpPr>
          <p:cNvPr id="9" name="TextBox 8">
            <a:extLst>
              <a:ext uri="{FF2B5EF4-FFF2-40B4-BE49-F238E27FC236}">
                <a16:creationId xmlns:a16="http://schemas.microsoft.com/office/drawing/2014/main" id="{00F161E1-815A-8111-9FCD-44C760FB19E6}"/>
              </a:ext>
            </a:extLst>
          </p:cNvPr>
          <p:cNvSpPr txBox="1"/>
          <p:nvPr/>
        </p:nvSpPr>
        <p:spPr>
          <a:xfrm>
            <a:off x="6775791" y="547688"/>
            <a:ext cx="2663844" cy="215748"/>
          </a:xfrm>
          <a:prstGeom prst="rect">
            <a:avLst/>
          </a:prstGeom>
          <a:noFill/>
        </p:spPr>
        <p:txBody>
          <a:bodyPr wrap="square" lIns="0" tIns="0" rtlCol="0">
            <a:noAutofit/>
          </a:bodyPr>
          <a:lstStyle/>
          <a:p>
            <a:pPr algn="l"/>
            <a:r>
              <a:rPr lang="en-GB" sz="1200" b="1" dirty="0"/>
              <a:t>ALL THE RIGHT POSSIBILITIES</a:t>
            </a:r>
            <a:endParaRPr lang="en-US" sz="1200" b="1" dirty="0"/>
          </a:p>
        </p:txBody>
      </p:sp>
    </p:spTree>
    <p:extLst>
      <p:ext uri="{BB962C8B-B14F-4D97-AF65-F5344CB8AC3E}">
        <p14:creationId xmlns:p14="http://schemas.microsoft.com/office/powerpoint/2010/main" val="408158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FFBE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FE3A69-7C6D-029A-983B-9BAEC2CA9ED0}"/>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C22A06F-9E42-54CF-0346-C086DC7B25ED}"/>
              </a:ext>
            </a:extLst>
          </p:cNvPr>
          <p:cNvSpPr>
            <a:spLocks noGrp="1"/>
          </p:cNvSpPr>
          <p:nvPr>
            <p:ph type="sldNum" sz="quarter" idx="12"/>
          </p:nvPr>
        </p:nvSpPr>
        <p:spPr/>
        <p:txBody>
          <a:bodyPr/>
          <a:lstStyle/>
          <a:p>
            <a:fld id="{F8A89D12-4F33-44AF-85FC-689FEAF79A41}" type="slidenum">
              <a:rPr lang="en-US" smtClean="0"/>
              <a:pPr/>
              <a:t>26</a:t>
            </a:fld>
            <a:endParaRPr lang="en-US"/>
          </a:p>
        </p:txBody>
      </p:sp>
      <p:sp>
        <p:nvSpPr>
          <p:cNvPr id="4" name="Title 3">
            <a:extLst>
              <a:ext uri="{FF2B5EF4-FFF2-40B4-BE49-F238E27FC236}">
                <a16:creationId xmlns:a16="http://schemas.microsoft.com/office/drawing/2014/main" id="{A3E30AB5-FD5B-12D8-35E3-D91C5A3109B8}"/>
              </a:ext>
            </a:extLst>
          </p:cNvPr>
          <p:cNvSpPr>
            <a:spLocks noGrp="1"/>
          </p:cNvSpPr>
          <p:nvPr>
            <p:ph type="title"/>
          </p:nvPr>
        </p:nvSpPr>
        <p:spPr/>
        <p:txBody>
          <a:bodyPr/>
          <a:lstStyle/>
          <a:p>
            <a:r>
              <a:rPr lang="en-GB"/>
              <a:t>Equinix is uniquely positioned </a:t>
            </a:r>
            <a:br>
              <a:rPr lang="en-GB"/>
            </a:br>
            <a:r>
              <a:rPr lang="en-GB"/>
              <a:t>to help you move forward</a:t>
            </a:r>
            <a:endParaRPr lang="en-US"/>
          </a:p>
        </p:txBody>
      </p:sp>
      <p:sp>
        <p:nvSpPr>
          <p:cNvPr id="5" name="TextBox 4">
            <a:extLst>
              <a:ext uri="{FF2B5EF4-FFF2-40B4-BE49-F238E27FC236}">
                <a16:creationId xmlns:a16="http://schemas.microsoft.com/office/drawing/2014/main" id="{266718B7-8310-70F9-BF71-1EA3233EB221}"/>
              </a:ext>
            </a:extLst>
          </p:cNvPr>
          <p:cNvSpPr txBox="1"/>
          <p:nvPr/>
        </p:nvSpPr>
        <p:spPr>
          <a:xfrm>
            <a:off x="9812067" y="3920140"/>
            <a:ext cx="756617"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Cross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Connects</a:t>
            </a:r>
            <a:endParaRPr kumimoji="0" lang="en-PH" sz="1400" b="0" i="0" u="none" strike="noStrike" kern="1200" cap="none" spc="0" normalizeH="0" baseline="0" noProof="0">
              <a:ln>
                <a:noFill/>
              </a:ln>
              <a:effectLst/>
              <a:uLnTx/>
              <a:uFillTx/>
              <a:ea typeface="+mn-ea"/>
              <a:cs typeface="+mn-cs"/>
            </a:endParaRPr>
          </a:p>
        </p:txBody>
      </p:sp>
      <p:sp>
        <p:nvSpPr>
          <p:cNvPr id="6" name="TextBox 5">
            <a:extLst>
              <a:ext uri="{FF2B5EF4-FFF2-40B4-BE49-F238E27FC236}">
                <a16:creationId xmlns:a16="http://schemas.microsoft.com/office/drawing/2014/main" id="{16444DEB-961C-6096-604C-E8ABB70A57D6}"/>
              </a:ext>
            </a:extLst>
          </p:cNvPr>
          <p:cNvSpPr txBox="1"/>
          <p:nvPr/>
        </p:nvSpPr>
        <p:spPr>
          <a:xfrm>
            <a:off x="6317706" y="3920140"/>
            <a:ext cx="1293624"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Equinix Internet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Exchange</a:t>
            </a:r>
            <a:r>
              <a:rPr kumimoji="0" lang="en-US" sz="1400" b="0" i="0" u="none" strike="noStrike" kern="1200" cap="none" spc="0" normalizeH="0" baseline="30000" noProof="0">
                <a:ln>
                  <a:noFill/>
                </a:ln>
                <a:effectLst/>
                <a:uLnTx/>
                <a:uFillTx/>
                <a:ea typeface="+mn-ea"/>
                <a:cs typeface="+mn-cs"/>
              </a:rPr>
              <a:t>®</a:t>
            </a:r>
            <a:endParaRPr kumimoji="0" lang="en-PH" sz="1400" b="0" i="0" u="none" strike="noStrike" kern="1200" cap="none" spc="0" normalizeH="0" baseline="0" noProof="0">
              <a:ln>
                <a:noFill/>
              </a:ln>
              <a:effectLst/>
              <a:uLnTx/>
              <a:uFillTx/>
              <a:ea typeface="+mn-ea"/>
              <a:cs typeface="+mn-cs"/>
            </a:endParaRPr>
          </a:p>
        </p:txBody>
      </p:sp>
      <p:sp>
        <p:nvSpPr>
          <p:cNvPr id="7" name="TextBox 6">
            <a:extLst>
              <a:ext uri="{FF2B5EF4-FFF2-40B4-BE49-F238E27FC236}">
                <a16:creationId xmlns:a16="http://schemas.microsoft.com/office/drawing/2014/main" id="{F6A836B0-8423-D1D9-E7FF-8B3B1D65FB32}"/>
              </a:ext>
            </a:extLst>
          </p:cNvPr>
          <p:cNvSpPr txBox="1"/>
          <p:nvPr/>
        </p:nvSpPr>
        <p:spPr>
          <a:xfrm>
            <a:off x="8086576" y="3920140"/>
            <a:ext cx="1293624"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Equinix Internet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Access</a:t>
            </a:r>
          </a:p>
        </p:txBody>
      </p:sp>
      <p:sp>
        <p:nvSpPr>
          <p:cNvPr id="8" name="TextBox 7">
            <a:extLst>
              <a:ext uri="{FF2B5EF4-FFF2-40B4-BE49-F238E27FC236}">
                <a16:creationId xmlns:a16="http://schemas.microsoft.com/office/drawing/2014/main" id="{973B0ACF-7D92-1ECB-4991-39F7F0C75FDA}"/>
              </a:ext>
            </a:extLst>
          </p:cNvPr>
          <p:cNvSpPr txBox="1"/>
          <p:nvPr/>
        </p:nvSpPr>
        <p:spPr>
          <a:xfrm>
            <a:off x="4557296" y="3920140"/>
            <a:ext cx="652423"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Equinix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Fabric</a:t>
            </a:r>
            <a:r>
              <a:rPr kumimoji="0" lang="en-US" sz="1400" b="0" i="0" u="none" strike="noStrike" kern="1200" cap="none" spc="0" normalizeH="0" baseline="30000" noProof="0">
                <a:ln>
                  <a:noFill/>
                </a:ln>
                <a:effectLst/>
                <a:uLnTx/>
                <a:uFillTx/>
                <a:ea typeface="+mn-ea"/>
                <a:cs typeface="+mn-cs"/>
              </a:rPr>
              <a:t>® </a:t>
            </a:r>
            <a:endParaRPr kumimoji="0" lang="en-US" sz="1400" b="0" i="0" u="none" strike="noStrike" kern="1200" cap="none" spc="0" normalizeH="0" baseline="0" noProof="0">
              <a:ln>
                <a:noFill/>
              </a:ln>
              <a:effectLst/>
              <a:uLnTx/>
              <a:uFillTx/>
              <a:ea typeface="+mn-ea"/>
              <a:cs typeface="+mn-cs"/>
            </a:endParaRPr>
          </a:p>
        </p:txBody>
      </p:sp>
      <p:sp>
        <p:nvSpPr>
          <p:cNvPr id="9" name="TextBox 8">
            <a:extLst>
              <a:ext uri="{FF2B5EF4-FFF2-40B4-BE49-F238E27FC236}">
                <a16:creationId xmlns:a16="http://schemas.microsoft.com/office/drawing/2014/main" id="{BF882B03-92A3-68C2-666E-39FC650CC034}"/>
              </a:ext>
            </a:extLst>
          </p:cNvPr>
          <p:cNvSpPr txBox="1"/>
          <p:nvPr/>
        </p:nvSpPr>
        <p:spPr>
          <a:xfrm>
            <a:off x="4557296" y="5622463"/>
            <a:ext cx="1054776"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IBX</a:t>
            </a:r>
            <a:r>
              <a:rPr kumimoji="0" lang="en-US" sz="1400" b="0" i="0" u="none" strike="noStrike" kern="1200" cap="none" spc="0" normalizeH="0" baseline="30000" noProof="0">
                <a:ln>
                  <a:noFill/>
                </a:ln>
                <a:effectLst/>
                <a:uLnTx/>
                <a:uFillTx/>
                <a:ea typeface="+mn-ea"/>
                <a:cs typeface="+mn-cs"/>
              </a:rPr>
              <a:t>®</a:t>
            </a:r>
            <a:r>
              <a:rPr kumimoji="0" lang="en-US" sz="1400" b="0" i="0" u="none" strike="noStrike" kern="1200" cap="none" spc="0" normalizeH="0" baseline="0" noProof="0">
                <a:ln>
                  <a:noFill/>
                </a:ln>
                <a:effectLst/>
                <a:uLnTx/>
                <a:uFillTx/>
                <a:ea typeface="+mn-ea"/>
                <a:cs typeface="+mn-cs"/>
              </a:rPr>
              <a:t>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Data Centers</a:t>
            </a:r>
            <a:endParaRPr kumimoji="0" lang="en-PH" sz="1400" b="0" i="0" u="none" strike="noStrike" kern="1200" cap="none" spc="0" normalizeH="0" baseline="0" noProof="0">
              <a:ln>
                <a:noFill/>
              </a:ln>
              <a:effectLst/>
              <a:uLnTx/>
              <a:uFillTx/>
              <a:ea typeface="+mn-ea"/>
              <a:cs typeface="+mn-cs"/>
            </a:endParaRPr>
          </a:p>
        </p:txBody>
      </p:sp>
      <p:sp>
        <p:nvSpPr>
          <p:cNvPr id="10" name="TextBox 9">
            <a:extLst>
              <a:ext uri="{FF2B5EF4-FFF2-40B4-BE49-F238E27FC236}">
                <a16:creationId xmlns:a16="http://schemas.microsoft.com/office/drawing/2014/main" id="{2280CDF7-A81A-E40B-B5E1-C7359E7FDCD5}"/>
              </a:ext>
            </a:extLst>
          </p:cNvPr>
          <p:cNvSpPr txBox="1"/>
          <p:nvPr/>
        </p:nvSpPr>
        <p:spPr>
          <a:xfrm>
            <a:off x="6317706" y="5622463"/>
            <a:ext cx="897618"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IBX </a:t>
            </a:r>
            <a:br>
              <a:rPr kumimoji="0" lang="en-US" sz="1400" b="0" i="0" u="none" strike="noStrike" kern="1200" cap="none" spc="0" normalizeH="0" baseline="0" noProof="0" dirty="0">
                <a:ln>
                  <a:noFill/>
                </a:ln>
                <a:effectLst/>
                <a:uLnTx/>
                <a:uFillTx/>
                <a:ea typeface="+mn-ea"/>
                <a:cs typeface="+mn-cs"/>
              </a:rPr>
            </a:br>
            <a:r>
              <a:rPr kumimoji="0" lang="en-US" sz="1400" b="0" i="0" u="none" strike="noStrike" kern="1200" cap="none" spc="0" normalizeH="0" baseline="0" noProof="0" dirty="0">
                <a:ln>
                  <a:noFill/>
                </a:ln>
                <a:effectLst/>
                <a:uLnTx/>
                <a:uFillTx/>
                <a:ea typeface="+mn-ea"/>
                <a:cs typeface="+mn-cs"/>
              </a:rPr>
              <a:t>SmartView</a:t>
            </a:r>
            <a:r>
              <a:rPr kumimoji="0" lang="en-US" sz="1400" b="0" i="0" u="none" strike="noStrike" kern="1200" cap="none" spc="0" normalizeH="0" baseline="30000" noProof="0" dirty="0">
                <a:ln>
                  <a:noFill/>
                </a:ln>
                <a:effectLst/>
                <a:uLnTx/>
                <a:uFillTx/>
                <a:ea typeface="+mn-ea"/>
                <a:cs typeface="+mn-cs"/>
              </a:rPr>
              <a:t> </a:t>
            </a:r>
            <a:endParaRPr kumimoji="0" lang="en-PH" sz="1400" b="0" i="0" u="none" strike="noStrike" kern="1200" cap="none" spc="0" normalizeH="0" baseline="30000" noProof="0" dirty="0">
              <a:ln>
                <a:noFill/>
              </a:ln>
              <a:effectLst/>
              <a:uLnTx/>
              <a:uFillTx/>
              <a:ea typeface="+mn-ea"/>
              <a:cs typeface="+mn-cs"/>
            </a:endParaRPr>
          </a:p>
        </p:txBody>
      </p:sp>
      <p:sp>
        <p:nvSpPr>
          <p:cNvPr id="11" name="TextBox 10">
            <a:extLst>
              <a:ext uri="{FF2B5EF4-FFF2-40B4-BE49-F238E27FC236}">
                <a16:creationId xmlns:a16="http://schemas.microsoft.com/office/drawing/2014/main" id="{C65857BB-264F-6794-C8A3-4E820FCAEEED}"/>
              </a:ext>
            </a:extLst>
          </p:cNvPr>
          <p:cNvSpPr txBox="1"/>
          <p:nvPr/>
        </p:nvSpPr>
        <p:spPr>
          <a:xfrm>
            <a:off x="8086576" y="5622463"/>
            <a:ext cx="1054776"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effectLst/>
                <a:uLnTx/>
                <a:uFillTx/>
                <a:ea typeface="+mn-ea"/>
                <a:cs typeface="+mn-cs"/>
              </a:rPr>
              <a:t>xScale</a:t>
            </a:r>
            <a:r>
              <a:rPr kumimoji="0" lang="en-US" sz="1400" b="0" i="0" u="none" strike="noStrike" kern="1200" cap="none" spc="0" normalizeH="0" baseline="30000" noProof="0" dirty="0">
                <a:ln>
                  <a:noFill/>
                </a:ln>
                <a:effectLst/>
                <a:uLnTx/>
                <a:uFillTx/>
                <a:ea typeface="+mn-ea"/>
                <a:cs typeface="+mn-cs"/>
              </a:rPr>
              <a:t>®</a:t>
            </a:r>
            <a:r>
              <a:rPr kumimoji="0" lang="en-US" sz="1400" b="0" i="0" u="none" strike="noStrike" kern="1200" cap="none" spc="0" normalizeH="0" baseline="0" noProof="0" dirty="0">
                <a:ln>
                  <a:noFill/>
                </a:ln>
                <a:effectLst/>
                <a:uLnTx/>
                <a:uFillTx/>
                <a:ea typeface="+mn-ea"/>
                <a:cs typeface="+mn-cs"/>
              </a:rPr>
              <a:t> </a:t>
            </a:r>
            <a:br>
              <a:rPr kumimoji="0" lang="en-US" sz="1400" b="0" i="0" u="none" strike="noStrike" kern="1200" cap="none" spc="0" normalizeH="0" baseline="0" noProof="0" dirty="0">
                <a:ln>
                  <a:noFill/>
                </a:ln>
                <a:effectLst/>
                <a:uLnTx/>
                <a:uFillTx/>
                <a:ea typeface="+mn-ea"/>
                <a:cs typeface="+mn-cs"/>
              </a:rPr>
            </a:br>
            <a:r>
              <a:rPr kumimoji="0" lang="en-US" sz="1400" b="0" i="0" u="none" strike="noStrike" kern="1200" cap="none" spc="0" normalizeH="0" baseline="0" noProof="0" dirty="0">
                <a:ln>
                  <a:noFill/>
                </a:ln>
                <a:effectLst/>
                <a:uLnTx/>
                <a:uFillTx/>
                <a:ea typeface="+mn-ea"/>
                <a:cs typeface="+mn-cs"/>
              </a:rPr>
              <a:t>Data Centers</a:t>
            </a:r>
            <a:endParaRPr kumimoji="0" lang="en-PH" sz="1400" b="0" i="0" u="none" strike="noStrike" kern="1200" cap="none" spc="0" normalizeH="0" baseline="30000" noProof="0" dirty="0">
              <a:ln>
                <a:noFill/>
              </a:ln>
              <a:effectLst/>
              <a:uLnTx/>
              <a:uFillTx/>
              <a:ea typeface="+mn-ea"/>
              <a:cs typeface="+mn-cs"/>
            </a:endParaRPr>
          </a:p>
        </p:txBody>
      </p:sp>
      <p:sp>
        <p:nvSpPr>
          <p:cNvPr id="12" name="TextBox 11">
            <a:extLst>
              <a:ext uri="{FF2B5EF4-FFF2-40B4-BE49-F238E27FC236}">
                <a16:creationId xmlns:a16="http://schemas.microsoft.com/office/drawing/2014/main" id="{97990EA4-ECC6-5384-6F23-662A1C5FFDBC}"/>
              </a:ext>
            </a:extLst>
          </p:cNvPr>
          <p:cNvSpPr txBox="1"/>
          <p:nvPr/>
        </p:nvSpPr>
        <p:spPr>
          <a:xfrm>
            <a:off x="1663743" y="1816726"/>
            <a:ext cx="2021387" cy="492443"/>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Digital Infrastructure</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Services</a:t>
            </a:r>
            <a:endParaRPr kumimoji="0" lang="en-PH" sz="1600" b="1" i="0" u="none" strike="noStrike" kern="1200" cap="none" spc="0" normalizeH="0" baseline="0" noProof="0" dirty="0">
              <a:ln>
                <a:noFill/>
              </a:ln>
              <a:effectLst/>
              <a:uLnTx/>
              <a:uFillTx/>
              <a:ea typeface="+mn-ea"/>
              <a:cs typeface="+mn-cs"/>
            </a:endParaRPr>
          </a:p>
        </p:txBody>
      </p:sp>
      <p:sp>
        <p:nvSpPr>
          <p:cNvPr id="13" name="TextBox 12">
            <a:extLst>
              <a:ext uri="{FF2B5EF4-FFF2-40B4-BE49-F238E27FC236}">
                <a16:creationId xmlns:a16="http://schemas.microsoft.com/office/drawing/2014/main" id="{3EA63FF6-AAAE-9C1F-5E32-C622C4F9EE2E}"/>
              </a:ext>
            </a:extLst>
          </p:cNvPr>
          <p:cNvSpPr txBox="1"/>
          <p:nvPr/>
        </p:nvSpPr>
        <p:spPr>
          <a:xfrm>
            <a:off x="1663743" y="3526460"/>
            <a:ext cx="1538883" cy="492443"/>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Interconnection</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Services</a:t>
            </a:r>
            <a:endParaRPr kumimoji="0" lang="en-PH" sz="1600" b="1" i="0" u="none" strike="noStrike" kern="1200" cap="none" spc="0" normalizeH="0" baseline="0" noProof="0" dirty="0">
              <a:ln>
                <a:noFill/>
              </a:ln>
              <a:effectLst/>
              <a:uLnTx/>
              <a:uFillTx/>
              <a:ea typeface="+mn-ea"/>
              <a:cs typeface="+mn-cs"/>
            </a:endParaRPr>
          </a:p>
        </p:txBody>
      </p:sp>
      <p:sp>
        <p:nvSpPr>
          <p:cNvPr id="14" name="TextBox 13">
            <a:extLst>
              <a:ext uri="{FF2B5EF4-FFF2-40B4-BE49-F238E27FC236}">
                <a16:creationId xmlns:a16="http://schemas.microsoft.com/office/drawing/2014/main" id="{1CECCBE8-AEB4-E1E3-854D-120FD7D08638}"/>
              </a:ext>
            </a:extLst>
          </p:cNvPr>
          <p:cNvSpPr txBox="1"/>
          <p:nvPr/>
        </p:nvSpPr>
        <p:spPr>
          <a:xfrm>
            <a:off x="1663743" y="5236194"/>
            <a:ext cx="1150956" cy="492443"/>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Data Center</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Services</a:t>
            </a:r>
            <a:endParaRPr kumimoji="0" lang="en-PH" sz="1600" b="1" i="0" u="none" strike="noStrike" kern="1200" cap="none" spc="0" normalizeH="0" baseline="0" noProof="0" dirty="0">
              <a:ln>
                <a:noFill/>
              </a:ln>
              <a:effectLst/>
              <a:uLnTx/>
              <a:uFillTx/>
              <a:ea typeface="+mn-ea"/>
              <a:cs typeface="+mn-cs"/>
            </a:endParaRPr>
          </a:p>
        </p:txBody>
      </p:sp>
      <p:cxnSp>
        <p:nvCxnSpPr>
          <p:cNvPr id="15" name="Straight Connector 14">
            <a:extLst>
              <a:ext uri="{FF2B5EF4-FFF2-40B4-BE49-F238E27FC236}">
                <a16:creationId xmlns:a16="http://schemas.microsoft.com/office/drawing/2014/main" id="{E855FAB7-6967-A25D-C865-DD90522B7161}"/>
              </a:ext>
            </a:extLst>
          </p:cNvPr>
          <p:cNvCxnSpPr>
            <a:cxnSpLocks/>
          </p:cNvCxnSpPr>
          <p:nvPr/>
        </p:nvCxnSpPr>
        <p:spPr>
          <a:xfrm>
            <a:off x="667806" y="2910493"/>
            <a:ext cx="10869811"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274EFA-D0CB-E183-55E1-3F3614591344}"/>
              </a:ext>
            </a:extLst>
          </p:cNvPr>
          <p:cNvCxnSpPr>
            <a:cxnSpLocks/>
          </p:cNvCxnSpPr>
          <p:nvPr/>
        </p:nvCxnSpPr>
        <p:spPr>
          <a:xfrm>
            <a:off x="667806" y="4664378"/>
            <a:ext cx="10869811"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FF702C2-40FD-D5DF-931B-954496DEFDBC}"/>
              </a:ext>
            </a:extLst>
          </p:cNvPr>
          <p:cNvSpPr txBox="1"/>
          <p:nvPr/>
        </p:nvSpPr>
        <p:spPr>
          <a:xfrm>
            <a:off x="4557296" y="2300602"/>
            <a:ext cx="706925"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Network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Edge</a:t>
            </a:r>
            <a:endParaRPr kumimoji="0" lang="en-PH" sz="1400" b="0" i="0" u="none" strike="noStrike" kern="1200" cap="none" spc="0" normalizeH="0" baseline="0" noProof="0">
              <a:ln>
                <a:noFill/>
              </a:ln>
              <a:effectLst/>
              <a:uLnTx/>
              <a:uFillTx/>
              <a:ea typeface="+mn-ea"/>
              <a:cs typeface="+mn-cs"/>
            </a:endParaRPr>
          </a:p>
        </p:txBody>
      </p:sp>
      <p:sp>
        <p:nvSpPr>
          <p:cNvPr id="18" name="TextBox 17">
            <a:extLst>
              <a:ext uri="{FF2B5EF4-FFF2-40B4-BE49-F238E27FC236}">
                <a16:creationId xmlns:a16="http://schemas.microsoft.com/office/drawing/2014/main" id="{0121A87E-E9E9-F9D4-386E-4AD131841FD5}"/>
              </a:ext>
            </a:extLst>
          </p:cNvPr>
          <p:cNvSpPr txBox="1"/>
          <p:nvPr/>
        </p:nvSpPr>
        <p:spPr>
          <a:xfrm>
            <a:off x="6317706" y="2271076"/>
            <a:ext cx="637995"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Equinix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Metal</a:t>
            </a:r>
            <a:r>
              <a:rPr kumimoji="0" lang="en-US" sz="1400" b="0" i="0" u="none" strike="noStrike" kern="1200" cap="none" spc="0" normalizeH="0" baseline="30000" noProof="0">
                <a:ln>
                  <a:noFill/>
                </a:ln>
                <a:effectLst/>
                <a:uLnTx/>
                <a:uFillTx/>
                <a:ea typeface="+mn-ea"/>
                <a:cs typeface="+mn-cs"/>
              </a:rPr>
              <a:t>®</a:t>
            </a:r>
            <a:endParaRPr kumimoji="0" lang="en-PH" sz="1400" b="0" i="0" u="none" strike="noStrike" kern="1200" cap="none" spc="0" normalizeH="0" baseline="30000" noProof="0">
              <a:ln>
                <a:noFill/>
              </a:ln>
              <a:effectLst/>
              <a:uLnTx/>
              <a:uFillTx/>
              <a:ea typeface="+mn-ea"/>
              <a:cs typeface="+mn-cs"/>
            </a:endParaRPr>
          </a:p>
        </p:txBody>
      </p:sp>
      <p:sp>
        <p:nvSpPr>
          <p:cNvPr id="19" name="TextBox 18">
            <a:extLst>
              <a:ext uri="{FF2B5EF4-FFF2-40B4-BE49-F238E27FC236}">
                <a16:creationId xmlns:a16="http://schemas.microsoft.com/office/drawing/2014/main" id="{B1E75901-508C-EBFF-16FB-37B6D543D84F}"/>
              </a:ext>
            </a:extLst>
          </p:cNvPr>
          <p:cNvSpPr txBox="1"/>
          <p:nvPr/>
        </p:nvSpPr>
        <p:spPr>
          <a:xfrm>
            <a:off x="8086576" y="2277792"/>
            <a:ext cx="1296509" cy="430887"/>
          </a:xfrm>
          <a:prstGeom prst="rect">
            <a:avLst/>
          </a:prstGeom>
          <a:noFill/>
        </p:spPr>
        <p:txBody>
          <a:bodyPr wrap="none" lIns="0" tIns="0" rIns="0" bIns="0"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Equinix </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Precision Time</a:t>
            </a:r>
            <a:r>
              <a:rPr kumimoji="0" lang="en-US" sz="1400" b="0" i="0" u="none" strike="noStrike" kern="1200" cap="none" spc="0" normalizeH="0" baseline="30000" noProof="0">
                <a:ln>
                  <a:noFill/>
                </a:ln>
                <a:effectLst/>
                <a:uLnTx/>
                <a:uFillTx/>
                <a:ea typeface="+mn-ea"/>
                <a:cs typeface="+mn-cs"/>
              </a:rPr>
              <a:t>®</a:t>
            </a:r>
            <a:endParaRPr kumimoji="0" lang="en-PH" sz="1400" b="0" i="0" u="none" strike="noStrike" kern="1200" cap="none" spc="0" normalizeH="0" baseline="30000" noProof="0">
              <a:ln>
                <a:noFill/>
              </a:ln>
              <a:effectLst/>
              <a:uLnTx/>
              <a:uFillTx/>
              <a:ea typeface="+mn-ea"/>
              <a:cs typeface="+mn-cs"/>
            </a:endParaRPr>
          </a:p>
        </p:txBody>
      </p:sp>
      <p:sp>
        <p:nvSpPr>
          <p:cNvPr id="20" name="Graphic 21">
            <a:extLst>
              <a:ext uri="{FF2B5EF4-FFF2-40B4-BE49-F238E27FC236}">
                <a16:creationId xmlns:a16="http://schemas.microsoft.com/office/drawing/2014/main" id="{91A2E6F3-FBF6-79FB-867C-2BEC88CF8826}"/>
              </a:ext>
            </a:extLst>
          </p:cNvPr>
          <p:cNvSpPr>
            <a:spLocks noChangeAspect="1"/>
          </p:cNvSpPr>
          <p:nvPr/>
        </p:nvSpPr>
        <p:spPr>
          <a:xfrm>
            <a:off x="819892" y="1774776"/>
            <a:ext cx="605031" cy="594823"/>
          </a:xfrm>
          <a:custGeom>
            <a:avLst/>
            <a:gdLst>
              <a:gd name="connsiteX0" fmla="*/ 443075 w 605031"/>
              <a:gd name="connsiteY0" fmla="*/ 224627 h 594823"/>
              <a:gd name="connsiteX1" fmla="*/ 443312 w 605031"/>
              <a:gd name="connsiteY1" fmla="*/ 94353 h 594823"/>
              <a:gd name="connsiteX2" fmla="*/ 429362 w 605031"/>
              <a:gd name="connsiteY2" fmla="*/ 70000 h 594823"/>
              <a:gd name="connsiteX3" fmla="*/ 316229 w 605031"/>
              <a:gd name="connsiteY3" fmla="*/ 3799 h 594823"/>
              <a:gd name="connsiteX4" fmla="*/ 288212 w 605031"/>
              <a:gd name="connsiteY4" fmla="*/ 3562 h 594823"/>
              <a:gd name="connsiteX5" fmla="*/ 174724 w 605031"/>
              <a:gd name="connsiteY5" fmla="*/ 67518 h 594823"/>
              <a:gd name="connsiteX6" fmla="*/ 160420 w 605031"/>
              <a:gd name="connsiteY6" fmla="*/ 91870 h 594823"/>
              <a:gd name="connsiteX7" fmla="*/ 160301 w 605031"/>
              <a:gd name="connsiteY7" fmla="*/ 222026 h 594823"/>
              <a:gd name="connsiteX8" fmla="*/ 174251 w 605031"/>
              <a:gd name="connsiteY8" fmla="*/ 246379 h 594823"/>
              <a:gd name="connsiteX9" fmla="*/ 287384 w 605031"/>
              <a:gd name="connsiteY9" fmla="*/ 312580 h 594823"/>
              <a:gd name="connsiteX10" fmla="*/ 315401 w 605031"/>
              <a:gd name="connsiteY10" fmla="*/ 312817 h 594823"/>
              <a:gd name="connsiteX11" fmla="*/ 428771 w 605031"/>
              <a:gd name="connsiteY11" fmla="*/ 248980 h 594823"/>
              <a:gd name="connsiteX12" fmla="*/ 443075 w 605031"/>
              <a:gd name="connsiteY12" fmla="*/ 224627 h 594823"/>
              <a:gd name="connsiteX13" fmla="*/ 301806 w 605031"/>
              <a:gd name="connsiteY13" fmla="*/ 254654 h 594823"/>
              <a:gd name="connsiteX14" fmla="*/ 217873 w 605031"/>
              <a:gd name="connsiteY14" fmla="*/ 205476 h 594823"/>
              <a:gd name="connsiteX15" fmla="*/ 217991 w 605031"/>
              <a:gd name="connsiteY15" fmla="*/ 109130 h 594823"/>
              <a:gd name="connsiteX16" fmla="*/ 301925 w 605031"/>
              <a:gd name="connsiteY16" fmla="*/ 61843 h 594823"/>
              <a:gd name="connsiteX17" fmla="*/ 385858 w 605031"/>
              <a:gd name="connsiteY17" fmla="*/ 111021 h 594823"/>
              <a:gd name="connsiteX18" fmla="*/ 385740 w 605031"/>
              <a:gd name="connsiteY18" fmla="*/ 207368 h 594823"/>
              <a:gd name="connsiteX19" fmla="*/ 301806 w 605031"/>
              <a:gd name="connsiteY19" fmla="*/ 254654 h 594823"/>
              <a:gd name="connsiteX20" fmla="*/ 283838 w 605031"/>
              <a:gd name="connsiteY20" fmla="*/ 370033 h 594823"/>
              <a:gd name="connsiteX21" fmla="*/ 269770 w 605031"/>
              <a:gd name="connsiteY21" fmla="*/ 345681 h 594823"/>
              <a:gd name="connsiteX22" fmla="*/ 155927 w 605031"/>
              <a:gd name="connsiteY22" fmla="*/ 279480 h 594823"/>
              <a:gd name="connsiteX23" fmla="*/ 127910 w 605031"/>
              <a:gd name="connsiteY23" fmla="*/ 279243 h 594823"/>
              <a:gd name="connsiteX24" fmla="*/ 14186 w 605031"/>
              <a:gd name="connsiteY24" fmla="*/ 343789 h 594823"/>
              <a:gd name="connsiteX25" fmla="*/ 0 w 605031"/>
              <a:gd name="connsiteY25" fmla="*/ 368378 h 594823"/>
              <a:gd name="connsiteX26" fmla="*/ 236 w 605031"/>
              <a:gd name="connsiteY26" fmla="*/ 499126 h 594823"/>
              <a:gd name="connsiteX27" fmla="*/ 14304 w 605031"/>
              <a:gd name="connsiteY27" fmla="*/ 523478 h 594823"/>
              <a:gd name="connsiteX28" fmla="*/ 128147 w 605031"/>
              <a:gd name="connsiteY28" fmla="*/ 589679 h 594823"/>
              <a:gd name="connsiteX29" fmla="*/ 156164 w 605031"/>
              <a:gd name="connsiteY29" fmla="*/ 589916 h 594823"/>
              <a:gd name="connsiteX30" fmla="*/ 269770 w 605031"/>
              <a:gd name="connsiteY30" fmla="*/ 525488 h 594823"/>
              <a:gd name="connsiteX31" fmla="*/ 284074 w 605031"/>
              <a:gd name="connsiteY31" fmla="*/ 501017 h 594823"/>
              <a:gd name="connsiteX32" fmla="*/ 283838 w 605031"/>
              <a:gd name="connsiteY32" fmla="*/ 370033 h 594823"/>
              <a:gd name="connsiteX33" fmla="*/ 283838 w 605031"/>
              <a:gd name="connsiteY33" fmla="*/ 370033 h 594823"/>
              <a:gd name="connsiteX34" fmla="*/ 604795 w 605031"/>
              <a:gd name="connsiteY34" fmla="*/ 371807 h 594823"/>
              <a:gd name="connsiteX35" fmla="*/ 590727 w 605031"/>
              <a:gd name="connsiteY35" fmla="*/ 347454 h 594823"/>
              <a:gd name="connsiteX36" fmla="*/ 476885 w 605031"/>
              <a:gd name="connsiteY36" fmla="*/ 281253 h 594823"/>
              <a:gd name="connsiteX37" fmla="*/ 448868 w 605031"/>
              <a:gd name="connsiteY37" fmla="*/ 281016 h 594823"/>
              <a:gd name="connsiteX38" fmla="*/ 335262 w 605031"/>
              <a:gd name="connsiteY38" fmla="*/ 345326 h 594823"/>
              <a:gd name="connsiteX39" fmla="*/ 320958 w 605031"/>
              <a:gd name="connsiteY39" fmla="*/ 369797 h 594823"/>
              <a:gd name="connsiteX40" fmla="*/ 321194 w 605031"/>
              <a:gd name="connsiteY40" fmla="*/ 500426 h 594823"/>
              <a:gd name="connsiteX41" fmla="*/ 335262 w 605031"/>
              <a:gd name="connsiteY41" fmla="*/ 524779 h 594823"/>
              <a:gd name="connsiteX42" fmla="*/ 449104 w 605031"/>
              <a:gd name="connsiteY42" fmla="*/ 590980 h 594823"/>
              <a:gd name="connsiteX43" fmla="*/ 477121 w 605031"/>
              <a:gd name="connsiteY43" fmla="*/ 591216 h 594823"/>
              <a:gd name="connsiteX44" fmla="*/ 590727 w 605031"/>
              <a:gd name="connsiteY44" fmla="*/ 526907 h 594823"/>
              <a:gd name="connsiteX45" fmla="*/ 605032 w 605031"/>
              <a:gd name="connsiteY45" fmla="*/ 502436 h 594823"/>
              <a:gd name="connsiteX46" fmla="*/ 604795 w 605031"/>
              <a:gd name="connsiteY46" fmla="*/ 371807 h 594823"/>
              <a:gd name="connsiteX47" fmla="*/ 604795 w 605031"/>
              <a:gd name="connsiteY47" fmla="*/ 371807 h 59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031" h="594823">
                <a:moveTo>
                  <a:pt x="443075" y="224627"/>
                </a:moveTo>
                <a:lnTo>
                  <a:pt x="443312" y="94353"/>
                </a:lnTo>
                <a:cubicBezTo>
                  <a:pt x="443430" y="84423"/>
                  <a:pt x="437992" y="75083"/>
                  <a:pt x="429362" y="70000"/>
                </a:cubicBezTo>
                <a:lnTo>
                  <a:pt x="316229" y="3799"/>
                </a:lnTo>
                <a:cubicBezTo>
                  <a:pt x="307717" y="-1166"/>
                  <a:pt x="296960" y="-1284"/>
                  <a:pt x="288212" y="3562"/>
                </a:cubicBezTo>
                <a:lnTo>
                  <a:pt x="174724" y="67518"/>
                </a:lnTo>
                <a:cubicBezTo>
                  <a:pt x="165976" y="72483"/>
                  <a:pt x="160420" y="81940"/>
                  <a:pt x="160420" y="91870"/>
                </a:cubicBezTo>
                <a:lnTo>
                  <a:pt x="160301" y="222026"/>
                </a:lnTo>
                <a:cubicBezTo>
                  <a:pt x="160183" y="231957"/>
                  <a:pt x="165621" y="241296"/>
                  <a:pt x="174251" y="246379"/>
                </a:cubicBezTo>
                <a:lnTo>
                  <a:pt x="287384" y="312580"/>
                </a:lnTo>
                <a:cubicBezTo>
                  <a:pt x="295896" y="317545"/>
                  <a:pt x="306653" y="317663"/>
                  <a:pt x="315401" y="312817"/>
                </a:cubicBezTo>
                <a:lnTo>
                  <a:pt x="428771" y="248980"/>
                </a:lnTo>
                <a:cubicBezTo>
                  <a:pt x="437637" y="244015"/>
                  <a:pt x="443193" y="234676"/>
                  <a:pt x="443075" y="224627"/>
                </a:cubicBezTo>
                <a:close/>
                <a:moveTo>
                  <a:pt x="301806" y="254654"/>
                </a:moveTo>
                <a:lnTo>
                  <a:pt x="217873" y="205476"/>
                </a:lnTo>
                <a:lnTo>
                  <a:pt x="217991" y="109130"/>
                </a:lnTo>
                <a:lnTo>
                  <a:pt x="301925" y="61843"/>
                </a:lnTo>
                <a:lnTo>
                  <a:pt x="385858" y="111021"/>
                </a:lnTo>
                <a:lnTo>
                  <a:pt x="385740" y="207368"/>
                </a:lnTo>
                <a:lnTo>
                  <a:pt x="301806" y="254654"/>
                </a:lnTo>
                <a:close/>
                <a:moveTo>
                  <a:pt x="283838" y="370033"/>
                </a:moveTo>
                <a:cubicBezTo>
                  <a:pt x="283838" y="360103"/>
                  <a:pt x="278518" y="350764"/>
                  <a:pt x="269770" y="345681"/>
                </a:cubicBezTo>
                <a:lnTo>
                  <a:pt x="155927" y="279480"/>
                </a:lnTo>
                <a:cubicBezTo>
                  <a:pt x="147298" y="274514"/>
                  <a:pt x="136540" y="274278"/>
                  <a:pt x="127910" y="279243"/>
                </a:cubicBezTo>
                <a:lnTo>
                  <a:pt x="14186" y="343789"/>
                </a:lnTo>
                <a:cubicBezTo>
                  <a:pt x="5438" y="348873"/>
                  <a:pt x="0" y="358212"/>
                  <a:pt x="0" y="368378"/>
                </a:cubicBezTo>
                <a:lnTo>
                  <a:pt x="236" y="499126"/>
                </a:lnTo>
                <a:cubicBezTo>
                  <a:pt x="236" y="509056"/>
                  <a:pt x="5556" y="518395"/>
                  <a:pt x="14304" y="523478"/>
                </a:cubicBezTo>
                <a:lnTo>
                  <a:pt x="128147" y="589679"/>
                </a:lnTo>
                <a:cubicBezTo>
                  <a:pt x="136776" y="594645"/>
                  <a:pt x="147534" y="594881"/>
                  <a:pt x="156164" y="589916"/>
                </a:cubicBezTo>
                <a:lnTo>
                  <a:pt x="269770" y="525488"/>
                </a:lnTo>
                <a:cubicBezTo>
                  <a:pt x="278518" y="520523"/>
                  <a:pt x="284074" y="511066"/>
                  <a:pt x="284074" y="501017"/>
                </a:cubicBezTo>
                <a:lnTo>
                  <a:pt x="283838" y="370033"/>
                </a:lnTo>
                <a:lnTo>
                  <a:pt x="283838" y="370033"/>
                </a:lnTo>
                <a:close/>
                <a:moveTo>
                  <a:pt x="604795" y="371807"/>
                </a:moveTo>
                <a:cubicBezTo>
                  <a:pt x="604795" y="361876"/>
                  <a:pt x="599475" y="352537"/>
                  <a:pt x="590727" y="347454"/>
                </a:cubicBezTo>
                <a:lnTo>
                  <a:pt x="476885" y="281253"/>
                </a:lnTo>
                <a:cubicBezTo>
                  <a:pt x="468255" y="276288"/>
                  <a:pt x="457498" y="276051"/>
                  <a:pt x="448868" y="281016"/>
                </a:cubicBezTo>
                <a:lnTo>
                  <a:pt x="335262" y="345326"/>
                </a:lnTo>
                <a:cubicBezTo>
                  <a:pt x="326514" y="350291"/>
                  <a:pt x="320958" y="359749"/>
                  <a:pt x="320958" y="369797"/>
                </a:cubicBezTo>
                <a:lnTo>
                  <a:pt x="321194" y="500426"/>
                </a:lnTo>
                <a:cubicBezTo>
                  <a:pt x="321194" y="510356"/>
                  <a:pt x="326514" y="519695"/>
                  <a:pt x="335262" y="524779"/>
                </a:cubicBezTo>
                <a:lnTo>
                  <a:pt x="449104" y="590980"/>
                </a:lnTo>
                <a:cubicBezTo>
                  <a:pt x="457734" y="595945"/>
                  <a:pt x="468492" y="596181"/>
                  <a:pt x="477121" y="591216"/>
                </a:cubicBezTo>
                <a:lnTo>
                  <a:pt x="590727" y="526907"/>
                </a:lnTo>
                <a:cubicBezTo>
                  <a:pt x="599475" y="521941"/>
                  <a:pt x="605032" y="512484"/>
                  <a:pt x="605032" y="502436"/>
                </a:cubicBezTo>
                <a:lnTo>
                  <a:pt x="604795" y="371807"/>
                </a:lnTo>
                <a:lnTo>
                  <a:pt x="604795" y="371807"/>
                </a:lnTo>
                <a:close/>
              </a:path>
            </a:pathLst>
          </a:custGeom>
          <a:solidFill>
            <a:schemeClr val="tx1"/>
          </a:solidFill>
          <a:ln w="1172" cap="flat">
            <a:noFill/>
            <a:prstDash val="solid"/>
            <a:miter/>
          </a:ln>
        </p:spPr>
        <p:txBody>
          <a:bodyPr rtlCol="0" anchor="ctr"/>
          <a:lstStyle/>
          <a:p>
            <a:endParaRPr lang="en-US"/>
          </a:p>
        </p:txBody>
      </p:sp>
      <p:sp>
        <p:nvSpPr>
          <p:cNvPr id="21" name="Graphic 22">
            <a:extLst>
              <a:ext uri="{FF2B5EF4-FFF2-40B4-BE49-F238E27FC236}">
                <a16:creationId xmlns:a16="http://schemas.microsoft.com/office/drawing/2014/main" id="{E86781A7-F27F-5934-4A0E-63A46A3316AD}"/>
              </a:ext>
            </a:extLst>
          </p:cNvPr>
          <p:cNvSpPr>
            <a:spLocks noChangeAspect="1"/>
          </p:cNvSpPr>
          <p:nvPr/>
        </p:nvSpPr>
        <p:spPr>
          <a:xfrm>
            <a:off x="825762" y="3498033"/>
            <a:ext cx="604722" cy="633417"/>
          </a:xfrm>
          <a:custGeom>
            <a:avLst/>
            <a:gdLst>
              <a:gd name="connsiteX0" fmla="*/ 532485 w 604722"/>
              <a:gd name="connsiteY0" fmla="*/ 310658 h 633417"/>
              <a:gd name="connsiteX1" fmla="*/ 532485 w 604722"/>
              <a:gd name="connsiteY1" fmla="*/ 182153 h 633417"/>
              <a:gd name="connsiteX2" fmla="*/ 604722 w 604722"/>
              <a:gd name="connsiteY2" fmla="*/ 92199 h 633417"/>
              <a:gd name="connsiteX3" fmla="*/ 512523 w 604722"/>
              <a:gd name="connsiteY3" fmla="*/ 0 h 633417"/>
              <a:gd name="connsiteX4" fmla="*/ 422195 w 604722"/>
              <a:gd name="connsiteY4" fmla="*/ 73734 h 633417"/>
              <a:gd name="connsiteX5" fmla="*/ 281339 w 604722"/>
              <a:gd name="connsiteY5" fmla="*/ 86834 h 633417"/>
              <a:gd name="connsiteX6" fmla="*/ 193756 w 604722"/>
              <a:gd name="connsiteY6" fmla="*/ 23331 h 633417"/>
              <a:gd name="connsiteX7" fmla="*/ 101556 w 604722"/>
              <a:gd name="connsiteY7" fmla="*/ 115530 h 633417"/>
              <a:gd name="connsiteX8" fmla="*/ 139359 w 604722"/>
              <a:gd name="connsiteY8" fmla="*/ 189888 h 633417"/>
              <a:gd name="connsiteX9" fmla="*/ 104675 w 604722"/>
              <a:gd name="connsiteY9" fmla="*/ 271233 h 633417"/>
              <a:gd name="connsiteX10" fmla="*/ 92199 w 604722"/>
              <a:gd name="connsiteY10" fmla="*/ 270360 h 633417"/>
              <a:gd name="connsiteX11" fmla="*/ 0 w 604722"/>
              <a:gd name="connsiteY11" fmla="*/ 362559 h 633417"/>
              <a:gd name="connsiteX12" fmla="*/ 92199 w 604722"/>
              <a:gd name="connsiteY12" fmla="*/ 454758 h 633417"/>
              <a:gd name="connsiteX13" fmla="*/ 139484 w 604722"/>
              <a:gd name="connsiteY13" fmla="*/ 441658 h 633417"/>
              <a:gd name="connsiteX14" fmla="*/ 190387 w 604722"/>
              <a:gd name="connsiteY14" fmla="*/ 491313 h 633417"/>
              <a:gd name="connsiteX15" fmla="*/ 175665 w 604722"/>
              <a:gd name="connsiteY15" fmla="*/ 541218 h 633417"/>
              <a:gd name="connsiteX16" fmla="*/ 267864 w 604722"/>
              <a:gd name="connsiteY16" fmla="*/ 633417 h 633417"/>
              <a:gd name="connsiteX17" fmla="*/ 360064 w 604722"/>
              <a:gd name="connsiteY17" fmla="*/ 541218 h 633417"/>
              <a:gd name="connsiteX18" fmla="*/ 358691 w 604722"/>
              <a:gd name="connsiteY18" fmla="*/ 525623 h 633417"/>
              <a:gd name="connsiteX19" fmla="*/ 455008 w 604722"/>
              <a:gd name="connsiteY19" fmla="*/ 472599 h 633417"/>
              <a:gd name="connsiteX20" fmla="*/ 512523 w 604722"/>
              <a:gd name="connsiteY20" fmla="*/ 492810 h 633417"/>
              <a:gd name="connsiteX21" fmla="*/ 604722 w 604722"/>
              <a:gd name="connsiteY21" fmla="*/ 400611 h 633417"/>
              <a:gd name="connsiteX22" fmla="*/ 532485 w 604722"/>
              <a:gd name="connsiteY22" fmla="*/ 310658 h 633417"/>
              <a:gd name="connsiteX23" fmla="*/ 512523 w 604722"/>
              <a:gd name="connsiteY23" fmla="*/ 36056 h 633417"/>
              <a:gd name="connsiteX24" fmla="*/ 568541 w 604722"/>
              <a:gd name="connsiteY24" fmla="*/ 92074 h 633417"/>
              <a:gd name="connsiteX25" fmla="*/ 512523 w 604722"/>
              <a:gd name="connsiteY25" fmla="*/ 148093 h 633417"/>
              <a:gd name="connsiteX26" fmla="*/ 456505 w 604722"/>
              <a:gd name="connsiteY26" fmla="*/ 92074 h 633417"/>
              <a:gd name="connsiteX27" fmla="*/ 512523 w 604722"/>
              <a:gd name="connsiteY27" fmla="*/ 36056 h 633417"/>
              <a:gd name="connsiteX28" fmla="*/ 137737 w 604722"/>
              <a:gd name="connsiteY28" fmla="*/ 115530 h 633417"/>
              <a:gd name="connsiteX29" fmla="*/ 193756 w 604722"/>
              <a:gd name="connsiteY29" fmla="*/ 59512 h 633417"/>
              <a:gd name="connsiteX30" fmla="*/ 249774 w 604722"/>
              <a:gd name="connsiteY30" fmla="*/ 115530 h 633417"/>
              <a:gd name="connsiteX31" fmla="*/ 193756 w 604722"/>
              <a:gd name="connsiteY31" fmla="*/ 171548 h 633417"/>
              <a:gd name="connsiteX32" fmla="*/ 137737 w 604722"/>
              <a:gd name="connsiteY32" fmla="*/ 115530 h 633417"/>
              <a:gd name="connsiteX33" fmla="*/ 92199 w 604722"/>
              <a:gd name="connsiteY33" fmla="*/ 418577 h 633417"/>
              <a:gd name="connsiteX34" fmla="*/ 36181 w 604722"/>
              <a:gd name="connsiteY34" fmla="*/ 362559 h 633417"/>
              <a:gd name="connsiteX35" fmla="*/ 92199 w 604722"/>
              <a:gd name="connsiteY35" fmla="*/ 306541 h 633417"/>
              <a:gd name="connsiteX36" fmla="*/ 148217 w 604722"/>
              <a:gd name="connsiteY36" fmla="*/ 362559 h 633417"/>
              <a:gd name="connsiteX37" fmla="*/ 92199 w 604722"/>
              <a:gd name="connsiteY37" fmla="*/ 418577 h 633417"/>
              <a:gd name="connsiteX38" fmla="*/ 142229 w 604722"/>
              <a:gd name="connsiteY38" fmla="*/ 285206 h 633417"/>
              <a:gd name="connsiteX39" fmla="*/ 175915 w 604722"/>
              <a:gd name="connsiteY39" fmla="*/ 205982 h 633417"/>
              <a:gd name="connsiteX40" fmla="*/ 193756 w 604722"/>
              <a:gd name="connsiteY40" fmla="*/ 207729 h 633417"/>
              <a:gd name="connsiteX41" fmla="*/ 244783 w 604722"/>
              <a:gd name="connsiteY41" fmla="*/ 192258 h 633417"/>
              <a:gd name="connsiteX42" fmla="*/ 428808 w 604722"/>
              <a:gd name="connsiteY42" fmla="*/ 362184 h 633417"/>
              <a:gd name="connsiteX43" fmla="*/ 424191 w 604722"/>
              <a:gd name="connsiteY43" fmla="*/ 374661 h 633417"/>
              <a:gd name="connsiteX44" fmla="*/ 184024 w 604722"/>
              <a:gd name="connsiteY44" fmla="*/ 353576 h 633417"/>
              <a:gd name="connsiteX45" fmla="*/ 142229 w 604722"/>
              <a:gd name="connsiteY45" fmla="*/ 285206 h 633417"/>
              <a:gd name="connsiteX46" fmla="*/ 267864 w 604722"/>
              <a:gd name="connsiteY46" fmla="*/ 597236 h 633417"/>
              <a:gd name="connsiteX47" fmla="*/ 211846 w 604722"/>
              <a:gd name="connsiteY47" fmla="*/ 541218 h 633417"/>
              <a:gd name="connsiteX48" fmla="*/ 267864 w 604722"/>
              <a:gd name="connsiteY48" fmla="*/ 485200 h 633417"/>
              <a:gd name="connsiteX49" fmla="*/ 323883 w 604722"/>
              <a:gd name="connsiteY49" fmla="*/ 541218 h 633417"/>
              <a:gd name="connsiteX50" fmla="*/ 267864 w 604722"/>
              <a:gd name="connsiteY50" fmla="*/ 597236 h 633417"/>
              <a:gd name="connsiteX51" fmla="*/ 343345 w 604722"/>
              <a:gd name="connsiteY51" fmla="*/ 488444 h 633417"/>
              <a:gd name="connsiteX52" fmla="*/ 267864 w 604722"/>
              <a:gd name="connsiteY52" fmla="*/ 449019 h 633417"/>
              <a:gd name="connsiteX53" fmla="*/ 218833 w 604722"/>
              <a:gd name="connsiteY53" fmla="*/ 463242 h 633417"/>
              <a:gd name="connsiteX54" fmla="*/ 168554 w 604722"/>
              <a:gd name="connsiteY54" fmla="*/ 414210 h 633417"/>
              <a:gd name="connsiteX55" fmla="*/ 179158 w 604722"/>
              <a:gd name="connsiteY55" fmla="*/ 393125 h 633417"/>
              <a:gd name="connsiteX56" fmla="*/ 421322 w 604722"/>
              <a:gd name="connsiteY56" fmla="*/ 414460 h 633417"/>
              <a:gd name="connsiteX57" fmla="*/ 429556 w 604722"/>
              <a:gd name="connsiteY57" fmla="*/ 441034 h 633417"/>
              <a:gd name="connsiteX58" fmla="*/ 343345 w 604722"/>
              <a:gd name="connsiteY58" fmla="*/ 488444 h 633417"/>
              <a:gd name="connsiteX59" fmla="*/ 453011 w 604722"/>
              <a:gd name="connsiteY59" fmla="*/ 330121 h 633417"/>
              <a:gd name="connsiteX60" fmla="*/ 272481 w 604722"/>
              <a:gd name="connsiteY60" fmla="*/ 163563 h 633417"/>
              <a:gd name="connsiteX61" fmla="*/ 285331 w 604722"/>
              <a:gd name="connsiteY61" fmla="*/ 126634 h 633417"/>
              <a:gd name="connsiteX62" fmla="*/ 422944 w 604722"/>
              <a:gd name="connsiteY62" fmla="*/ 113658 h 633417"/>
              <a:gd name="connsiteX63" fmla="*/ 492561 w 604722"/>
              <a:gd name="connsiteY63" fmla="*/ 182028 h 633417"/>
              <a:gd name="connsiteX64" fmla="*/ 492561 w 604722"/>
              <a:gd name="connsiteY64" fmla="*/ 310533 h 633417"/>
              <a:gd name="connsiteX65" fmla="*/ 453011 w 604722"/>
              <a:gd name="connsiteY65" fmla="*/ 330121 h 633417"/>
              <a:gd name="connsiteX66" fmla="*/ 512523 w 604722"/>
              <a:gd name="connsiteY66" fmla="*/ 456629 h 633417"/>
              <a:gd name="connsiteX67" fmla="*/ 456505 w 604722"/>
              <a:gd name="connsiteY67" fmla="*/ 400611 h 633417"/>
              <a:gd name="connsiteX68" fmla="*/ 512523 w 604722"/>
              <a:gd name="connsiteY68" fmla="*/ 344593 h 633417"/>
              <a:gd name="connsiteX69" fmla="*/ 568541 w 604722"/>
              <a:gd name="connsiteY69" fmla="*/ 400611 h 633417"/>
              <a:gd name="connsiteX70" fmla="*/ 512523 w 604722"/>
              <a:gd name="connsiteY70" fmla="*/ 456629 h 633417"/>
              <a:gd name="connsiteX71" fmla="*/ 157949 w 604722"/>
              <a:gd name="connsiteY71" fmla="*/ 115530 h 633417"/>
              <a:gd name="connsiteX72" fmla="*/ 193756 w 604722"/>
              <a:gd name="connsiteY72" fmla="*/ 79723 h 633417"/>
              <a:gd name="connsiteX73" fmla="*/ 229562 w 604722"/>
              <a:gd name="connsiteY73" fmla="*/ 115530 h 633417"/>
              <a:gd name="connsiteX74" fmla="*/ 193756 w 604722"/>
              <a:gd name="connsiteY74" fmla="*/ 151336 h 633417"/>
              <a:gd name="connsiteX75" fmla="*/ 157949 w 604722"/>
              <a:gd name="connsiteY75" fmla="*/ 115530 h 633417"/>
              <a:gd name="connsiteX76" fmla="*/ 476716 w 604722"/>
              <a:gd name="connsiteY76" fmla="*/ 92074 h 633417"/>
              <a:gd name="connsiteX77" fmla="*/ 512523 w 604722"/>
              <a:gd name="connsiteY77" fmla="*/ 56268 h 633417"/>
              <a:gd name="connsiteX78" fmla="*/ 548330 w 604722"/>
              <a:gd name="connsiteY78" fmla="*/ 92074 h 633417"/>
              <a:gd name="connsiteX79" fmla="*/ 512523 w 604722"/>
              <a:gd name="connsiteY79" fmla="*/ 127881 h 633417"/>
              <a:gd name="connsiteX80" fmla="*/ 476716 w 604722"/>
              <a:gd name="connsiteY80" fmla="*/ 92074 h 633417"/>
              <a:gd name="connsiteX81" fmla="*/ 548330 w 604722"/>
              <a:gd name="connsiteY81" fmla="*/ 400611 h 633417"/>
              <a:gd name="connsiteX82" fmla="*/ 512523 w 604722"/>
              <a:gd name="connsiteY82" fmla="*/ 436418 h 633417"/>
              <a:gd name="connsiteX83" fmla="*/ 476716 w 604722"/>
              <a:gd name="connsiteY83" fmla="*/ 400611 h 633417"/>
              <a:gd name="connsiteX84" fmla="*/ 512523 w 604722"/>
              <a:gd name="connsiteY84" fmla="*/ 364804 h 633417"/>
              <a:gd name="connsiteX85" fmla="*/ 548330 w 604722"/>
              <a:gd name="connsiteY85" fmla="*/ 400611 h 633417"/>
              <a:gd name="connsiteX86" fmla="*/ 303671 w 604722"/>
              <a:gd name="connsiteY86" fmla="*/ 541218 h 633417"/>
              <a:gd name="connsiteX87" fmla="*/ 267864 w 604722"/>
              <a:gd name="connsiteY87" fmla="*/ 577025 h 633417"/>
              <a:gd name="connsiteX88" fmla="*/ 232058 w 604722"/>
              <a:gd name="connsiteY88" fmla="*/ 541218 h 633417"/>
              <a:gd name="connsiteX89" fmla="*/ 267864 w 604722"/>
              <a:gd name="connsiteY89" fmla="*/ 505411 h 633417"/>
              <a:gd name="connsiteX90" fmla="*/ 303671 w 604722"/>
              <a:gd name="connsiteY90" fmla="*/ 541218 h 633417"/>
              <a:gd name="connsiteX91" fmla="*/ 127881 w 604722"/>
              <a:gd name="connsiteY91" fmla="*/ 364929 h 633417"/>
              <a:gd name="connsiteX92" fmla="*/ 89829 w 604722"/>
              <a:gd name="connsiteY92" fmla="*/ 398241 h 633417"/>
              <a:gd name="connsiteX93" fmla="*/ 56517 w 604722"/>
              <a:gd name="connsiteY93" fmla="*/ 360188 h 633417"/>
              <a:gd name="connsiteX94" fmla="*/ 94570 w 604722"/>
              <a:gd name="connsiteY94" fmla="*/ 326877 h 633417"/>
              <a:gd name="connsiteX95" fmla="*/ 127881 w 604722"/>
              <a:gd name="connsiteY95" fmla="*/ 364929 h 63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4722" h="633417">
                <a:moveTo>
                  <a:pt x="532485" y="310658"/>
                </a:moveTo>
                <a:lnTo>
                  <a:pt x="532485" y="182153"/>
                </a:lnTo>
                <a:cubicBezTo>
                  <a:pt x="573781" y="173045"/>
                  <a:pt x="604722" y="136115"/>
                  <a:pt x="604722" y="92199"/>
                </a:cubicBezTo>
                <a:cubicBezTo>
                  <a:pt x="604722" y="41421"/>
                  <a:pt x="563301" y="0"/>
                  <a:pt x="512523" y="0"/>
                </a:cubicBezTo>
                <a:cubicBezTo>
                  <a:pt x="467983" y="0"/>
                  <a:pt x="430804" y="31690"/>
                  <a:pt x="422195" y="73734"/>
                </a:cubicBezTo>
                <a:lnTo>
                  <a:pt x="281339" y="86834"/>
                </a:lnTo>
                <a:cubicBezTo>
                  <a:pt x="269237" y="50030"/>
                  <a:pt x="234553" y="23331"/>
                  <a:pt x="193756" y="23331"/>
                </a:cubicBezTo>
                <a:cubicBezTo>
                  <a:pt x="142977" y="23331"/>
                  <a:pt x="101556" y="64752"/>
                  <a:pt x="101556" y="115530"/>
                </a:cubicBezTo>
                <a:cubicBezTo>
                  <a:pt x="101556" y="145972"/>
                  <a:pt x="116403" y="173170"/>
                  <a:pt x="139359" y="189888"/>
                </a:cubicBezTo>
                <a:lnTo>
                  <a:pt x="104675" y="271233"/>
                </a:lnTo>
                <a:cubicBezTo>
                  <a:pt x="100558" y="270734"/>
                  <a:pt x="96441" y="270360"/>
                  <a:pt x="92199" y="270360"/>
                </a:cubicBezTo>
                <a:cubicBezTo>
                  <a:pt x="41421" y="270360"/>
                  <a:pt x="0" y="311781"/>
                  <a:pt x="0" y="362559"/>
                </a:cubicBezTo>
                <a:cubicBezTo>
                  <a:pt x="0" y="413337"/>
                  <a:pt x="41421" y="454758"/>
                  <a:pt x="92199" y="454758"/>
                </a:cubicBezTo>
                <a:cubicBezTo>
                  <a:pt x="109541" y="454758"/>
                  <a:pt x="125635" y="450017"/>
                  <a:pt x="139484" y="441658"/>
                </a:cubicBezTo>
                <a:lnTo>
                  <a:pt x="190387" y="491313"/>
                </a:lnTo>
                <a:cubicBezTo>
                  <a:pt x="181030" y="505661"/>
                  <a:pt x="175665" y="522878"/>
                  <a:pt x="175665" y="541218"/>
                </a:cubicBezTo>
                <a:cubicBezTo>
                  <a:pt x="175665" y="591996"/>
                  <a:pt x="217086" y="633417"/>
                  <a:pt x="267864" y="633417"/>
                </a:cubicBezTo>
                <a:cubicBezTo>
                  <a:pt x="318643" y="633417"/>
                  <a:pt x="360064" y="591996"/>
                  <a:pt x="360064" y="541218"/>
                </a:cubicBezTo>
                <a:cubicBezTo>
                  <a:pt x="360064" y="535853"/>
                  <a:pt x="359565" y="530613"/>
                  <a:pt x="358691" y="525623"/>
                </a:cubicBezTo>
                <a:lnTo>
                  <a:pt x="455008" y="472599"/>
                </a:lnTo>
                <a:cubicBezTo>
                  <a:pt x="470728" y="485200"/>
                  <a:pt x="490814" y="492810"/>
                  <a:pt x="512523" y="492810"/>
                </a:cubicBezTo>
                <a:cubicBezTo>
                  <a:pt x="563301" y="492810"/>
                  <a:pt x="604722" y="451389"/>
                  <a:pt x="604722" y="400611"/>
                </a:cubicBezTo>
                <a:cubicBezTo>
                  <a:pt x="604722" y="356570"/>
                  <a:pt x="573781" y="319765"/>
                  <a:pt x="532485" y="310658"/>
                </a:cubicBezTo>
                <a:close/>
                <a:moveTo>
                  <a:pt x="512523" y="36056"/>
                </a:moveTo>
                <a:cubicBezTo>
                  <a:pt x="543464" y="36056"/>
                  <a:pt x="568541" y="61133"/>
                  <a:pt x="568541" y="92074"/>
                </a:cubicBezTo>
                <a:cubicBezTo>
                  <a:pt x="568541" y="123015"/>
                  <a:pt x="543464" y="148093"/>
                  <a:pt x="512523" y="148093"/>
                </a:cubicBezTo>
                <a:cubicBezTo>
                  <a:pt x="481582" y="148093"/>
                  <a:pt x="456505" y="123015"/>
                  <a:pt x="456505" y="92074"/>
                </a:cubicBezTo>
                <a:cubicBezTo>
                  <a:pt x="456505" y="61133"/>
                  <a:pt x="481582" y="36056"/>
                  <a:pt x="512523" y="36056"/>
                </a:cubicBezTo>
                <a:close/>
                <a:moveTo>
                  <a:pt x="137737" y="115530"/>
                </a:moveTo>
                <a:cubicBezTo>
                  <a:pt x="137737" y="84589"/>
                  <a:pt x="162815" y="59512"/>
                  <a:pt x="193756" y="59512"/>
                </a:cubicBezTo>
                <a:cubicBezTo>
                  <a:pt x="224697" y="59512"/>
                  <a:pt x="249774" y="84589"/>
                  <a:pt x="249774" y="115530"/>
                </a:cubicBezTo>
                <a:cubicBezTo>
                  <a:pt x="249774" y="146471"/>
                  <a:pt x="224697" y="171548"/>
                  <a:pt x="193756" y="171548"/>
                </a:cubicBezTo>
                <a:cubicBezTo>
                  <a:pt x="162815" y="171548"/>
                  <a:pt x="137737" y="146471"/>
                  <a:pt x="137737" y="115530"/>
                </a:cubicBezTo>
                <a:close/>
                <a:moveTo>
                  <a:pt x="92199" y="418577"/>
                </a:moveTo>
                <a:cubicBezTo>
                  <a:pt x="61258" y="418577"/>
                  <a:pt x="36181" y="393500"/>
                  <a:pt x="36181" y="362559"/>
                </a:cubicBezTo>
                <a:cubicBezTo>
                  <a:pt x="36181" y="331618"/>
                  <a:pt x="61258" y="306541"/>
                  <a:pt x="92199" y="306541"/>
                </a:cubicBezTo>
                <a:cubicBezTo>
                  <a:pt x="123140" y="306541"/>
                  <a:pt x="148217" y="331618"/>
                  <a:pt x="148217" y="362559"/>
                </a:cubicBezTo>
                <a:cubicBezTo>
                  <a:pt x="148217" y="393500"/>
                  <a:pt x="123140" y="418577"/>
                  <a:pt x="92199" y="418577"/>
                </a:cubicBezTo>
                <a:close/>
                <a:moveTo>
                  <a:pt x="142229" y="285206"/>
                </a:moveTo>
                <a:lnTo>
                  <a:pt x="175915" y="205982"/>
                </a:lnTo>
                <a:cubicBezTo>
                  <a:pt x="181654" y="207105"/>
                  <a:pt x="187642" y="207729"/>
                  <a:pt x="193756" y="207729"/>
                </a:cubicBezTo>
                <a:cubicBezTo>
                  <a:pt x="212595" y="207729"/>
                  <a:pt x="230186" y="201990"/>
                  <a:pt x="244783" y="192258"/>
                </a:cubicBezTo>
                <a:lnTo>
                  <a:pt x="428808" y="362184"/>
                </a:lnTo>
                <a:cubicBezTo>
                  <a:pt x="426936" y="366177"/>
                  <a:pt x="425439" y="370294"/>
                  <a:pt x="424191" y="374661"/>
                </a:cubicBezTo>
                <a:lnTo>
                  <a:pt x="184024" y="353576"/>
                </a:lnTo>
                <a:cubicBezTo>
                  <a:pt x="181155" y="324881"/>
                  <a:pt x="165185" y="300053"/>
                  <a:pt x="142229" y="285206"/>
                </a:cubicBezTo>
                <a:close/>
                <a:moveTo>
                  <a:pt x="267864" y="597236"/>
                </a:moveTo>
                <a:cubicBezTo>
                  <a:pt x="236923" y="597236"/>
                  <a:pt x="211846" y="572159"/>
                  <a:pt x="211846" y="541218"/>
                </a:cubicBezTo>
                <a:cubicBezTo>
                  <a:pt x="211846" y="510277"/>
                  <a:pt x="236923" y="485200"/>
                  <a:pt x="267864" y="485200"/>
                </a:cubicBezTo>
                <a:cubicBezTo>
                  <a:pt x="298805" y="485200"/>
                  <a:pt x="323883" y="510277"/>
                  <a:pt x="323883" y="541218"/>
                </a:cubicBezTo>
                <a:cubicBezTo>
                  <a:pt x="323883" y="572159"/>
                  <a:pt x="298805" y="597236"/>
                  <a:pt x="267864" y="597236"/>
                </a:cubicBezTo>
                <a:close/>
                <a:moveTo>
                  <a:pt x="343345" y="488444"/>
                </a:moveTo>
                <a:cubicBezTo>
                  <a:pt x="326752" y="464614"/>
                  <a:pt x="299055" y="449019"/>
                  <a:pt x="267864" y="449019"/>
                </a:cubicBezTo>
                <a:cubicBezTo>
                  <a:pt x="249899" y="449019"/>
                  <a:pt x="233056" y="454259"/>
                  <a:pt x="218833" y="463242"/>
                </a:cubicBezTo>
                <a:lnTo>
                  <a:pt x="168554" y="414210"/>
                </a:lnTo>
                <a:cubicBezTo>
                  <a:pt x="172920" y="407723"/>
                  <a:pt x="176538" y="400611"/>
                  <a:pt x="179158" y="393125"/>
                </a:cubicBezTo>
                <a:lnTo>
                  <a:pt x="421322" y="414460"/>
                </a:lnTo>
                <a:cubicBezTo>
                  <a:pt x="422694" y="423817"/>
                  <a:pt x="425564" y="432800"/>
                  <a:pt x="429556" y="441034"/>
                </a:cubicBezTo>
                <a:lnTo>
                  <a:pt x="343345" y="488444"/>
                </a:lnTo>
                <a:close/>
                <a:moveTo>
                  <a:pt x="453011" y="330121"/>
                </a:moveTo>
                <a:lnTo>
                  <a:pt x="272481" y="163563"/>
                </a:lnTo>
                <a:cubicBezTo>
                  <a:pt x="279218" y="152584"/>
                  <a:pt x="283709" y="139983"/>
                  <a:pt x="285331" y="126634"/>
                </a:cubicBezTo>
                <a:lnTo>
                  <a:pt x="422944" y="113658"/>
                </a:lnTo>
                <a:cubicBezTo>
                  <a:pt x="431053" y="147718"/>
                  <a:pt x="458251" y="174417"/>
                  <a:pt x="492561" y="182028"/>
                </a:cubicBezTo>
                <a:lnTo>
                  <a:pt x="492561" y="310533"/>
                </a:lnTo>
                <a:cubicBezTo>
                  <a:pt x="477714" y="313777"/>
                  <a:pt x="464240" y="320639"/>
                  <a:pt x="453011" y="330121"/>
                </a:cubicBezTo>
                <a:close/>
                <a:moveTo>
                  <a:pt x="512523" y="456629"/>
                </a:moveTo>
                <a:cubicBezTo>
                  <a:pt x="481582" y="456629"/>
                  <a:pt x="456505" y="431552"/>
                  <a:pt x="456505" y="400611"/>
                </a:cubicBezTo>
                <a:cubicBezTo>
                  <a:pt x="456505" y="369670"/>
                  <a:pt x="481582" y="344593"/>
                  <a:pt x="512523" y="344593"/>
                </a:cubicBezTo>
                <a:cubicBezTo>
                  <a:pt x="543464" y="344593"/>
                  <a:pt x="568541" y="369670"/>
                  <a:pt x="568541" y="400611"/>
                </a:cubicBezTo>
                <a:cubicBezTo>
                  <a:pt x="568541" y="431552"/>
                  <a:pt x="543464" y="456629"/>
                  <a:pt x="512523" y="456629"/>
                </a:cubicBezTo>
                <a:close/>
                <a:moveTo>
                  <a:pt x="157949" y="115530"/>
                </a:moveTo>
                <a:cubicBezTo>
                  <a:pt x="157949" y="95693"/>
                  <a:pt x="173918" y="79723"/>
                  <a:pt x="193756" y="79723"/>
                </a:cubicBezTo>
                <a:cubicBezTo>
                  <a:pt x="213593" y="79723"/>
                  <a:pt x="229562" y="95693"/>
                  <a:pt x="229562" y="115530"/>
                </a:cubicBezTo>
                <a:cubicBezTo>
                  <a:pt x="229562" y="135367"/>
                  <a:pt x="213593" y="151336"/>
                  <a:pt x="193756" y="151336"/>
                </a:cubicBezTo>
                <a:cubicBezTo>
                  <a:pt x="173918" y="151336"/>
                  <a:pt x="157949" y="135367"/>
                  <a:pt x="157949" y="115530"/>
                </a:cubicBezTo>
                <a:close/>
                <a:moveTo>
                  <a:pt x="476716" y="92074"/>
                </a:moveTo>
                <a:cubicBezTo>
                  <a:pt x="476716" y="72237"/>
                  <a:pt x="492686" y="56268"/>
                  <a:pt x="512523" y="56268"/>
                </a:cubicBezTo>
                <a:cubicBezTo>
                  <a:pt x="532360" y="56268"/>
                  <a:pt x="548330" y="72237"/>
                  <a:pt x="548330" y="92074"/>
                </a:cubicBezTo>
                <a:cubicBezTo>
                  <a:pt x="548330" y="111912"/>
                  <a:pt x="532360" y="127881"/>
                  <a:pt x="512523" y="127881"/>
                </a:cubicBezTo>
                <a:cubicBezTo>
                  <a:pt x="492686" y="127881"/>
                  <a:pt x="476716" y="111912"/>
                  <a:pt x="476716" y="92074"/>
                </a:cubicBezTo>
                <a:close/>
                <a:moveTo>
                  <a:pt x="548330" y="400611"/>
                </a:moveTo>
                <a:cubicBezTo>
                  <a:pt x="548330" y="420448"/>
                  <a:pt x="532360" y="436418"/>
                  <a:pt x="512523" y="436418"/>
                </a:cubicBezTo>
                <a:cubicBezTo>
                  <a:pt x="492686" y="436418"/>
                  <a:pt x="476716" y="420448"/>
                  <a:pt x="476716" y="400611"/>
                </a:cubicBezTo>
                <a:cubicBezTo>
                  <a:pt x="476716" y="380774"/>
                  <a:pt x="492686" y="364804"/>
                  <a:pt x="512523" y="364804"/>
                </a:cubicBezTo>
                <a:cubicBezTo>
                  <a:pt x="532360" y="364804"/>
                  <a:pt x="548330" y="380774"/>
                  <a:pt x="548330" y="400611"/>
                </a:cubicBezTo>
                <a:close/>
                <a:moveTo>
                  <a:pt x="303671" y="541218"/>
                </a:moveTo>
                <a:cubicBezTo>
                  <a:pt x="303671" y="561055"/>
                  <a:pt x="287702" y="577025"/>
                  <a:pt x="267864" y="577025"/>
                </a:cubicBezTo>
                <a:cubicBezTo>
                  <a:pt x="248027" y="577025"/>
                  <a:pt x="232058" y="561055"/>
                  <a:pt x="232058" y="541218"/>
                </a:cubicBezTo>
                <a:cubicBezTo>
                  <a:pt x="232058" y="521381"/>
                  <a:pt x="248027" y="505411"/>
                  <a:pt x="267864" y="505411"/>
                </a:cubicBezTo>
                <a:cubicBezTo>
                  <a:pt x="287702" y="505411"/>
                  <a:pt x="303671" y="521381"/>
                  <a:pt x="303671" y="541218"/>
                </a:cubicBezTo>
                <a:close/>
                <a:moveTo>
                  <a:pt x="127881" y="364929"/>
                </a:moveTo>
                <a:cubicBezTo>
                  <a:pt x="126509" y="384642"/>
                  <a:pt x="109541" y="399613"/>
                  <a:pt x="89829" y="398241"/>
                </a:cubicBezTo>
                <a:cubicBezTo>
                  <a:pt x="70116" y="396993"/>
                  <a:pt x="55145" y="379901"/>
                  <a:pt x="56517" y="360188"/>
                </a:cubicBezTo>
                <a:cubicBezTo>
                  <a:pt x="57890" y="340476"/>
                  <a:pt x="74857" y="325504"/>
                  <a:pt x="94570" y="326877"/>
                </a:cubicBezTo>
                <a:cubicBezTo>
                  <a:pt x="114282" y="328124"/>
                  <a:pt x="129254" y="345217"/>
                  <a:pt x="127881" y="364929"/>
                </a:cubicBezTo>
                <a:close/>
              </a:path>
            </a:pathLst>
          </a:custGeom>
          <a:solidFill>
            <a:schemeClr val="tx1"/>
          </a:solidFill>
          <a:ln w="1234" cap="flat">
            <a:noFill/>
            <a:prstDash val="solid"/>
            <a:miter/>
          </a:ln>
        </p:spPr>
        <p:txBody>
          <a:bodyPr rtlCol="0" anchor="ctr"/>
          <a:lstStyle/>
          <a:p>
            <a:endParaRPr lang="en-US"/>
          </a:p>
        </p:txBody>
      </p:sp>
      <p:sp>
        <p:nvSpPr>
          <p:cNvPr id="22" name="Graphic 25">
            <a:extLst>
              <a:ext uri="{FF2B5EF4-FFF2-40B4-BE49-F238E27FC236}">
                <a16:creationId xmlns:a16="http://schemas.microsoft.com/office/drawing/2014/main" id="{2CFCBDE3-EC47-0250-694A-840EFD2D2C8D}"/>
              </a:ext>
            </a:extLst>
          </p:cNvPr>
          <p:cNvSpPr>
            <a:spLocks noChangeAspect="1"/>
          </p:cNvSpPr>
          <p:nvPr/>
        </p:nvSpPr>
        <p:spPr>
          <a:xfrm>
            <a:off x="6328039" y="1657307"/>
            <a:ext cx="418348" cy="474315"/>
          </a:xfrm>
          <a:custGeom>
            <a:avLst/>
            <a:gdLst>
              <a:gd name="connsiteX0" fmla="*/ 326753 w 418348"/>
              <a:gd name="connsiteY0" fmla="*/ 157842 h 474315"/>
              <a:gd name="connsiteX1" fmla="*/ 264020 w 418348"/>
              <a:gd name="connsiteY1" fmla="*/ 129053 h 474315"/>
              <a:gd name="connsiteX2" fmla="*/ 255389 w 418348"/>
              <a:gd name="connsiteY2" fmla="*/ 135182 h 474315"/>
              <a:gd name="connsiteX3" fmla="*/ 264020 w 418348"/>
              <a:gd name="connsiteY3" fmla="*/ 148462 h 474315"/>
              <a:gd name="connsiteX4" fmla="*/ 326753 w 418348"/>
              <a:gd name="connsiteY4" fmla="*/ 171865 h 474315"/>
              <a:gd name="connsiteX5" fmla="*/ 331022 w 418348"/>
              <a:gd name="connsiteY5" fmla="*/ 166572 h 474315"/>
              <a:gd name="connsiteX6" fmla="*/ 326753 w 418348"/>
              <a:gd name="connsiteY6" fmla="*/ 157842 h 474315"/>
              <a:gd name="connsiteX7" fmla="*/ 326753 w 418348"/>
              <a:gd name="connsiteY7" fmla="*/ 230094 h 474315"/>
              <a:gd name="connsiteX8" fmla="*/ 209081 w 418348"/>
              <a:gd name="connsiteY8" fmla="*/ 225451 h 474315"/>
              <a:gd name="connsiteX9" fmla="*/ 196368 w 418348"/>
              <a:gd name="connsiteY9" fmla="*/ 237245 h 474315"/>
              <a:gd name="connsiteX10" fmla="*/ 209081 w 418348"/>
              <a:gd name="connsiteY10" fmla="*/ 249039 h 474315"/>
              <a:gd name="connsiteX11" fmla="*/ 326753 w 418348"/>
              <a:gd name="connsiteY11" fmla="*/ 244303 h 474315"/>
              <a:gd name="connsiteX12" fmla="*/ 331022 w 418348"/>
              <a:gd name="connsiteY12" fmla="*/ 237245 h 474315"/>
              <a:gd name="connsiteX13" fmla="*/ 326753 w 418348"/>
              <a:gd name="connsiteY13" fmla="*/ 230094 h 474315"/>
              <a:gd name="connsiteX14" fmla="*/ 326753 w 418348"/>
              <a:gd name="connsiteY14" fmla="*/ 302439 h 474315"/>
              <a:gd name="connsiteX15" fmla="*/ 284158 w 418348"/>
              <a:gd name="connsiteY15" fmla="*/ 318319 h 474315"/>
              <a:gd name="connsiteX16" fmla="*/ 276919 w 418348"/>
              <a:gd name="connsiteY16" fmla="*/ 330207 h 474315"/>
              <a:gd name="connsiteX17" fmla="*/ 284158 w 418348"/>
              <a:gd name="connsiteY17" fmla="*/ 336150 h 474315"/>
              <a:gd name="connsiteX18" fmla="*/ 326753 w 418348"/>
              <a:gd name="connsiteY18" fmla="*/ 316648 h 474315"/>
              <a:gd name="connsiteX19" fmla="*/ 331022 w 418348"/>
              <a:gd name="connsiteY19" fmla="*/ 307825 h 474315"/>
              <a:gd name="connsiteX20" fmla="*/ 326753 w 418348"/>
              <a:gd name="connsiteY20" fmla="*/ 302439 h 474315"/>
              <a:gd name="connsiteX21" fmla="*/ 397375 w 418348"/>
              <a:gd name="connsiteY21" fmla="*/ 103421 h 474315"/>
              <a:gd name="connsiteX22" fmla="*/ 230240 w 418348"/>
              <a:gd name="connsiteY22" fmla="*/ 5723 h 474315"/>
              <a:gd name="connsiteX23" fmla="*/ 188015 w 418348"/>
              <a:gd name="connsiteY23" fmla="*/ 5630 h 474315"/>
              <a:gd name="connsiteX24" fmla="*/ 20787 w 418348"/>
              <a:gd name="connsiteY24" fmla="*/ 103328 h 474315"/>
              <a:gd name="connsiteX25" fmla="*/ 0 w 418348"/>
              <a:gd name="connsiteY25" fmla="*/ 139454 h 474315"/>
              <a:gd name="connsiteX26" fmla="*/ 0 w 418348"/>
              <a:gd name="connsiteY26" fmla="*/ 334850 h 474315"/>
              <a:gd name="connsiteX27" fmla="*/ 20787 w 418348"/>
              <a:gd name="connsiteY27" fmla="*/ 370976 h 474315"/>
              <a:gd name="connsiteX28" fmla="*/ 188108 w 418348"/>
              <a:gd name="connsiteY28" fmla="*/ 468674 h 474315"/>
              <a:gd name="connsiteX29" fmla="*/ 230240 w 418348"/>
              <a:gd name="connsiteY29" fmla="*/ 468674 h 474315"/>
              <a:gd name="connsiteX30" fmla="*/ 397561 w 418348"/>
              <a:gd name="connsiteY30" fmla="*/ 370976 h 474315"/>
              <a:gd name="connsiteX31" fmla="*/ 418348 w 418348"/>
              <a:gd name="connsiteY31" fmla="*/ 334850 h 474315"/>
              <a:gd name="connsiteX32" fmla="*/ 418348 w 418348"/>
              <a:gd name="connsiteY32" fmla="*/ 139547 h 474315"/>
              <a:gd name="connsiteX33" fmla="*/ 397375 w 418348"/>
              <a:gd name="connsiteY33" fmla="*/ 103421 h 474315"/>
              <a:gd name="connsiteX34" fmla="*/ 352923 w 418348"/>
              <a:gd name="connsiteY34" fmla="*/ 309775 h 474315"/>
              <a:gd name="connsiteX35" fmla="*/ 346799 w 418348"/>
              <a:gd name="connsiteY35" fmla="*/ 324542 h 474315"/>
              <a:gd name="connsiteX36" fmla="*/ 208246 w 418348"/>
              <a:gd name="connsiteY36" fmla="*/ 403294 h 474315"/>
              <a:gd name="connsiteX37" fmla="*/ 101803 w 418348"/>
              <a:gd name="connsiteY37" fmla="*/ 342094 h 474315"/>
              <a:gd name="connsiteX38" fmla="*/ 346706 w 418348"/>
              <a:gd name="connsiteY38" fmla="*/ 280429 h 474315"/>
              <a:gd name="connsiteX39" fmla="*/ 352831 w 418348"/>
              <a:gd name="connsiteY39" fmla="*/ 290087 h 474315"/>
              <a:gd name="connsiteX40" fmla="*/ 352923 w 418348"/>
              <a:gd name="connsiteY40" fmla="*/ 309775 h 474315"/>
              <a:gd name="connsiteX41" fmla="*/ 352923 w 418348"/>
              <a:gd name="connsiteY41" fmla="*/ 309775 h 474315"/>
              <a:gd name="connsiteX42" fmla="*/ 352923 w 418348"/>
              <a:gd name="connsiteY42" fmla="*/ 247553 h 474315"/>
              <a:gd name="connsiteX43" fmla="*/ 346799 w 418348"/>
              <a:gd name="connsiteY43" fmla="*/ 259812 h 474315"/>
              <a:gd name="connsiteX44" fmla="*/ 64683 w 418348"/>
              <a:gd name="connsiteY44" fmla="*/ 303832 h 474315"/>
              <a:gd name="connsiteX45" fmla="*/ 64683 w 418348"/>
              <a:gd name="connsiteY45" fmla="*/ 170658 h 474315"/>
              <a:gd name="connsiteX46" fmla="*/ 346706 w 418348"/>
              <a:gd name="connsiteY46" fmla="*/ 214678 h 474315"/>
              <a:gd name="connsiteX47" fmla="*/ 352831 w 418348"/>
              <a:gd name="connsiteY47" fmla="*/ 226936 h 474315"/>
              <a:gd name="connsiteX48" fmla="*/ 352923 w 418348"/>
              <a:gd name="connsiteY48" fmla="*/ 247553 h 474315"/>
              <a:gd name="connsiteX49" fmla="*/ 352923 w 418348"/>
              <a:gd name="connsiteY49" fmla="*/ 247553 h 474315"/>
              <a:gd name="connsiteX50" fmla="*/ 352923 w 418348"/>
              <a:gd name="connsiteY50" fmla="*/ 184310 h 474315"/>
              <a:gd name="connsiteX51" fmla="*/ 346799 w 418348"/>
              <a:gd name="connsiteY51" fmla="*/ 193968 h 474315"/>
              <a:gd name="connsiteX52" fmla="*/ 102267 w 418348"/>
              <a:gd name="connsiteY52" fmla="*/ 132396 h 474315"/>
              <a:gd name="connsiteX53" fmla="*/ 209081 w 418348"/>
              <a:gd name="connsiteY53" fmla="*/ 71474 h 474315"/>
              <a:gd name="connsiteX54" fmla="*/ 346891 w 418348"/>
              <a:gd name="connsiteY54" fmla="*/ 149763 h 474315"/>
              <a:gd name="connsiteX55" fmla="*/ 353016 w 418348"/>
              <a:gd name="connsiteY55" fmla="*/ 164529 h 474315"/>
              <a:gd name="connsiteX56" fmla="*/ 353016 w 418348"/>
              <a:gd name="connsiteY56" fmla="*/ 184310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8348" h="474315">
                <a:moveTo>
                  <a:pt x="326753" y="157842"/>
                </a:moveTo>
                <a:lnTo>
                  <a:pt x="264020" y="129053"/>
                </a:lnTo>
                <a:cubicBezTo>
                  <a:pt x="259380" y="126824"/>
                  <a:pt x="255389" y="129610"/>
                  <a:pt x="255389" y="135182"/>
                </a:cubicBezTo>
                <a:cubicBezTo>
                  <a:pt x="255389" y="140754"/>
                  <a:pt x="259380" y="146791"/>
                  <a:pt x="264020" y="148462"/>
                </a:cubicBezTo>
                <a:lnTo>
                  <a:pt x="326753" y="171865"/>
                </a:lnTo>
                <a:cubicBezTo>
                  <a:pt x="329166" y="172794"/>
                  <a:pt x="331022" y="170287"/>
                  <a:pt x="331022" y="166572"/>
                </a:cubicBezTo>
                <a:cubicBezTo>
                  <a:pt x="331115" y="162857"/>
                  <a:pt x="329166" y="158957"/>
                  <a:pt x="326753" y="157842"/>
                </a:cubicBezTo>
                <a:close/>
                <a:moveTo>
                  <a:pt x="326753" y="230094"/>
                </a:moveTo>
                <a:lnTo>
                  <a:pt x="209081" y="225451"/>
                </a:lnTo>
                <a:cubicBezTo>
                  <a:pt x="202214" y="225172"/>
                  <a:pt x="196368" y="230465"/>
                  <a:pt x="196368" y="237245"/>
                </a:cubicBezTo>
                <a:cubicBezTo>
                  <a:pt x="196368" y="244024"/>
                  <a:pt x="202214" y="249318"/>
                  <a:pt x="209081" y="249039"/>
                </a:cubicBezTo>
                <a:lnTo>
                  <a:pt x="326753" y="244303"/>
                </a:lnTo>
                <a:cubicBezTo>
                  <a:pt x="329166" y="244210"/>
                  <a:pt x="331022" y="241053"/>
                  <a:pt x="331022" y="237245"/>
                </a:cubicBezTo>
                <a:cubicBezTo>
                  <a:pt x="331115" y="233530"/>
                  <a:pt x="329166" y="230187"/>
                  <a:pt x="326753" y="230094"/>
                </a:cubicBezTo>
                <a:close/>
                <a:moveTo>
                  <a:pt x="326753" y="302439"/>
                </a:moveTo>
                <a:lnTo>
                  <a:pt x="284158" y="318319"/>
                </a:lnTo>
                <a:cubicBezTo>
                  <a:pt x="280260" y="319805"/>
                  <a:pt x="276919" y="325192"/>
                  <a:pt x="276919" y="330207"/>
                </a:cubicBezTo>
                <a:cubicBezTo>
                  <a:pt x="276919" y="335221"/>
                  <a:pt x="280167" y="337915"/>
                  <a:pt x="284158" y="336150"/>
                </a:cubicBezTo>
                <a:lnTo>
                  <a:pt x="326753" y="316648"/>
                </a:lnTo>
                <a:cubicBezTo>
                  <a:pt x="329166" y="315533"/>
                  <a:pt x="331022" y="311633"/>
                  <a:pt x="331022" y="307825"/>
                </a:cubicBezTo>
                <a:cubicBezTo>
                  <a:pt x="331022" y="304018"/>
                  <a:pt x="329166" y="301603"/>
                  <a:pt x="326753" y="302439"/>
                </a:cubicBezTo>
                <a:close/>
                <a:moveTo>
                  <a:pt x="397375" y="103421"/>
                </a:moveTo>
                <a:lnTo>
                  <a:pt x="230240" y="5723"/>
                </a:lnTo>
                <a:cubicBezTo>
                  <a:pt x="217155" y="-1892"/>
                  <a:pt x="201100" y="-1892"/>
                  <a:pt x="188015" y="5630"/>
                </a:cubicBezTo>
                <a:lnTo>
                  <a:pt x="20787" y="103328"/>
                </a:lnTo>
                <a:cubicBezTo>
                  <a:pt x="7888" y="110758"/>
                  <a:pt x="0" y="124502"/>
                  <a:pt x="0" y="139454"/>
                </a:cubicBezTo>
                <a:lnTo>
                  <a:pt x="0" y="334850"/>
                </a:lnTo>
                <a:cubicBezTo>
                  <a:pt x="0" y="349709"/>
                  <a:pt x="7981" y="363546"/>
                  <a:pt x="20787" y="370976"/>
                </a:cubicBezTo>
                <a:lnTo>
                  <a:pt x="188108" y="468674"/>
                </a:lnTo>
                <a:cubicBezTo>
                  <a:pt x="201100" y="476196"/>
                  <a:pt x="217248" y="476196"/>
                  <a:pt x="230240" y="468674"/>
                </a:cubicBezTo>
                <a:lnTo>
                  <a:pt x="397561" y="370976"/>
                </a:lnTo>
                <a:cubicBezTo>
                  <a:pt x="410460" y="363546"/>
                  <a:pt x="418348" y="349802"/>
                  <a:pt x="418348" y="334850"/>
                </a:cubicBezTo>
                <a:lnTo>
                  <a:pt x="418348" y="139547"/>
                </a:lnTo>
                <a:cubicBezTo>
                  <a:pt x="418348" y="124688"/>
                  <a:pt x="410367" y="110851"/>
                  <a:pt x="397375" y="103421"/>
                </a:cubicBezTo>
                <a:close/>
                <a:moveTo>
                  <a:pt x="352923" y="309775"/>
                </a:moveTo>
                <a:cubicBezTo>
                  <a:pt x="352923" y="315998"/>
                  <a:pt x="350325" y="322591"/>
                  <a:pt x="346799" y="324542"/>
                </a:cubicBezTo>
                <a:lnTo>
                  <a:pt x="208246" y="403294"/>
                </a:lnTo>
                <a:lnTo>
                  <a:pt x="101803" y="342094"/>
                </a:lnTo>
                <a:lnTo>
                  <a:pt x="346706" y="280429"/>
                </a:lnTo>
                <a:cubicBezTo>
                  <a:pt x="350139" y="279500"/>
                  <a:pt x="352831" y="283865"/>
                  <a:pt x="352831" y="290087"/>
                </a:cubicBezTo>
                <a:lnTo>
                  <a:pt x="352923" y="309775"/>
                </a:lnTo>
                <a:lnTo>
                  <a:pt x="352923" y="309775"/>
                </a:lnTo>
                <a:close/>
                <a:moveTo>
                  <a:pt x="352923" y="247553"/>
                </a:moveTo>
                <a:cubicBezTo>
                  <a:pt x="352923" y="253776"/>
                  <a:pt x="350325" y="259255"/>
                  <a:pt x="346799" y="259812"/>
                </a:cubicBezTo>
                <a:lnTo>
                  <a:pt x="64683" y="303832"/>
                </a:lnTo>
                <a:lnTo>
                  <a:pt x="64683" y="170658"/>
                </a:lnTo>
                <a:lnTo>
                  <a:pt x="346706" y="214678"/>
                </a:lnTo>
                <a:cubicBezTo>
                  <a:pt x="350139" y="215235"/>
                  <a:pt x="352831" y="220714"/>
                  <a:pt x="352831" y="226936"/>
                </a:cubicBezTo>
                <a:lnTo>
                  <a:pt x="352923" y="247553"/>
                </a:lnTo>
                <a:lnTo>
                  <a:pt x="352923" y="247553"/>
                </a:lnTo>
                <a:close/>
                <a:moveTo>
                  <a:pt x="352923" y="184310"/>
                </a:moveTo>
                <a:cubicBezTo>
                  <a:pt x="352923" y="190532"/>
                  <a:pt x="350325" y="194897"/>
                  <a:pt x="346799" y="193968"/>
                </a:cubicBezTo>
                <a:lnTo>
                  <a:pt x="102267" y="132396"/>
                </a:lnTo>
                <a:lnTo>
                  <a:pt x="209081" y="71474"/>
                </a:lnTo>
                <a:lnTo>
                  <a:pt x="346891" y="149763"/>
                </a:lnTo>
                <a:cubicBezTo>
                  <a:pt x="350325" y="151713"/>
                  <a:pt x="353016" y="158214"/>
                  <a:pt x="353016" y="164529"/>
                </a:cubicBezTo>
                <a:lnTo>
                  <a:pt x="353016" y="184310"/>
                </a:lnTo>
                <a:close/>
              </a:path>
            </a:pathLst>
          </a:custGeom>
          <a:solidFill>
            <a:schemeClr val="tx1"/>
          </a:solidFill>
          <a:ln w="913" cap="flat">
            <a:noFill/>
            <a:prstDash val="solid"/>
            <a:miter/>
          </a:ln>
        </p:spPr>
        <p:txBody>
          <a:bodyPr rtlCol="0" anchor="ctr"/>
          <a:lstStyle/>
          <a:p>
            <a:endParaRPr lang="en-US"/>
          </a:p>
        </p:txBody>
      </p:sp>
      <p:grpSp>
        <p:nvGrpSpPr>
          <p:cNvPr id="23" name="Graphic 26">
            <a:extLst>
              <a:ext uri="{FF2B5EF4-FFF2-40B4-BE49-F238E27FC236}">
                <a16:creationId xmlns:a16="http://schemas.microsoft.com/office/drawing/2014/main" id="{313571FC-9989-DE50-CF57-2A1B1CC9C2EC}"/>
              </a:ext>
            </a:extLst>
          </p:cNvPr>
          <p:cNvGrpSpPr>
            <a:grpSpLocks noChangeAspect="1"/>
          </p:cNvGrpSpPr>
          <p:nvPr/>
        </p:nvGrpSpPr>
        <p:grpSpPr>
          <a:xfrm>
            <a:off x="8092155" y="1657215"/>
            <a:ext cx="418441" cy="474315"/>
            <a:chOff x="8092155" y="1657215"/>
            <a:chExt cx="418441" cy="474315"/>
          </a:xfrm>
          <a:solidFill>
            <a:schemeClr val="tx1"/>
          </a:solidFill>
        </p:grpSpPr>
        <p:sp>
          <p:nvSpPr>
            <p:cNvPr id="24" name="Freeform: Shape 23">
              <a:extLst>
                <a:ext uri="{FF2B5EF4-FFF2-40B4-BE49-F238E27FC236}">
                  <a16:creationId xmlns:a16="http://schemas.microsoft.com/office/drawing/2014/main" id="{F13241BE-0867-8FB2-AA24-13EF7C1CDF60}"/>
                </a:ext>
              </a:extLst>
            </p:cNvPr>
            <p:cNvSpPr/>
            <p:nvPr/>
          </p:nvSpPr>
          <p:spPr>
            <a:xfrm>
              <a:off x="8283789" y="1805956"/>
              <a:ext cx="70569" cy="141426"/>
            </a:xfrm>
            <a:custGeom>
              <a:avLst/>
              <a:gdLst>
                <a:gd name="connsiteX0" fmla="*/ 67281 w 70569"/>
                <a:gd name="connsiteY0" fmla="*/ 111814 h 141426"/>
                <a:gd name="connsiteX1" fmla="*/ 35264 w 70569"/>
                <a:gd name="connsiteY1" fmla="*/ 88318 h 141426"/>
                <a:gd name="connsiteX2" fmla="*/ 35264 w 70569"/>
                <a:gd name="connsiteY2" fmla="*/ 8823 h 141426"/>
                <a:gd name="connsiteX3" fmla="*/ 26448 w 70569"/>
                <a:gd name="connsiteY3" fmla="*/ 0 h 141426"/>
                <a:gd name="connsiteX4" fmla="*/ 8816 w 70569"/>
                <a:gd name="connsiteY4" fmla="*/ 0 h 141426"/>
                <a:gd name="connsiteX5" fmla="*/ 0 w 70569"/>
                <a:gd name="connsiteY5" fmla="*/ 8823 h 141426"/>
                <a:gd name="connsiteX6" fmla="*/ 0 w 70569"/>
                <a:gd name="connsiteY6" fmla="*/ 94726 h 141426"/>
                <a:gd name="connsiteX7" fmla="*/ 8259 w 70569"/>
                <a:gd name="connsiteY7" fmla="*/ 112000 h 141426"/>
                <a:gd name="connsiteX8" fmla="*/ 45194 w 70569"/>
                <a:gd name="connsiteY8" fmla="*/ 139489 h 141426"/>
                <a:gd name="connsiteX9" fmla="*/ 45194 w 70569"/>
                <a:gd name="connsiteY9" fmla="*/ 139489 h 141426"/>
                <a:gd name="connsiteX10" fmla="*/ 57630 w 70569"/>
                <a:gd name="connsiteY10" fmla="*/ 138096 h 141426"/>
                <a:gd name="connsiteX11" fmla="*/ 68673 w 70569"/>
                <a:gd name="connsiteY11" fmla="*/ 124258 h 141426"/>
                <a:gd name="connsiteX12" fmla="*/ 68673 w 70569"/>
                <a:gd name="connsiteY12" fmla="*/ 124258 h 141426"/>
                <a:gd name="connsiteX13" fmla="*/ 67281 w 70569"/>
                <a:gd name="connsiteY13" fmla="*/ 111814 h 1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69" h="141426">
                  <a:moveTo>
                    <a:pt x="67281" y="111814"/>
                  </a:moveTo>
                  <a:lnTo>
                    <a:pt x="35264" y="88318"/>
                  </a:lnTo>
                  <a:lnTo>
                    <a:pt x="35264" y="8823"/>
                  </a:lnTo>
                  <a:cubicBezTo>
                    <a:pt x="35264" y="3900"/>
                    <a:pt x="31274" y="0"/>
                    <a:pt x="26448" y="0"/>
                  </a:cubicBezTo>
                  <a:lnTo>
                    <a:pt x="8816" y="0"/>
                  </a:lnTo>
                  <a:cubicBezTo>
                    <a:pt x="3898" y="0"/>
                    <a:pt x="0" y="3993"/>
                    <a:pt x="0" y="8823"/>
                  </a:cubicBezTo>
                  <a:lnTo>
                    <a:pt x="0" y="94726"/>
                  </a:lnTo>
                  <a:cubicBezTo>
                    <a:pt x="0" y="101413"/>
                    <a:pt x="3062" y="107821"/>
                    <a:pt x="8259" y="112000"/>
                  </a:cubicBezTo>
                  <a:lnTo>
                    <a:pt x="45194" y="139489"/>
                  </a:lnTo>
                  <a:cubicBezTo>
                    <a:pt x="45194" y="139489"/>
                    <a:pt x="45194" y="139489"/>
                    <a:pt x="45194" y="139489"/>
                  </a:cubicBezTo>
                  <a:cubicBezTo>
                    <a:pt x="48999" y="142554"/>
                    <a:pt x="54567" y="141903"/>
                    <a:pt x="57630" y="138096"/>
                  </a:cubicBezTo>
                  <a:lnTo>
                    <a:pt x="68673" y="124258"/>
                  </a:lnTo>
                  <a:cubicBezTo>
                    <a:pt x="68673" y="124258"/>
                    <a:pt x="68673" y="124258"/>
                    <a:pt x="68673" y="124258"/>
                  </a:cubicBezTo>
                  <a:cubicBezTo>
                    <a:pt x="71643" y="120451"/>
                    <a:pt x="71086" y="114879"/>
                    <a:pt x="67281" y="111814"/>
                  </a:cubicBezTo>
                  <a:close/>
                </a:path>
              </a:pathLst>
            </a:custGeom>
            <a:solidFill>
              <a:schemeClr val="tx1"/>
            </a:solidFill>
            <a:ln w="91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599584-56BE-7E59-95D0-165F52CB14B0}"/>
                </a:ext>
              </a:extLst>
            </p:cNvPr>
            <p:cNvSpPr/>
            <p:nvPr/>
          </p:nvSpPr>
          <p:spPr>
            <a:xfrm>
              <a:off x="8092155" y="1657215"/>
              <a:ext cx="418441" cy="474315"/>
            </a:xfrm>
            <a:custGeom>
              <a:avLst/>
              <a:gdLst>
                <a:gd name="connsiteX0" fmla="*/ 397468 w 418441"/>
                <a:gd name="connsiteY0" fmla="*/ 103421 h 474315"/>
                <a:gd name="connsiteX1" fmla="*/ 230333 w 418441"/>
                <a:gd name="connsiteY1" fmla="*/ 5723 h 474315"/>
                <a:gd name="connsiteX2" fmla="*/ 188108 w 418441"/>
                <a:gd name="connsiteY2" fmla="*/ 5630 h 474315"/>
                <a:gd name="connsiteX3" fmla="*/ 20880 w 418441"/>
                <a:gd name="connsiteY3" fmla="*/ 103328 h 474315"/>
                <a:gd name="connsiteX4" fmla="*/ 0 w 418441"/>
                <a:gd name="connsiteY4" fmla="*/ 139454 h 474315"/>
                <a:gd name="connsiteX5" fmla="*/ 0 w 418441"/>
                <a:gd name="connsiteY5" fmla="*/ 334850 h 474315"/>
                <a:gd name="connsiteX6" fmla="*/ 20787 w 418441"/>
                <a:gd name="connsiteY6" fmla="*/ 370976 h 474315"/>
                <a:gd name="connsiteX7" fmla="*/ 188108 w 418441"/>
                <a:gd name="connsiteY7" fmla="*/ 468674 h 474315"/>
                <a:gd name="connsiteX8" fmla="*/ 230240 w 418441"/>
                <a:gd name="connsiteY8" fmla="*/ 468674 h 474315"/>
                <a:gd name="connsiteX9" fmla="*/ 397654 w 418441"/>
                <a:gd name="connsiteY9" fmla="*/ 370976 h 474315"/>
                <a:gd name="connsiteX10" fmla="*/ 418441 w 418441"/>
                <a:gd name="connsiteY10" fmla="*/ 334850 h 474315"/>
                <a:gd name="connsiteX11" fmla="*/ 418441 w 418441"/>
                <a:gd name="connsiteY11" fmla="*/ 139547 h 474315"/>
                <a:gd name="connsiteX12" fmla="*/ 397468 w 418441"/>
                <a:gd name="connsiteY12" fmla="*/ 103421 h 474315"/>
                <a:gd name="connsiteX13" fmla="*/ 209267 w 418441"/>
                <a:gd name="connsiteY13" fmla="*/ 374133 h 474315"/>
                <a:gd name="connsiteX14" fmla="*/ 72385 w 418441"/>
                <a:gd name="connsiteY14" fmla="*/ 237152 h 474315"/>
                <a:gd name="connsiteX15" fmla="*/ 209267 w 418441"/>
                <a:gd name="connsiteY15" fmla="*/ 100171 h 474315"/>
                <a:gd name="connsiteX16" fmla="*/ 346149 w 418441"/>
                <a:gd name="connsiteY16" fmla="*/ 237152 h 474315"/>
                <a:gd name="connsiteX17" fmla="*/ 209267 w 418441"/>
                <a:gd name="connsiteY17" fmla="*/ 374133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441" h="474315">
                  <a:moveTo>
                    <a:pt x="397468" y="103421"/>
                  </a:moveTo>
                  <a:lnTo>
                    <a:pt x="230333" y="5723"/>
                  </a:lnTo>
                  <a:cubicBezTo>
                    <a:pt x="217248" y="-1892"/>
                    <a:pt x="201193" y="-1892"/>
                    <a:pt x="188108" y="5630"/>
                  </a:cubicBezTo>
                  <a:lnTo>
                    <a:pt x="20880" y="103328"/>
                  </a:lnTo>
                  <a:cubicBezTo>
                    <a:pt x="7888" y="110758"/>
                    <a:pt x="0" y="124502"/>
                    <a:pt x="0" y="139454"/>
                  </a:cubicBezTo>
                  <a:lnTo>
                    <a:pt x="0" y="334850"/>
                  </a:lnTo>
                  <a:cubicBezTo>
                    <a:pt x="0" y="349709"/>
                    <a:pt x="7981" y="363546"/>
                    <a:pt x="20787" y="370976"/>
                  </a:cubicBezTo>
                  <a:lnTo>
                    <a:pt x="188108" y="468674"/>
                  </a:lnTo>
                  <a:cubicBezTo>
                    <a:pt x="201100" y="476196"/>
                    <a:pt x="217248" y="476196"/>
                    <a:pt x="230240" y="468674"/>
                  </a:cubicBezTo>
                  <a:lnTo>
                    <a:pt x="397654" y="370976"/>
                  </a:lnTo>
                  <a:cubicBezTo>
                    <a:pt x="410553" y="363546"/>
                    <a:pt x="418441" y="349802"/>
                    <a:pt x="418441" y="334850"/>
                  </a:cubicBezTo>
                  <a:lnTo>
                    <a:pt x="418441" y="139547"/>
                  </a:lnTo>
                  <a:cubicBezTo>
                    <a:pt x="418348" y="124688"/>
                    <a:pt x="410367" y="110851"/>
                    <a:pt x="397468" y="103421"/>
                  </a:cubicBezTo>
                  <a:close/>
                  <a:moveTo>
                    <a:pt x="209267" y="374133"/>
                  </a:moveTo>
                  <a:cubicBezTo>
                    <a:pt x="133634" y="374133"/>
                    <a:pt x="72385" y="312747"/>
                    <a:pt x="72385" y="237152"/>
                  </a:cubicBezTo>
                  <a:cubicBezTo>
                    <a:pt x="72385" y="161557"/>
                    <a:pt x="133634" y="100171"/>
                    <a:pt x="209267" y="100171"/>
                  </a:cubicBezTo>
                  <a:cubicBezTo>
                    <a:pt x="284900" y="100171"/>
                    <a:pt x="346149" y="161464"/>
                    <a:pt x="346149" y="237152"/>
                  </a:cubicBezTo>
                  <a:cubicBezTo>
                    <a:pt x="346149" y="312840"/>
                    <a:pt x="284807" y="374133"/>
                    <a:pt x="209267" y="374133"/>
                  </a:cubicBezTo>
                  <a:close/>
                </a:path>
              </a:pathLst>
            </a:custGeom>
            <a:solidFill>
              <a:schemeClr val="tx1"/>
            </a:solidFill>
            <a:ln w="913" cap="flat">
              <a:noFill/>
              <a:prstDash val="solid"/>
              <a:miter/>
            </a:ln>
          </p:spPr>
          <p:txBody>
            <a:bodyPr rtlCol="0" anchor="ctr"/>
            <a:lstStyle/>
            <a:p>
              <a:endParaRPr lang="en-US"/>
            </a:p>
          </p:txBody>
        </p:sp>
      </p:grpSp>
      <p:sp>
        <p:nvSpPr>
          <p:cNvPr id="26" name="Graphic 28">
            <a:extLst>
              <a:ext uri="{FF2B5EF4-FFF2-40B4-BE49-F238E27FC236}">
                <a16:creationId xmlns:a16="http://schemas.microsoft.com/office/drawing/2014/main" id="{EE6AA36D-FD86-9330-8BF5-C9C9FB21040C}"/>
              </a:ext>
            </a:extLst>
          </p:cNvPr>
          <p:cNvSpPr>
            <a:spLocks noChangeAspect="1"/>
          </p:cNvSpPr>
          <p:nvPr/>
        </p:nvSpPr>
        <p:spPr>
          <a:xfrm>
            <a:off x="4561008" y="3294325"/>
            <a:ext cx="418441" cy="474222"/>
          </a:xfrm>
          <a:custGeom>
            <a:avLst/>
            <a:gdLst>
              <a:gd name="connsiteX0" fmla="*/ 397561 w 418441"/>
              <a:gd name="connsiteY0" fmla="*/ 103421 h 474222"/>
              <a:gd name="connsiteX1" fmla="*/ 230333 w 418441"/>
              <a:gd name="connsiteY1" fmla="*/ 5723 h 474222"/>
              <a:gd name="connsiteX2" fmla="*/ 188108 w 418441"/>
              <a:gd name="connsiteY2" fmla="*/ 5630 h 474222"/>
              <a:gd name="connsiteX3" fmla="*/ 20787 w 418441"/>
              <a:gd name="connsiteY3" fmla="*/ 103328 h 474222"/>
              <a:gd name="connsiteX4" fmla="*/ 0 w 418441"/>
              <a:gd name="connsiteY4" fmla="*/ 139454 h 474222"/>
              <a:gd name="connsiteX5" fmla="*/ 0 w 418441"/>
              <a:gd name="connsiteY5" fmla="*/ 334757 h 474222"/>
              <a:gd name="connsiteX6" fmla="*/ 20787 w 418441"/>
              <a:gd name="connsiteY6" fmla="*/ 370883 h 474222"/>
              <a:gd name="connsiteX7" fmla="*/ 188108 w 418441"/>
              <a:gd name="connsiteY7" fmla="*/ 468581 h 474222"/>
              <a:gd name="connsiteX8" fmla="*/ 230240 w 418441"/>
              <a:gd name="connsiteY8" fmla="*/ 468581 h 474222"/>
              <a:gd name="connsiteX9" fmla="*/ 397654 w 418441"/>
              <a:gd name="connsiteY9" fmla="*/ 370976 h 474222"/>
              <a:gd name="connsiteX10" fmla="*/ 418441 w 418441"/>
              <a:gd name="connsiteY10" fmla="*/ 334850 h 474222"/>
              <a:gd name="connsiteX11" fmla="*/ 418441 w 418441"/>
              <a:gd name="connsiteY11" fmla="*/ 139547 h 474222"/>
              <a:gd name="connsiteX12" fmla="*/ 397561 w 418441"/>
              <a:gd name="connsiteY12" fmla="*/ 103421 h 474222"/>
              <a:gd name="connsiteX13" fmla="*/ 110248 w 418441"/>
              <a:gd name="connsiteY13" fmla="*/ 291202 h 474222"/>
              <a:gd name="connsiteX14" fmla="*/ 121013 w 418441"/>
              <a:gd name="connsiteY14" fmla="*/ 297052 h 474222"/>
              <a:gd name="connsiteX15" fmla="*/ 163794 w 418441"/>
              <a:gd name="connsiteY15" fmla="*/ 274207 h 474222"/>
              <a:gd name="connsiteX16" fmla="*/ 163609 w 418441"/>
              <a:gd name="connsiteY16" fmla="*/ 269006 h 474222"/>
              <a:gd name="connsiteX17" fmla="*/ 165372 w 418441"/>
              <a:gd name="connsiteY17" fmla="*/ 260926 h 474222"/>
              <a:gd name="connsiteX18" fmla="*/ 105886 w 418441"/>
              <a:gd name="connsiteY18" fmla="*/ 208548 h 474222"/>
              <a:gd name="connsiteX19" fmla="*/ 103288 w 418441"/>
              <a:gd name="connsiteY19" fmla="*/ 210034 h 474222"/>
              <a:gd name="connsiteX20" fmla="*/ 110248 w 418441"/>
              <a:gd name="connsiteY20" fmla="*/ 291202 h 474222"/>
              <a:gd name="connsiteX21" fmla="*/ 235623 w 418441"/>
              <a:gd name="connsiteY21" fmla="*/ 166386 h 474222"/>
              <a:gd name="connsiteX22" fmla="*/ 236179 w 418441"/>
              <a:gd name="connsiteY22" fmla="*/ 166386 h 474222"/>
              <a:gd name="connsiteX23" fmla="*/ 236272 w 418441"/>
              <a:gd name="connsiteY23" fmla="*/ 166386 h 474222"/>
              <a:gd name="connsiteX24" fmla="*/ 258080 w 418441"/>
              <a:gd name="connsiteY24" fmla="*/ 178923 h 474222"/>
              <a:gd name="connsiteX25" fmla="*/ 299470 w 418441"/>
              <a:gd name="connsiteY25" fmla="*/ 169636 h 474222"/>
              <a:gd name="connsiteX26" fmla="*/ 299470 w 418441"/>
              <a:gd name="connsiteY26" fmla="*/ 169636 h 474222"/>
              <a:gd name="connsiteX27" fmla="*/ 226157 w 418441"/>
              <a:gd name="connsiteY27" fmla="*/ 128310 h 474222"/>
              <a:gd name="connsiteX28" fmla="*/ 223466 w 418441"/>
              <a:gd name="connsiteY28" fmla="*/ 130446 h 474222"/>
              <a:gd name="connsiteX29" fmla="*/ 235623 w 418441"/>
              <a:gd name="connsiteY29" fmla="*/ 166386 h 474222"/>
              <a:gd name="connsiteX30" fmla="*/ 123333 w 418441"/>
              <a:gd name="connsiteY30" fmla="*/ 196847 h 474222"/>
              <a:gd name="connsiteX31" fmla="*/ 178735 w 418441"/>
              <a:gd name="connsiteY31" fmla="*/ 245603 h 474222"/>
              <a:gd name="connsiteX32" fmla="*/ 193491 w 418441"/>
              <a:gd name="connsiteY32" fmla="*/ 242538 h 474222"/>
              <a:gd name="connsiteX33" fmla="*/ 193769 w 418441"/>
              <a:gd name="connsiteY33" fmla="*/ 242538 h 474222"/>
              <a:gd name="connsiteX34" fmla="*/ 195904 w 418441"/>
              <a:gd name="connsiteY34" fmla="*/ 242724 h 474222"/>
              <a:gd name="connsiteX35" fmla="*/ 212701 w 418441"/>
              <a:gd name="connsiteY35" fmla="*/ 212728 h 474222"/>
              <a:gd name="connsiteX36" fmla="*/ 207411 w 418441"/>
              <a:gd name="connsiteY36" fmla="*/ 202883 h 474222"/>
              <a:gd name="connsiteX37" fmla="*/ 123333 w 418441"/>
              <a:gd name="connsiteY37" fmla="*/ 196847 h 474222"/>
              <a:gd name="connsiteX38" fmla="*/ 125189 w 418441"/>
              <a:gd name="connsiteY38" fmla="*/ 176787 h 474222"/>
              <a:gd name="connsiteX39" fmla="*/ 208989 w 418441"/>
              <a:gd name="connsiteY39" fmla="*/ 182731 h 474222"/>
              <a:gd name="connsiteX40" fmla="*/ 216505 w 418441"/>
              <a:gd name="connsiteY40" fmla="*/ 172980 h 474222"/>
              <a:gd name="connsiteX41" fmla="*/ 203792 w 418441"/>
              <a:gd name="connsiteY41" fmla="*/ 135368 h 474222"/>
              <a:gd name="connsiteX42" fmla="*/ 190892 w 418441"/>
              <a:gd name="connsiteY42" fmla="*/ 130260 h 474222"/>
              <a:gd name="connsiteX43" fmla="*/ 125189 w 418441"/>
              <a:gd name="connsiteY43" fmla="*/ 176787 h 474222"/>
              <a:gd name="connsiteX44" fmla="*/ 130479 w 418441"/>
              <a:gd name="connsiteY44" fmla="*/ 319155 h 474222"/>
              <a:gd name="connsiteX45" fmla="*/ 204905 w 418441"/>
              <a:gd name="connsiteY45" fmla="*/ 349802 h 474222"/>
              <a:gd name="connsiteX46" fmla="*/ 207318 w 418441"/>
              <a:gd name="connsiteY46" fmla="*/ 347480 h 474222"/>
              <a:gd name="connsiteX47" fmla="*/ 190707 w 418441"/>
              <a:gd name="connsiteY47" fmla="*/ 298910 h 474222"/>
              <a:gd name="connsiteX48" fmla="*/ 190150 w 418441"/>
              <a:gd name="connsiteY48" fmla="*/ 298910 h 474222"/>
              <a:gd name="connsiteX49" fmla="*/ 190057 w 418441"/>
              <a:gd name="connsiteY49" fmla="*/ 298910 h 474222"/>
              <a:gd name="connsiteX50" fmla="*/ 173167 w 418441"/>
              <a:gd name="connsiteY50" fmla="*/ 292130 h 474222"/>
              <a:gd name="connsiteX51" fmla="*/ 130293 w 418441"/>
              <a:gd name="connsiteY51" fmla="*/ 314883 h 474222"/>
              <a:gd name="connsiteX52" fmla="*/ 130479 w 418441"/>
              <a:gd name="connsiteY52" fmla="*/ 319155 h 474222"/>
              <a:gd name="connsiteX53" fmla="*/ 227270 w 418441"/>
              <a:gd name="connsiteY53" fmla="*/ 341072 h 474222"/>
              <a:gd name="connsiteX54" fmla="*/ 241098 w 418441"/>
              <a:gd name="connsiteY54" fmla="*/ 345716 h 474222"/>
              <a:gd name="connsiteX55" fmla="*/ 297428 w 418441"/>
              <a:gd name="connsiteY55" fmla="*/ 305411 h 474222"/>
              <a:gd name="connsiteX56" fmla="*/ 215299 w 418441"/>
              <a:gd name="connsiteY56" fmla="*/ 286558 h 474222"/>
              <a:gd name="connsiteX57" fmla="*/ 209917 w 418441"/>
              <a:gd name="connsiteY57" fmla="*/ 292502 h 474222"/>
              <a:gd name="connsiteX58" fmla="*/ 226528 w 418441"/>
              <a:gd name="connsiteY58" fmla="*/ 340979 h 474222"/>
              <a:gd name="connsiteX59" fmla="*/ 227270 w 418441"/>
              <a:gd name="connsiteY59" fmla="*/ 341072 h 474222"/>
              <a:gd name="connsiteX60" fmla="*/ 259380 w 418441"/>
              <a:gd name="connsiteY60" fmla="*/ 208177 h 474222"/>
              <a:gd name="connsiteX61" fmla="*/ 314689 w 418441"/>
              <a:gd name="connsiteY61" fmla="*/ 272628 h 474222"/>
              <a:gd name="connsiteX62" fmla="*/ 316545 w 418441"/>
              <a:gd name="connsiteY62" fmla="*/ 271792 h 474222"/>
              <a:gd name="connsiteX63" fmla="*/ 317009 w 418441"/>
              <a:gd name="connsiteY63" fmla="*/ 200097 h 474222"/>
              <a:gd name="connsiteX64" fmla="*/ 303924 w 418441"/>
              <a:gd name="connsiteY64" fmla="*/ 189417 h 474222"/>
              <a:gd name="connsiteX65" fmla="*/ 262535 w 418441"/>
              <a:gd name="connsiteY65" fmla="*/ 198704 h 474222"/>
              <a:gd name="connsiteX66" fmla="*/ 259380 w 418441"/>
              <a:gd name="connsiteY66" fmla="*/ 208177 h 474222"/>
              <a:gd name="connsiteX67" fmla="*/ 225693 w 418441"/>
              <a:gd name="connsiteY67" fmla="*/ 397536 h 474222"/>
              <a:gd name="connsiteX68" fmla="*/ 223837 w 418441"/>
              <a:gd name="connsiteY68" fmla="*/ 397443 h 474222"/>
              <a:gd name="connsiteX69" fmla="*/ 197296 w 418441"/>
              <a:gd name="connsiteY69" fmla="*/ 368376 h 474222"/>
              <a:gd name="connsiteX70" fmla="*/ 122869 w 418441"/>
              <a:gd name="connsiteY70" fmla="*/ 337729 h 474222"/>
              <a:gd name="connsiteX71" fmla="*/ 100689 w 418441"/>
              <a:gd name="connsiteY71" fmla="*/ 346551 h 474222"/>
              <a:gd name="connsiteX72" fmla="*/ 81294 w 418441"/>
              <a:gd name="connsiteY72" fmla="*/ 337079 h 474222"/>
              <a:gd name="connsiteX73" fmla="*/ 74241 w 418441"/>
              <a:gd name="connsiteY73" fmla="*/ 316462 h 474222"/>
              <a:gd name="connsiteX74" fmla="*/ 90110 w 418441"/>
              <a:gd name="connsiteY74" fmla="*/ 292688 h 474222"/>
              <a:gd name="connsiteX75" fmla="*/ 83150 w 418441"/>
              <a:gd name="connsiteY75" fmla="*/ 211520 h 474222"/>
              <a:gd name="connsiteX76" fmla="*/ 62641 w 418441"/>
              <a:gd name="connsiteY76" fmla="*/ 182545 h 474222"/>
              <a:gd name="connsiteX77" fmla="*/ 72107 w 418441"/>
              <a:gd name="connsiteY77" fmla="*/ 163136 h 474222"/>
              <a:gd name="connsiteX78" fmla="*/ 92709 w 418441"/>
              <a:gd name="connsiteY78" fmla="*/ 156078 h 474222"/>
              <a:gd name="connsiteX79" fmla="*/ 107186 w 418441"/>
              <a:gd name="connsiteY79" fmla="*/ 161185 h 474222"/>
              <a:gd name="connsiteX80" fmla="*/ 179756 w 418441"/>
              <a:gd name="connsiteY80" fmla="*/ 112244 h 474222"/>
              <a:gd name="connsiteX81" fmla="*/ 179292 w 418441"/>
              <a:gd name="connsiteY81" fmla="*/ 105278 h 474222"/>
              <a:gd name="connsiteX82" fmla="*/ 188758 w 418441"/>
              <a:gd name="connsiteY82" fmla="*/ 85869 h 474222"/>
              <a:gd name="connsiteX83" fmla="*/ 209360 w 418441"/>
              <a:gd name="connsiteY83" fmla="*/ 78811 h 474222"/>
              <a:gd name="connsiteX84" fmla="*/ 228755 w 418441"/>
              <a:gd name="connsiteY84" fmla="*/ 88283 h 474222"/>
              <a:gd name="connsiteX85" fmla="*/ 235808 w 418441"/>
              <a:gd name="connsiteY85" fmla="*/ 108900 h 474222"/>
              <a:gd name="connsiteX86" fmla="*/ 235623 w 418441"/>
              <a:gd name="connsiteY86" fmla="*/ 110386 h 474222"/>
              <a:gd name="connsiteX87" fmla="*/ 309492 w 418441"/>
              <a:gd name="connsiteY87" fmla="*/ 151991 h 474222"/>
              <a:gd name="connsiteX88" fmla="*/ 329259 w 418441"/>
              <a:gd name="connsiteY88" fmla="*/ 145583 h 474222"/>
              <a:gd name="connsiteX89" fmla="*/ 355429 w 418441"/>
              <a:gd name="connsiteY89" fmla="*/ 175394 h 474222"/>
              <a:gd name="connsiteX90" fmla="*/ 355429 w 418441"/>
              <a:gd name="connsiteY90" fmla="*/ 175394 h 474222"/>
              <a:gd name="connsiteX91" fmla="*/ 337240 w 418441"/>
              <a:gd name="connsiteY91" fmla="*/ 200190 h 474222"/>
              <a:gd name="connsiteX92" fmla="*/ 336776 w 418441"/>
              <a:gd name="connsiteY92" fmla="*/ 271885 h 474222"/>
              <a:gd name="connsiteX93" fmla="*/ 353387 w 418441"/>
              <a:gd name="connsiteY93" fmla="*/ 298445 h 474222"/>
              <a:gd name="connsiteX94" fmla="*/ 324990 w 418441"/>
              <a:gd name="connsiteY94" fmla="*/ 323706 h 474222"/>
              <a:gd name="connsiteX95" fmla="*/ 312276 w 418441"/>
              <a:gd name="connsiteY95" fmla="*/ 319619 h 474222"/>
              <a:gd name="connsiteX96" fmla="*/ 252976 w 418441"/>
              <a:gd name="connsiteY96" fmla="*/ 362060 h 474222"/>
              <a:gd name="connsiteX97" fmla="*/ 253812 w 418441"/>
              <a:gd name="connsiteY97" fmla="*/ 370976 h 474222"/>
              <a:gd name="connsiteX98" fmla="*/ 244346 w 418441"/>
              <a:gd name="connsiteY98" fmla="*/ 390385 h 474222"/>
              <a:gd name="connsiteX99" fmla="*/ 225693 w 418441"/>
              <a:gd name="connsiteY99" fmla="*/ 397536 h 474222"/>
              <a:gd name="connsiteX100" fmla="*/ 219846 w 418441"/>
              <a:gd name="connsiteY100" fmla="*/ 266777 h 474222"/>
              <a:gd name="connsiteX101" fmla="*/ 298449 w 418441"/>
              <a:gd name="connsiteY101" fmla="*/ 284701 h 474222"/>
              <a:gd name="connsiteX102" fmla="*/ 244067 w 418441"/>
              <a:gd name="connsiteY102" fmla="*/ 221364 h 474222"/>
              <a:gd name="connsiteX103" fmla="*/ 232838 w 418441"/>
              <a:gd name="connsiteY103" fmla="*/ 223036 h 474222"/>
              <a:gd name="connsiteX104" fmla="*/ 232560 w 418441"/>
              <a:gd name="connsiteY104" fmla="*/ 223036 h 474222"/>
              <a:gd name="connsiteX105" fmla="*/ 230426 w 418441"/>
              <a:gd name="connsiteY105" fmla="*/ 222850 h 474222"/>
              <a:gd name="connsiteX106" fmla="*/ 213629 w 418441"/>
              <a:gd name="connsiteY106" fmla="*/ 252847 h 474222"/>
              <a:gd name="connsiteX107" fmla="*/ 219846 w 418441"/>
              <a:gd name="connsiteY107" fmla="*/ 266777 h 4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18441" h="474222">
                <a:moveTo>
                  <a:pt x="397561" y="103421"/>
                </a:moveTo>
                <a:lnTo>
                  <a:pt x="230333" y="5723"/>
                </a:lnTo>
                <a:cubicBezTo>
                  <a:pt x="217248" y="-1892"/>
                  <a:pt x="201193" y="-1892"/>
                  <a:pt x="188108" y="5630"/>
                </a:cubicBezTo>
                <a:lnTo>
                  <a:pt x="20787" y="103328"/>
                </a:lnTo>
                <a:cubicBezTo>
                  <a:pt x="7981" y="110758"/>
                  <a:pt x="0" y="124595"/>
                  <a:pt x="0" y="139454"/>
                </a:cubicBezTo>
                <a:lnTo>
                  <a:pt x="0" y="334757"/>
                </a:lnTo>
                <a:cubicBezTo>
                  <a:pt x="0" y="349709"/>
                  <a:pt x="7888" y="363454"/>
                  <a:pt x="20787" y="370883"/>
                </a:cubicBezTo>
                <a:lnTo>
                  <a:pt x="188108" y="468581"/>
                </a:lnTo>
                <a:cubicBezTo>
                  <a:pt x="201100" y="476103"/>
                  <a:pt x="217248" y="476103"/>
                  <a:pt x="230240" y="468581"/>
                </a:cubicBezTo>
                <a:lnTo>
                  <a:pt x="397654" y="370976"/>
                </a:lnTo>
                <a:cubicBezTo>
                  <a:pt x="410460" y="363546"/>
                  <a:pt x="418441" y="349709"/>
                  <a:pt x="418441" y="334850"/>
                </a:cubicBezTo>
                <a:lnTo>
                  <a:pt x="418441" y="139547"/>
                </a:lnTo>
                <a:cubicBezTo>
                  <a:pt x="418348" y="124688"/>
                  <a:pt x="410367" y="110851"/>
                  <a:pt x="397561" y="103421"/>
                </a:cubicBezTo>
                <a:close/>
                <a:moveTo>
                  <a:pt x="110248" y="291202"/>
                </a:moveTo>
                <a:cubicBezTo>
                  <a:pt x="114238" y="292316"/>
                  <a:pt x="117858" y="294266"/>
                  <a:pt x="121013" y="297052"/>
                </a:cubicBezTo>
                <a:lnTo>
                  <a:pt x="163794" y="274207"/>
                </a:lnTo>
                <a:cubicBezTo>
                  <a:pt x="163516" y="272628"/>
                  <a:pt x="163423" y="270863"/>
                  <a:pt x="163609" y="269006"/>
                </a:cubicBezTo>
                <a:cubicBezTo>
                  <a:pt x="163794" y="266220"/>
                  <a:pt x="164351" y="263434"/>
                  <a:pt x="165372" y="260926"/>
                </a:cubicBezTo>
                <a:lnTo>
                  <a:pt x="105886" y="208548"/>
                </a:lnTo>
                <a:cubicBezTo>
                  <a:pt x="105144" y="209013"/>
                  <a:pt x="104216" y="209570"/>
                  <a:pt x="103288" y="210034"/>
                </a:cubicBezTo>
                <a:lnTo>
                  <a:pt x="110248" y="291202"/>
                </a:lnTo>
                <a:close/>
                <a:moveTo>
                  <a:pt x="235623" y="166386"/>
                </a:moveTo>
                <a:cubicBezTo>
                  <a:pt x="235808" y="166386"/>
                  <a:pt x="235994" y="166386"/>
                  <a:pt x="236179" y="166386"/>
                </a:cubicBezTo>
                <a:lnTo>
                  <a:pt x="236272" y="166386"/>
                </a:lnTo>
                <a:cubicBezTo>
                  <a:pt x="245088" y="166850"/>
                  <a:pt x="253162" y="171587"/>
                  <a:pt x="258080" y="178923"/>
                </a:cubicBezTo>
                <a:lnTo>
                  <a:pt x="299470" y="169636"/>
                </a:lnTo>
                <a:cubicBezTo>
                  <a:pt x="299470" y="169636"/>
                  <a:pt x="299470" y="169636"/>
                  <a:pt x="299470" y="169636"/>
                </a:cubicBezTo>
                <a:lnTo>
                  <a:pt x="226157" y="128310"/>
                </a:lnTo>
                <a:cubicBezTo>
                  <a:pt x="225322" y="129053"/>
                  <a:pt x="224394" y="129796"/>
                  <a:pt x="223466" y="130446"/>
                </a:cubicBezTo>
                <a:lnTo>
                  <a:pt x="235623" y="166386"/>
                </a:lnTo>
                <a:close/>
                <a:moveTo>
                  <a:pt x="123333" y="196847"/>
                </a:moveTo>
                <a:lnTo>
                  <a:pt x="178735" y="245603"/>
                </a:lnTo>
                <a:cubicBezTo>
                  <a:pt x="183283" y="243281"/>
                  <a:pt x="188387" y="242260"/>
                  <a:pt x="193491" y="242538"/>
                </a:cubicBezTo>
                <a:lnTo>
                  <a:pt x="193769" y="242538"/>
                </a:lnTo>
                <a:cubicBezTo>
                  <a:pt x="194419" y="242631"/>
                  <a:pt x="195161" y="242631"/>
                  <a:pt x="195904" y="242724"/>
                </a:cubicBezTo>
                <a:lnTo>
                  <a:pt x="212701" y="212728"/>
                </a:lnTo>
                <a:cubicBezTo>
                  <a:pt x="210195" y="209756"/>
                  <a:pt x="208432" y="206412"/>
                  <a:pt x="207411" y="202883"/>
                </a:cubicBezTo>
                <a:lnTo>
                  <a:pt x="123333" y="196847"/>
                </a:lnTo>
                <a:close/>
                <a:moveTo>
                  <a:pt x="125189" y="176787"/>
                </a:moveTo>
                <a:lnTo>
                  <a:pt x="208989" y="182731"/>
                </a:lnTo>
                <a:cubicBezTo>
                  <a:pt x="210659" y="178923"/>
                  <a:pt x="213257" y="175580"/>
                  <a:pt x="216505" y="172980"/>
                </a:cubicBezTo>
                <a:lnTo>
                  <a:pt x="203792" y="135368"/>
                </a:lnTo>
                <a:cubicBezTo>
                  <a:pt x="199059" y="134718"/>
                  <a:pt x="194790" y="133046"/>
                  <a:pt x="190892" y="130260"/>
                </a:cubicBezTo>
                <a:lnTo>
                  <a:pt x="125189" y="176787"/>
                </a:lnTo>
                <a:close/>
                <a:moveTo>
                  <a:pt x="130479" y="319155"/>
                </a:moveTo>
                <a:lnTo>
                  <a:pt x="204905" y="349802"/>
                </a:lnTo>
                <a:cubicBezTo>
                  <a:pt x="205741" y="348873"/>
                  <a:pt x="206483" y="348130"/>
                  <a:pt x="207318" y="347480"/>
                </a:cubicBezTo>
                <a:lnTo>
                  <a:pt x="190707" y="298910"/>
                </a:lnTo>
                <a:cubicBezTo>
                  <a:pt x="190521" y="298910"/>
                  <a:pt x="190335" y="298910"/>
                  <a:pt x="190150" y="298910"/>
                </a:cubicBezTo>
                <a:lnTo>
                  <a:pt x="190057" y="298910"/>
                </a:lnTo>
                <a:cubicBezTo>
                  <a:pt x="183839" y="298538"/>
                  <a:pt x="177900" y="296124"/>
                  <a:pt x="173167" y="292130"/>
                </a:cubicBezTo>
                <a:lnTo>
                  <a:pt x="130293" y="314883"/>
                </a:lnTo>
                <a:cubicBezTo>
                  <a:pt x="130479" y="316276"/>
                  <a:pt x="130571" y="317669"/>
                  <a:pt x="130479" y="319155"/>
                </a:cubicBezTo>
                <a:close/>
                <a:moveTo>
                  <a:pt x="227270" y="341072"/>
                </a:moveTo>
                <a:cubicBezTo>
                  <a:pt x="232189" y="341444"/>
                  <a:pt x="236922" y="343022"/>
                  <a:pt x="241098" y="345716"/>
                </a:cubicBezTo>
                <a:lnTo>
                  <a:pt x="297428" y="305411"/>
                </a:lnTo>
                <a:lnTo>
                  <a:pt x="215299" y="286558"/>
                </a:lnTo>
                <a:cubicBezTo>
                  <a:pt x="213721" y="288880"/>
                  <a:pt x="211865" y="290830"/>
                  <a:pt x="209917" y="292502"/>
                </a:cubicBezTo>
                <a:lnTo>
                  <a:pt x="226528" y="340979"/>
                </a:lnTo>
                <a:cubicBezTo>
                  <a:pt x="226806" y="340979"/>
                  <a:pt x="226992" y="340979"/>
                  <a:pt x="227270" y="341072"/>
                </a:cubicBezTo>
                <a:close/>
                <a:moveTo>
                  <a:pt x="259380" y="208177"/>
                </a:moveTo>
                <a:lnTo>
                  <a:pt x="314689" y="272628"/>
                </a:lnTo>
                <a:cubicBezTo>
                  <a:pt x="315246" y="272349"/>
                  <a:pt x="315896" y="272071"/>
                  <a:pt x="316545" y="271792"/>
                </a:cubicBezTo>
                <a:lnTo>
                  <a:pt x="317009" y="200097"/>
                </a:lnTo>
                <a:cubicBezTo>
                  <a:pt x="311812" y="198054"/>
                  <a:pt x="307172" y="194340"/>
                  <a:pt x="303924" y="189417"/>
                </a:cubicBezTo>
                <a:lnTo>
                  <a:pt x="262535" y="198704"/>
                </a:lnTo>
                <a:cubicBezTo>
                  <a:pt x="261978" y="201955"/>
                  <a:pt x="260957" y="205112"/>
                  <a:pt x="259380" y="208177"/>
                </a:cubicBezTo>
                <a:close/>
                <a:moveTo>
                  <a:pt x="225693" y="397536"/>
                </a:moveTo>
                <a:cubicBezTo>
                  <a:pt x="225043" y="397536"/>
                  <a:pt x="224486" y="397536"/>
                  <a:pt x="223837" y="397443"/>
                </a:cubicBezTo>
                <a:cubicBezTo>
                  <a:pt x="208617" y="396422"/>
                  <a:pt x="196924" y="383513"/>
                  <a:pt x="197296" y="368376"/>
                </a:cubicBezTo>
                <a:lnTo>
                  <a:pt x="122869" y="337729"/>
                </a:lnTo>
                <a:cubicBezTo>
                  <a:pt x="117022" y="343858"/>
                  <a:pt x="109042" y="347109"/>
                  <a:pt x="100689" y="346551"/>
                </a:cubicBezTo>
                <a:cubicBezTo>
                  <a:pt x="93173" y="346087"/>
                  <a:pt x="86305" y="342744"/>
                  <a:pt x="81294" y="337079"/>
                </a:cubicBezTo>
                <a:cubicBezTo>
                  <a:pt x="76283" y="331414"/>
                  <a:pt x="73777" y="324077"/>
                  <a:pt x="74241" y="316462"/>
                </a:cubicBezTo>
                <a:cubicBezTo>
                  <a:pt x="74798" y="306246"/>
                  <a:pt x="80923" y="297238"/>
                  <a:pt x="90110" y="292688"/>
                </a:cubicBezTo>
                <a:lnTo>
                  <a:pt x="83150" y="211520"/>
                </a:lnTo>
                <a:cubicBezTo>
                  <a:pt x="70436" y="207898"/>
                  <a:pt x="61898" y="195918"/>
                  <a:pt x="62641" y="182545"/>
                </a:cubicBezTo>
                <a:cubicBezTo>
                  <a:pt x="63105" y="175023"/>
                  <a:pt x="66446" y="168151"/>
                  <a:pt x="72107" y="163136"/>
                </a:cubicBezTo>
                <a:cubicBezTo>
                  <a:pt x="77768" y="158121"/>
                  <a:pt x="85099" y="155613"/>
                  <a:pt x="92709" y="156078"/>
                </a:cubicBezTo>
                <a:cubicBezTo>
                  <a:pt x="97998" y="156449"/>
                  <a:pt x="103009" y="158121"/>
                  <a:pt x="107186" y="161185"/>
                </a:cubicBezTo>
                <a:lnTo>
                  <a:pt x="179756" y="112244"/>
                </a:lnTo>
                <a:cubicBezTo>
                  <a:pt x="179292" y="109829"/>
                  <a:pt x="179199" y="107507"/>
                  <a:pt x="179292" y="105278"/>
                </a:cubicBezTo>
                <a:cubicBezTo>
                  <a:pt x="179756" y="97756"/>
                  <a:pt x="183097" y="90884"/>
                  <a:pt x="188758" y="85869"/>
                </a:cubicBezTo>
                <a:cubicBezTo>
                  <a:pt x="194419" y="80854"/>
                  <a:pt x="201750" y="78346"/>
                  <a:pt x="209360" y="78811"/>
                </a:cubicBezTo>
                <a:cubicBezTo>
                  <a:pt x="216877" y="79275"/>
                  <a:pt x="223744" y="82618"/>
                  <a:pt x="228755" y="88283"/>
                </a:cubicBezTo>
                <a:cubicBezTo>
                  <a:pt x="233766" y="93948"/>
                  <a:pt x="236272" y="101285"/>
                  <a:pt x="235808" y="108900"/>
                </a:cubicBezTo>
                <a:lnTo>
                  <a:pt x="235623" y="110386"/>
                </a:lnTo>
                <a:lnTo>
                  <a:pt x="309492" y="151991"/>
                </a:lnTo>
                <a:cubicBezTo>
                  <a:pt x="315060" y="147348"/>
                  <a:pt x="322113" y="145119"/>
                  <a:pt x="329259" y="145583"/>
                </a:cubicBezTo>
                <a:cubicBezTo>
                  <a:pt x="344571" y="146512"/>
                  <a:pt x="356357" y="159885"/>
                  <a:pt x="355429" y="175394"/>
                </a:cubicBezTo>
                <a:lnTo>
                  <a:pt x="355429" y="175394"/>
                </a:lnTo>
                <a:cubicBezTo>
                  <a:pt x="354779" y="186631"/>
                  <a:pt x="347634" y="196197"/>
                  <a:pt x="337240" y="200190"/>
                </a:cubicBezTo>
                <a:lnTo>
                  <a:pt x="336776" y="271885"/>
                </a:lnTo>
                <a:cubicBezTo>
                  <a:pt x="347355" y="276250"/>
                  <a:pt x="354037" y="286837"/>
                  <a:pt x="353387" y="298445"/>
                </a:cubicBezTo>
                <a:cubicBezTo>
                  <a:pt x="352459" y="313212"/>
                  <a:pt x="339746" y="324542"/>
                  <a:pt x="324990" y="323706"/>
                </a:cubicBezTo>
                <a:cubicBezTo>
                  <a:pt x="320536" y="323427"/>
                  <a:pt x="316174" y="322034"/>
                  <a:pt x="312276" y="319619"/>
                </a:cubicBezTo>
                <a:lnTo>
                  <a:pt x="252976" y="362060"/>
                </a:lnTo>
                <a:cubicBezTo>
                  <a:pt x="253719" y="364847"/>
                  <a:pt x="253997" y="367818"/>
                  <a:pt x="253812" y="370976"/>
                </a:cubicBezTo>
                <a:cubicBezTo>
                  <a:pt x="253348" y="378498"/>
                  <a:pt x="250007" y="385371"/>
                  <a:pt x="244346" y="390385"/>
                </a:cubicBezTo>
                <a:cubicBezTo>
                  <a:pt x="239242" y="395029"/>
                  <a:pt x="232653" y="397536"/>
                  <a:pt x="225693" y="397536"/>
                </a:cubicBezTo>
                <a:close/>
                <a:moveTo>
                  <a:pt x="219846" y="266777"/>
                </a:moveTo>
                <a:lnTo>
                  <a:pt x="298449" y="284701"/>
                </a:lnTo>
                <a:lnTo>
                  <a:pt x="244067" y="221364"/>
                </a:lnTo>
                <a:cubicBezTo>
                  <a:pt x="240634" y="222572"/>
                  <a:pt x="236829" y="223222"/>
                  <a:pt x="232838" y="223036"/>
                </a:cubicBezTo>
                <a:lnTo>
                  <a:pt x="232560" y="223036"/>
                </a:lnTo>
                <a:cubicBezTo>
                  <a:pt x="231818" y="222943"/>
                  <a:pt x="231168" y="222943"/>
                  <a:pt x="230426" y="222850"/>
                </a:cubicBezTo>
                <a:lnTo>
                  <a:pt x="213629" y="252847"/>
                </a:lnTo>
                <a:cubicBezTo>
                  <a:pt x="216969" y="256840"/>
                  <a:pt x="219104" y="261577"/>
                  <a:pt x="219846" y="266777"/>
                </a:cubicBezTo>
                <a:close/>
              </a:path>
            </a:pathLst>
          </a:custGeom>
          <a:solidFill>
            <a:schemeClr val="tx1"/>
          </a:solidFill>
          <a:ln w="913" cap="flat">
            <a:noFill/>
            <a:prstDash val="solid"/>
            <a:miter/>
          </a:ln>
        </p:spPr>
        <p:txBody>
          <a:bodyPr rtlCol="0" anchor="ctr"/>
          <a:lstStyle/>
          <a:p>
            <a:endParaRPr lang="en-US"/>
          </a:p>
        </p:txBody>
      </p:sp>
      <p:sp>
        <p:nvSpPr>
          <p:cNvPr id="27" name="Graphic 29">
            <a:extLst>
              <a:ext uri="{FF2B5EF4-FFF2-40B4-BE49-F238E27FC236}">
                <a16:creationId xmlns:a16="http://schemas.microsoft.com/office/drawing/2014/main" id="{F06F55D0-360E-B143-631C-C65457E43E3B}"/>
              </a:ext>
            </a:extLst>
          </p:cNvPr>
          <p:cNvSpPr>
            <a:spLocks noChangeAspect="1"/>
          </p:cNvSpPr>
          <p:nvPr/>
        </p:nvSpPr>
        <p:spPr>
          <a:xfrm>
            <a:off x="8094060" y="3294325"/>
            <a:ext cx="418348" cy="474315"/>
          </a:xfrm>
          <a:custGeom>
            <a:avLst/>
            <a:gdLst>
              <a:gd name="connsiteX0" fmla="*/ 418348 w 418348"/>
              <a:gd name="connsiteY0" fmla="*/ 139547 h 474315"/>
              <a:gd name="connsiteX1" fmla="*/ 418348 w 418348"/>
              <a:gd name="connsiteY1" fmla="*/ 334850 h 474315"/>
              <a:gd name="connsiteX2" fmla="*/ 397561 w 418348"/>
              <a:gd name="connsiteY2" fmla="*/ 370976 h 474315"/>
              <a:gd name="connsiteX3" fmla="*/ 230240 w 418348"/>
              <a:gd name="connsiteY3" fmla="*/ 468674 h 474315"/>
              <a:gd name="connsiteX4" fmla="*/ 188108 w 418348"/>
              <a:gd name="connsiteY4" fmla="*/ 468674 h 474315"/>
              <a:gd name="connsiteX5" fmla="*/ 20787 w 418348"/>
              <a:gd name="connsiteY5" fmla="*/ 370976 h 474315"/>
              <a:gd name="connsiteX6" fmla="*/ 0 w 418348"/>
              <a:gd name="connsiteY6" fmla="*/ 334850 h 474315"/>
              <a:gd name="connsiteX7" fmla="*/ 0 w 418348"/>
              <a:gd name="connsiteY7" fmla="*/ 139454 h 474315"/>
              <a:gd name="connsiteX8" fmla="*/ 20787 w 418348"/>
              <a:gd name="connsiteY8" fmla="*/ 103328 h 474315"/>
              <a:gd name="connsiteX9" fmla="*/ 188015 w 418348"/>
              <a:gd name="connsiteY9" fmla="*/ 5630 h 474315"/>
              <a:gd name="connsiteX10" fmla="*/ 230240 w 418348"/>
              <a:gd name="connsiteY10" fmla="*/ 5723 h 474315"/>
              <a:gd name="connsiteX11" fmla="*/ 397468 w 418348"/>
              <a:gd name="connsiteY11" fmla="*/ 103421 h 474315"/>
              <a:gd name="connsiteX12" fmla="*/ 418348 w 418348"/>
              <a:gd name="connsiteY12" fmla="*/ 139547 h 474315"/>
              <a:gd name="connsiteX13" fmla="*/ 340766 w 418348"/>
              <a:gd name="connsiteY13" fmla="*/ 177623 h 474315"/>
              <a:gd name="connsiteX14" fmla="*/ 340766 w 418348"/>
              <a:gd name="connsiteY14" fmla="*/ 177623 h 474315"/>
              <a:gd name="connsiteX15" fmla="*/ 295758 w 418348"/>
              <a:gd name="connsiteY15" fmla="*/ 144005 h 474315"/>
              <a:gd name="connsiteX16" fmla="*/ 279425 w 418348"/>
              <a:gd name="connsiteY16" fmla="*/ 141126 h 474315"/>
              <a:gd name="connsiteX17" fmla="*/ 270145 w 418348"/>
              <a:gd name="connsiteY17" fmla="*/ 154592 h 474315"/>
              <a:gd name="connsiteX18" fmla="*/ 270145 w 418348"/>
              <a:gd name="connsiteY18" fmla="*/ 170844 h 474315"/>
              <a:gd name="connsiteX19" fmla="*/ 81016 w 418348"/>
              <a:gd name="connsiteY19" fmla="*/ 170844 h 474315"/>
              <a:gd name="connsiteX20" fmla="*/ 75540 w 418348"/>
              <a:gd name="connsiteY20" fmla="*/ 173165 h 474315"/>
              <a:gd name="connsiteX21" fmla="*/ 73220 w 418348"/>
              <a:gd name="connsiteY21" fmla="*/ 178645 h 474315"/>
              <a:gd name="connsiteX22" fmla="*/ 73220 w 418348"/>
              <a:gd name="connsiteY22" fmla="*/ 196476 h 474315"/>
              <a:gd name="connsiteX23" fmla="*/ 75447 w 418348"/>
              <a:gd name="connsiteY23" fmla="*/ 201955 h 474315"/>
              <a:gd name="connsiteX24" fmla="*/ 81016 w 418348"/>
              <a:gd name="connsiteY24" fmla="*/ 204276 h 474315"/>
              <a:gd name="connsiteX25" fmla="*/ 270145 w 418348"/>
              <a:gd name="connsiteY25" fmla="*/ 204276 h 474315"/>
              <a:gd name="connsiteX26" fmla="*/ 270145 w 418348"/>
              <a:gd name="connsiteY26" fmla="*/ 220529 h 474315"/>
              <a:gd name="connsiteX27" fmla="*/ 279425 w 418348"/>
              <a:gd name="connsiteY27" fmla="*/ 233994 h 474315"/>
              <a:gd name="connsiteX28" fmla="*/ 286292 w 418348"/>
              <a:gd name="connsiteY28" fmla="*/ 235573 h 474315"/>
              <a:gd name="connsiteX29" fmla="*/ 295758 w 418348"/>
              <a:gd name="connsiteY29" fmla="*/ 231673 h 474315"/>
              <a:gd name="connsiteX30" fmla="*/ 341230 w 418348"/>
              <a:gd name="connsiteY30" fmla="*/ 197869 h 474315"/>
              <a:gd name="connsiteX31" fmla="*/ 341230 w 418348"/>
              <a:gd name="connsiteY31" fmla="*/ 197218 h 474315"/>
              <a:gd name="connsiteX32" fmla="*/ 344850 w 418348"/>
              <a:gd name="connsiteY32" fmla="*/ 187653 h 474315"/>
              <a:gd name="connsiteX33" fmla="*/ 340766 w 418348"/>
              <a:gd name="connsiteY33" fmla="*/ 177623 h 474315"/>
              <a:gd name="connsiteX34" fmla="*/ 342066 w 418348"/>
              <a:gd name="connsiteY34" fmla="*/ 272256 h 474315"/>
              <a:gd name="connsiteX35" fmla="*/ 336590 w 418348"/>
              <a:gd name="connsiteY35" fmla="*/ 270028 h 474315"/>
              <a:gd name="connsiteX36" fmla="*/ 147461 w 418348"/>
              <a:gd name="connsiteY36" fmla="*/ 270120 h 474315"/>
              <a:gd name="connsiteX37" fmla="*/ 147461 w 418348"/>
              <a:gd name="connsiteY37" fmla="*/ 252847 h 474315"/>
              <a:gd name="connsiteX38" fmla="*/ 138088 w 418348"/>
              <a:gd name="connsiteY38" fmla="*/ 239567 h 474315"/>
              <a:gd name="connsiteX39" fmla="*/ 121848 w 418348"/>
              <a:gd name="connsiteY39" fmla="*/ 243281 h 474315"/>
              <a:gd name="connsiteX40" fmla="*/ 78510 w 418348"/>
              <a:gd name="connsiteY40" fmla="*/ 276621 h 474315"/>
              <a:gd name="connsiteX41" fmla="*/ 78417 w 418348"/>
              <a:gd name="connsiteY41" fmla="*/ 276714 h 474315"/>
              <a:gd name="connsiteX42" fmla="*/ 74334 w 418348"/>
              <a:gd name="connsiteY42" fmla="*/ 286744 h 474315"/>
              <a:gd name="connsiteX43" fmla="*/ 78417 w 418348"/>
              <a:gd name="connsiteY43" fmla="*/ 296774 h 474315"/>
              <a:gd name="connsiteX44" fmla="*/ 121848 w 418348"/>
              <a:gd name="connsiteY44" fmla="*/ 330764 h 474315"/>
              <a:gd name="connsiteX45" fmla="*/ 131314 w 418348"/>
              <a:gd name="connsiteY45" fmla="*/ 334664 h 474315"/>
              <a:gd name="connsiteX46" fmla="*/ 138181 w 418348"/>
              <a:gd name="connsiteY46" fmla="*/ 333085 h 474315"/>
              <a:gd name="connsiteX47" fmla="*/ 147461 w 418348"/>
              <a:gd name="connsiteY47" fmla="*/ 319619 h 474315"/>
              <a:gd name="connsiteX48" fmla="*/ 147461 w 418348"/>
              <a:gd name="connsiteY48" fmla="*/ 303367 h 474315"/>
              <a:gd name="connsiteX49" fmla="*/ 336590 w 418348"/>
              <a:gd name="connsiteY49" fmla="*/ 303367 h 474315"/>
              <a:gd name="connsiteX50" fmla="*/ 342066 w 418348"/>
              <a:gd name="connsiteY50" fmla="*/ 301046 h 474315"/>
              <a:gd name="connsiteX51" fmla="*/ 344386 w 418348"/>
              <a:gd name="connsiteY51" fmla="*/ 295566 h 474315"/>
              <a:gd name="connsiteX52" fmla="*/ 344386 w 418348"/>
              <a:gd name="connsiteY52" fmla="*/ 277736 h 474315"/>
              <a:gd name="connsiteX53" fmla="*/ 342066 w 418348"/>
              <a:gd name="connsiteY53" fmla="*/ 272256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8348" h="474315">
                <a:moveTo>
                  <a:pt x="418348" y="139547"/>
                </a:moveTo>
                <a:lnTo>
                  <a:pt x="418348" y="334850"/>
                </a:lnTo>
                <a:cubicBezTo>
                  <a:pt x="418348" y="349802"/>
                  <a:pt x="410460" y="363546"/>
                  <a:pt x="397561" y="370976"/>
                </a:cubicBezTo>
                <a:lnTo>
                  <a:pt x="230240" y="468674"/>
                </a:lnTo>
                <a:cubicBezTo>
                  <a:pt x="217248" y="476196"/>
                  <a:pt x="201100" y="476196"/>
                  <a:pt x="188108" y="468674"/>
                </a:cubicBezTo>
                <a:lnTo>
                  <a:pt x="20787" y="370976"/>
                </a:lnTo>
                <a:cubicBezTo>
                  <a:pt x="7981" y="363546"/>
                  <a:pt x="0" y="349709"/>
                  <a:pt x="0" y="334850"/>
                </a:cubicBezTo>
                <a:lnTo>
                  <a:pt x="0" y="139454"/>
                </a:lnTo>
                <a:cubicBezTo>
                  <a:pt x="0" y="124502"/>
                  <a:pt x="7888" y="110758"/>
                  <a:pt x="20787" y="103328"/>
                </a:cubicBezTo>
                <a:lnTo>
                  <a:pt x="188015" y="5630"/>
                </a:lnTo>
                <a:cubicBezTo>
                  <a:pt x="201100" y="-1892"/>
                  <a:pt x="217155" y="-1892"/>
                  <a:pt x="230240" y="5723"/>
                </a:cubicBezTo>
                <a:lnTo>
                  <a:pt x="397468" y="103421"/>
                </a:lnTo>
                <a:cubicBezTo>
                  <a:pt x="410367" y="110851"/>
                  <a:pt x="418348" y="124688"/>
                  <a:pt x="418348" y="139547"/>
                </a:cubicBezTo>
                <a:close/>
                <a:moveTo>
                  <a:pt x="340766" y="177623"/>
                </a:moveTo>
                <a:lnTo>
                  <a:pt x="340766" y="177623"/>
                </a:lnTo>
                <a:lnTo>
                  <a:pt x="295758" y="144005"/>
                </a:lnTo>
                <a:cubicBezTo>
                  <a:pt x="291118" y="139361"/>
                  <a:pt x="285642" y="138433"/>
                  <a:pt x="279425" y="141126"/>
                </a:cubicBezTo>
                <a:cubicBezTo>
                  <a:pt x="273300" y="143819"/>
                  <a:pt x="270145" y="148370"/>
                  <a:pt x="270145" y="154592"/>
                </a:cubicBezTo>
                <a:lnTo>
                  <a:pt x="270145" y="170844"/>
                </a:lnTo>
                <a:lnTo>
                  <a:pt x="81016" y="170844"/>
                </a:lnTo>
                <a:cubicBezTo>
                  <a:pt x="78881" y="170844"/>
                  <a:pt x="77025" y="171587"/>
                  <a:pt x="75540" y="173165"/>
                </a:cubicBezTo>
                <a:cubicBezTo>
                  <a:pt x="73963" y="174744"/>
                  <a:pt x="73220" y="176509"/>
                  <a:pt x="73220" y="178645"/>
                </a:cubicBezTo>
                <a:lnTo>
                  <a:pt x="73220" y="196476"/>
                </a:lnTo>
                <a:cubicBezTo>
                  <a:pt x="73220" y="198611"/>
                  <a:pt x="73963" y="200469"/>
                  <a:pt x="75447" y="201955"/>
                </a:cubicBezTo>
                <a:cubicBezTo>
                  <a:pt x="76839" y="203534"/>
                  <a:pt x="78788" y="204276"/>
                  <a:pt x="81016" y="204276"/>
                </a:cubicBezTo>
                <a:lnTo>
                  <a:pt x="270145" y="204276"/>
                </a:lnTo>
                <a:lnTo>
                  <a:pt x="270145" y="220529"/>
                </a:lnTo>
                <a:cubicBezTo>
                  <a:pt x="270145" y="226751"/>
                  <a:pt x="273300" y="231301"/>
                  <a:pt x="279425" y="233994"/>
                </a:cubicBezTo>
                <a:cubicBezTo>
                  <a:pt x="281838" y="235016"/>
                  <a:pt x="284065" y="235573"/>
                  <a:pt x="286292" y="235573"/>
                </a:cubicBezTo>
                <a:cubicBezTo>
                  <a:pt x="289726" y="235573"/>
                  <a:pt x="292881" y="234273"/>
                  <a:pt x="295758" y="231673"/>
                </a:cubicBezTo>
                <a:lnTo>
                  <a:pt x="341230" y="197869"/>
                </a:lnTo>
                <a:lnTo>
                  <a:pt x="341230" y="197218"/>
                </a:lnTo>
                <a:cubicBezTo>
                  <a:pt x="343643" y="194618"/>
                  <a:pt x="344850" y="191368"/>
                  <a:pt x="344850" y="187653"/>
                </a:cubicBezTo>
                <a:cubicBezTo>
                  <a:pt x="344850" y="183845"/>
                  <a:pt x="343458" y="180409"/>
                  <a:pt x="340766" y="177623"/>
                </a:cubicBezTo>
                <a:close/>
                <a:moveTo>
                  <a:pt x="342066" y="272256"/>
                </a:moveTo>
                <a:cubicBezTo>
                  <a:pt x="340488" y="270771"/>
                  <a:pt x="338632" y="270028"/>
                  <a:pt x="336590" y="270028"/>
                </a:cubicBezTo>
                <a:lnTo>
                  <a:pt x="147461" y="270120"/>
                </a:lnTo>
                <a:lnTo>
                  <a:pt x="147461" y="252847"/>
                </a:lnTo>
                <a:cubicBezTo>
                  <a:pt x="147461" y="246253"/>
                  <a:pt x="144306" y="241795"/>
                  <a:pt x="138088" y="239567"/>
                </a:cubicBezTo>
                <a:cubicBezTo>
                  <a:pt x="132056" y="237431"/>
                  <a:pt x="126581" y="238731"/>
                  <a:pt x="121848" y="243281"/>
                </a:cubicBezTo>
                <a:lnTo>
                  <a:pt x="78510" y="276621"/>
                </a:lnTo>
                <a:lnTo>
                  <a:pt x="78417" y="276714"/>
                </a:lnTo>
                <a:cubicBezTo>
                  <a:pt x="75726" y="279407"/>
                  <a:pt x="74334" y="282751"/>
                  <a:pt x="74334" y="286744"/>
                </a:cubicBezTo>
                <a:cubicBezTo>
                  <a:pt x="74334" y="290737"/>
                  <a:pt x="75726" y="294081"/>
                  <a:pt x="78417" y="296774"/>
                </a:cubicBezTo>
                <a:lnTo>
                  <a:pt x="121848" y="330764"/>
                </a:lnTo>
                <a:cubicBezTo>
                  <a:pt x="124725" y="333364"/>
                  <a:pt x="127880" y="334664"/>
                  <a:pt x="131314" y="334664"/>
                </a:cubicBezTo>
                <a:cubicBezTo>
                  <a:pt x="133448" y="334664"/>
                  <a:pt x="135768" y="334107"/>
                  <a:pt x="138181" y="333085"/>
                </a:cubicBezTo>
                <a:cubicBezTo>
                  <a:pt x="144306" y="330392"/>
                  <a:pt x="147461" y="325842"/>
                  <a:pt x="147461" y="319619"/>
                </a:cubicBezTo>
                <a:lnTo>
                  <a:pt x="147461" y="303367"/>
                </a:lnTo>
                <a:lnTo>
                  <a:pt x="336590" y="303367"/>
                </a:lnTo>
                <a:cubicBezTo>
                  <a:pt x="338725" y="303367"/>
                  <a:pt x="340581" y="302624"/>
                  <a:pt x="342066" y="301046"/>
                </a:cubicBezTo>
                <a:cubicBezTo>
                  <a:pt x="343550" y="299560"/>
                  <a:pt x="344386" y="297610"/>
                  <a:pt x="344386" y="295566"/>
                </a:cubicBezTo>
                <a:lnTo>
                  <a:pt x="344386" y="277736"/>
                </a:lnTo>
                <a:cubicBezTo>
                  <a:pt x="344386" y="275600"/>
                  <a:pt x="343643" y="273835"/>
                  <a:pt x="342066" y="272256"/>
                </a:cubicBezTo>
                <a:close/>
              </a:path>
            </a:pathLst>
          </a:custGeom>
          <a:solidFill>
            <a:schemeClr val="tx1"/>
          </a:solidFill>
          <a:ln w="913" cap="flat">
            <a:noFill/>
            <a:prstDash val="solid"/>
            <a:miter/>
          </a:ln>
        </p:spPr>
        <p:txBody>
          <a:bodyPr rtlCol="0" anchor="ctr"/>
          <a:lstStyle/>
          <a:p>
            <a:endParaRPr lang="en-US"/>
          </a:p>
        </p:txBody>
      </p:sp>
      <p:grpSp>
        <p:nvGrpSpPr>
          <p:cNvPr id="28" name="Graphic 30">
            <a:extLst>
              <a:ext uri="{FF2B5EF4-FFF2-40B4-BE49-F238E27FC236}">
                <a16:creationId xmlns:a16="http://schemas.microsoft.com/office/drawing/2014/main" id="{DDA2E4B4-1FDE-B6B1-86E6-C5A737CB87AD}"/>
              </a:ext>
            </a:extLst>
          </p:cNvPr>
          <p:cNvGrpSpPr>
            <a:grpSpLocks noChangeAspect="1"/>
          </p:cNvGrpSpPr>
          <p:nvPr/>
        </p:nvGrpSpPr>
        <p:grpSpPr>
          <a:xfrm>
            <a:off x="6329944" y="3294325"/>
            <a:ext cx="418441" cy="474222"/>
            <a:chOff x="6329944" y="3294325"/>
            <a:chExt cx="418441" cy="474222"/>
          </a:xfrm>
          <a:solidFill>
            <a:schemeClr val="tx1"/>
          </a:solidFill>
        </p:grpSpPr>
        <p:sp>
          <p:nvSpPr>
            <p:cNvPr id="29" name="Freeform: Shape 28">
              <a:extLst>
                <a:ext uri="{FF2B5EF4-FFF2-40B4-BE49-F238E27FC236}">
                  <a16:creationId xmlns:a16="http://schemas.microsoft.com/office/drawing/2014/main" id="{449DE27F-F388-2ABE-7D74-52183B39F0A6}"/>
                </a:ext>
              </a:extLst>
            </p:cNvPr>
            <p:cNvSpPr/>
            <p:nvPr/>
          </p:nvSpPr>
          <p:spPr>
            <a:xfrm>
              <a:off x="6495779" y="3406475"/>
              <a:ext cx="85284" cy="65472"/>
            </a:xfrm>
            <a:custGeom>
              <a:avLst/>
              <a:gdLst>
                <a:gd name="connsiteX0" fmla="*/ 42596 w 85284"/>
                <a:gd name="connsiteY0" fmla="*/ 0 h 65472"/>
                <a:gd name="connsiteX1" fmla="*/ 0 w 85284"/>
                <a:gd name="connsiteY1" fmla="*/ 65472 h 65472"/>
                <a:gd name="connsiteX2" fmla="*/ 85284 w 85284"/>
                <a:gd name="connsiteY2" fmla="*/ 65472 h 65472"/>
                <a:gd name="connsiteX3" fmla="*/ 42596 w 85284"/>
                <a:gd name="connsiteY3" fmla="*/ 0 h 65472"/>
              </a:gdLst>
              <a:ahLst/>
              <a:cxnLst>
                <a:cxn ang="0">
                  <a:pos x="connsiteX0" y="connsiteY0"/>
                </a:cxn>
                <a:cxn ang="0">
                  <a:pos x="connsiteX1" y="connsiteY1"/>
                </a:cxn>
                <a:cxn ang="0">
                  <a:pos x="connsiteX2" y="connsiteY2"/>
                </a:cxn>
                <a:cxn ang="0">
                  <a:pos x="connsiteX3" y="connsiteY3"/>
                </a:cxn>
              </a:cxnLst>
              <a:rect l="l" t="t" r="r" b="b"/>
              <a:pathLst>
                <a:path w="85284" h="65472">
                  <a:moveTo>
                    <a:pt x="42596" y="0"/>
                  </a:moveTo>
                  <a:cubicBezTo>
                    <a:pt x="29232" y="0"/>
                    <a:pt x="9930" y="22846"/>
                    <a:pt x="0" y="65472"/>
                  </a:cubicBezTo>
                  <a:lnTo>
                    <a:pt x="85284" y="65472"/>
                  </a:lnTo>
                  <a:cubicBezTo>
                    <a:pt x="75262" y="22846"/>
                    <a:pt x="55959" y="0"/>
                    <a:pt x="42596" y="0"/>
                  </a:cubicBezTo>
                  <a:close/>
                </a:path>
              </a:pathLst>
            </a:custGeom>
            <a:solidFill>
              <a:schemeClr val="tx1"/>
            </a:solidFill>
            <a:ln w="91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40A681-4982-0B1E-7CB6-BC391BF0E6E8}"/>
                </a:ext>
              </a:extLst>
            </p:cNvPr>
            <p:cNvSpPr/>
            <p:nvPr/>
          </p:nvSpPr>
          <p:spPr>
            <a:xfrm>
              <a:off x="6429427" y="3588870"/>
              <a:ext cx="63568" cy="56742"/>
            </a:xfrm>
            <a:custGeom>
              <a:avLst/>
              <a:gdLst>
                <a:gd name="connsiteX0" fmla="*/ 0 w 63568"/>
                <a:gd name="connsiteY0" fmla="*/ 0 h 56742"/>
                <a:gd name="connsiteX1" fmla="*/ 63569 w 63568"/>
                <a:gd name="connsiteY1" fmla="*/ 56743 h 56742"/>
                <a:gd name="connsiteX2" fmla="*/ 42317 w 63568"/>
                <a:gd name="connsiteY2" fmla="*/ 0 h 56742"/>
                <a:gd name="connsiteX3" fmla="*/ 0 w 63568"/>
                <a:gd name="connsiteY3" fmla="*/ 0 h 56742"/>
              </a:gdLst>
              <a:ahLst/>
              <a:cxnLst>
                <a:cxn ang="0">
                  <a:pos x="connsiteX0" y="connsiteY0"/>
                </a:cxn>
                <a:cxn ang="0">
                  <a:pos x="connsiteX1" y="connsiteY1"/>
                </a:cxn>
                <a:cxn ang="0">
                  <a:pos x="connsiteX2" y="connsiteY2"/>
                </a:cxn>
                <a:cxn ang="0">
                  <a:pos x="connsiteX3" y="connsiteY3"/>
                </a:cxn>
              </a:cxnLst>
              <a:rect l="l" t="t" r="r" b="b"/>
              <a:pathLst>
                <a:path w="63568" h="56742">
                  <a:moveTo>
                    <a:pt x="0" y="0"/>
                  </a:moveTo>
                  <a:cubicBezTo>
                    <a:pt x="13827" y="25725"/>
                    <a:pt x="36564" y="45877"/>
                    <a:pt x="63569" y="56743"/>
                  </a:cubicBezTo>
                  <a:cubicBezTo>
                    <a:pt x="54289" y="41605"/>
                    <a:pt x="47050" y="22289"/>
                    <a:pt x="42317" y="0"/>
                  </a:cubicBezTo>
                  <a:lnTo>
                    <a:pt x="0" y="0"/>
                  </a:lnTo>
                  <a:close/>
                </a:path>
              </a:pathLst>
            </a:custGeom>
            <a:solidFill>
              <a:schemeClr val="tx1"/>
            </a:solidFill>
            <a:ln w="91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178D013-945D-F27F-04C0-B7E8316837A7}"/>
                </a:ext>
              </a:extLst>
            </p:cNvPr>
            <p:cNvSpPr/>
            <p:nvPr/>
          </p:nvSpPr>
          <p:spPr>
            <a:xfrm>
              <a:off x="6414578" y="3495351"/>
              <a:ext cx="53453" cy="70023"/>
            </a:xfrm>
            <a:custGeom>
              <a:avLst/>
              <a:gdLst>
                <a:gd name="connsiteX0" fmla="*/ 51319 w 53453"/>
                <a:gd name="connsiteY0" fmla="*/ 35012 h 70023"/>
                <a:gd name="connsiteX1" fmla="*/ 53454 w 53453"/>
                <a:gd name="connsiteY1" fmla="*/ 0 h 70023"/>
                <a:gd name="connsiteX2" fmla="*/ 5104 w 53453"/>
                <a:gd name="connsiteY2" fmla="*/ 0 h 70023"/>
                <a:gd name="connsiteX3" fmla="*/ 0 w 53453"/>
                <a:gd name="connsiteY3" fmla="*/ 35012 h 70023"/>
                <a:gd name="connsiteX4" fmla="*/ 5104 w 53453"/>
                <a:gd name="connsiteY4" fmla="*/ 70023 h 70023"/>
                <a:gd name="connsiteX5" fmla="*/ 53454 w 53453"/>
                <a:gd name="connsiteY5" fmla="*/ 70023 h 70023"/>
                <a:gd name="connsiteX6" fmla="*/ 51319 w 53453"/>
                <a:gd name="connsiteY6" fmla="*/ 35012 h 7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53" h="70023">
                  <a:moveTo>
                    <a:pt x="51319" y="35012"/>
                  </a:moveTo>
                  <a:cubicBezTo>
                    <a:pt x="51319" y="23589"/>
                    <a:pt x="51969" y="12166"/>
                    <a:pt x="53454" y="0"/>
                  </a:cubicBezTo>
                  <a:lnTo>
                    <a:pt x="5104" y="0"/>
                  </a:lnTo>
                  <a:cubicBezTo>
                    <a:pt x="1763" y="11330"/>
                    <a:pt x="0" y="23124"/>
                    <a:pt x="0" y="35012"/>
                  </a:cubicBezTo>
                  <a:cubicBezTo>
                    <a:pt x="0" y="46899"/>
                    <a:pt x="1763" y="58693"/>
                    <a:pt x="5104" y="70023"/>
                  </a:cubicBezTo>
                  <a:lnTo>
                    <a:pt x="53454" y="70023"/>
                  </a:lnTo>
                  <a:cubicBezTo>
                    <a:pt x="51969" y="58414"/>
                    <a:pt x="51319" y="46620"/>
                    <a:pt x="51319" y="35012"/>
                  </a:cubicBezTo>
                  <a:close/>
                </a:path>
              </a:pathLst>
            </a:custGeom>
            <a:solidFill>
              <a:schemeClr val="tx1"/>
            </a:solidFill>
            <a:ln w="91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BC8153-7E77-1D90-54DF-47DD43548EFC}"/>
                </a:ext>
              </a:extLst>
            </p:cNvPr>
            <p:cNvSpPr/>
            <p:nvPr/>
          </p:nvSpPr>
          <p:spPr>
            <a:xfrm>
              <a:off x="6429427" y="3415019"/>
              <a:ext cx="63568" cy="56742"/>
            </a:xfrm>
            <a:custGeom>
              <a:avLst/>
              <a:gdLst>
                <a:gd name="connsiteX0" fmla="*/ 0 w 63568"/>
                <a:gd name="connsiteY0" fmla="*/ 56743 h 56742"/>
                <a:gd name="connsiteX1" fmla="*/ 42317 w 63568"/>
                <a:gd name="connsiteY1" fmla="*/ 56743 h 56742"/>
                <a:gd name="connsiteX2" fmla="*/ 63569 w 63568"/>
                <a:gd name="connsiteY2" fmla="*/ 0 h 56742"/>
                <a:gd name="connsiteX3" fmla="*/ 0 w 63568"/>
                <a:gd name="connsiteY3" fmla="*/ 56743 h 56742"/>
              </a:gdLst>
              <a:ahLst/>
              <a:cxnLst>
                <a:cxn ang="0">
                  <a:pos x="connsiteX0" y="connsiteY0"/>
                </a:cxn>
                <a:cxn ang="0">
                  <a:pos x="connsiteX1" y="connsiteY1"/>
                </a:cxn>
                <a:cxn ang="0">
                  <a:pos x="connsiteX2" y="connsiteY2"/>
                </a:cxn>
                <a:cxn ang="0">
                  <a:pos x="connsiteX3" y="connsiteY3"/>
                </a:cxn>
              </a:cxnLst>
              <a:rect l="l" t="t" r="r" b="b"/>
              <a:pathLst>
                <a:path w="63568" h="56742">
                  <a:moveTo>
                    <a:pt x="0" y="56743"/>
                  </a:moveTo>
                  <a:lnTo>
                    <a:pt x="42317" y="56743"/>
                  </a:lnTo>
                  <a:cubicBezTo>
                    <a:pt x="46957" y="34547"/>
                    <a:pt x="54289" y="15138"/>
                    <a:pt x="63569" y="0"/>
                  </a:cubicBezTo>
                  <a:cubicBezTo>
                    <a:pt x="36564" y="10866"/>
                    <a:pt x="13827" y="31111"/>
                    <a:pt x="0" y="56743"/>
                  </a:cubicBezTo>
                  <a:close/>
                </a:path>
              </a:pathLst>
            </a:custGeom>
            <a:solidFill>
              <a:schemeClr val="tx1"/>
            </a:solidFill>
            <a:ln w="91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4C8213F-8A14-E0EC-8146-256D24C313E8}"/>
                </a:ext>
              </a:extLst>
            </p:cNvPr>
            <p:cNvSpPr/>
            <p:nvPr/>
          </p:nvSpPr>
          <p:spPr>
            <a:xfrm>
              <a:off x="6329944" y="3294325"/>
              <a:ext cx="418441" cy="474222"/>
            </a:xfrm>
            <a:custGeom>
              <a:avLst/>
              <a:gdLst>
                <a:gd name="connsiteX0" fmla="*/ 397561 w 418441"/>
                <a:gd name="connsiteY0" fmla="*/ 103421 h 474222"/>
                <a:gd name="connsiteX1" fmla="*/ 230333 w 418441"/>
                <a:gd name="connsiteY1" fmla="*/ 5723 h 474222"/>
                <a:gd name="connsiteX2" fmla="*/ 188108 w 418441"/>
                <a:gd name="connsiteY2" fmla="*/ 5630 h 474222"/>
                <a:gd name="connsiteX3" fmla="*/ 20787 w 418441"/>
                <a:gd name="connsiteY3" fmla="*/ 103328 h 474222"/>
                <a:gd name="connsiteX4" fmla="*/ 0 w 418441"/>
                <a:gd name="connsiteY4" fmla="*/ 139454 h 474222"/>
                <a:gd name="connsiteX5" fmla="*/ 0 w 418441"/>
                <a:gd name="connsiteY5" fmla="*/ 334757 h 474222"/>
                <a:gd name="connsiteX6" fmla="*/ 20787 w 418441"/>
                <a:gd name="connsiteY6" fmla="*/ 370883 h 474222"/>
                <a:gd name="connsiteX7" fmla="*/ 188108 w 418441"/>
                <a:gd name="connsiteY7" fmla="*/ 468581 h 474222"/>
                <a:gd name="connsiteX8" fmla="*/ 230240 w 418441"/>
                <a:gd name="connsiteY8" fmla="*/ 468581 h 474222"/>
                <a:gd name="connsiteX9" fmla="*/ 397654 w 418441"/>
                <a:gd name="connsiteY9" fmla="*/ 370976 h 474222"/>
                <a:gd name="connsiteX10" fmla="*/ 418441 w 418441"/>
                <a:gd name="connsiteY10" fmla="*/ 334850 h 474222"/>
                <a:gd name="connsiteX11" fmla="*/ 418441 w 418441"/>
                <a:gd name="connsiteY11" fmla="*/ 139547 h 474222"/>
                <a:gd name="connsiteX12" fmla="*/ 397561 w 418441"/>
                <a:gd name="connsiteY12" fmla="*/ 103421 h 474222"/>
                <a:gd name="connsiteX13" fmla="*/ 330280 w 418441"/>
                <a:gd name="connsiteY13" fmla="*/ 329556 h 474222"/>
                <a:gd name="connsiteX14" fmla="*/ 307358 w 418441"/>
                <a:gd name="connsiteY14" fmla="*/ 335314 h 474222"/>
                <a:gd name="connsiteX15" fmla="*/ 305224 w 418441"/>
                <a:gd name="connsiteY15" fmla="*/ 339865 h 474222"/>
                <a:gd name="connsiteX16" fmla="*/ 317937 w 418441"/>
                <a:gd name="connsiteY16" fmla="*/ 363268 h 474222"/>
                <a:gd name="connsiteX17" fmla="*/ 316731 w 418441"/>
                <a:gd name="connsiteY17" fmla="*/ 367540 h 474222"/>
                <a:gd name="connsiteX18" fmla="*/ 301790 w 418441"/>
                <a:gd name="connsiteY18" fmla="*/ 375898 h 474222"/>
                <a:gd name="connsiteX19" fmla="*/ 297521 w 418441"/>
                <a:gd name="connsiteY19" fmla="*/ 374691 h 474222"/>
                <a:gd name="connsiteX20" fmla="*/ 284807 w 418441"/>
                <a:gd name="connsiteY20" fmla="*/ 351195 h 474222"/>
                <a:gd name="connsiteX21" fmla="*/ 279796 w 418441"/>
                <a:gd name="connsiteY21" fmla="*/ 350545 h 474222"/>
                <a:gd name="connsiteX22" fmla="*/ 262813 w 418441"/>
                <a:gd name="connsiteY22" fmla="*/ 366983 h 474222"/>
                <a:gd name="connsiteX23" fmla="*/ 257431 w 418441"/>
                <a:gd name="connsiteY23" fmla="*/ 365032 h 474222"/>
                <a:gd name="connsiteX24" fmla="*/ 249172 w 418441"/>
                <a:gd name="connsiteY24" fmla="*/ 268635 h 474222"/>
                <a:gd name="connsiteX25" fmla="*/ 254368 w 418441"/>
                <a:gd name="connsiteY25" fmla="*/ 265756 h 474222"/>
                <a:gd name="connsiteX26" fmla="*/ 331579 w 418441"/>
                <a:gd name="connsiteY26" fmla="*/ 323984 h 474222"/>
                <a:gd name="connsiteX27" fmla="*/ 330280 w 418441"/>
                <a:gd name="connsiteY27" fmla="*/ 329556 h 474222"/>
                <a:gd name="connsiteX28" fmla="*/ 340210 w 418441"/>
                <a:gd name="connsiteY28" fmla="*/ 301789 h 474222"/>
                <a:gd name="connsiteX29" fmla="*/ 299377 w 418441"/>
                <a:gd name="connsiteY29" fmla="*/ 271049 h 474222"/>
                <a:gd name="connsiteX30" fmla="*/ 327125 w 418441"/>
                <a:gd name="connsiteY30" fmla="*/ 271049 h 474222"/>
                <a:gd name="connsiteX31" fmla="*/ 332229 w 418441"/>
                <a:gd name="connsiteY31" fmla="*/ 236038 h 474222"/>
                <a:gd name="connsiteX32" fmla="*/ 327125 w 418441"/>
                <a:gd name="connsiteY32" fmla="*/ 201026 h 474222"/>
                <a:gd name="connsiteX33" fmla="*/ 278775 w 418441"/>
                <a:gd name="connsiteY33" fmla="*/ 201026 h 474222"/>
                <a:gd name="connsiteX34" fmla="*/ 280910 w 418441"/>
                <a:gd name="connsiteY34" fmla="*/ 236038 h 474222"/>
                <a:gd name="connsiteX35" fmla="*/ 280167 w 418441"/>
                <a:gd name="connsiteY35" fmla="*/ 256469 h 474222"/>
                <a:gd name="connsiteX36" fmla="*/ 268103 w 418441"/>
                <a:gd name="connsiteY36" fmla="*/ 247368 h 474222"/>
                <a:gd name="connsiteX37" fmla="*/ 257431 w 418441"/>
                <a:gd name="connsiteY37" fmla="*/ 242631 h 474222"/>
                <a:gd name="connsiteX38" fmla="*/ 257524 w 418441"/>
                <a:gd name="connsiteY38" fmla="*/ 236038 h 474222"/>
                <a:gd name="connsiteX39" fmla="*/ 255296 w 418441"/>
                <a:gd name="connsiteY39" fmla="*/ 201026 h 474222"/>
                <a:gd name="connsiteX40" fmla="*/ 161567 w 418441"/>
                <a:gd name="connsiteY40" fmla="*/ 201026 h 474222"/>
                <a:gd name="connsiteX41" fmla="*/ 159340 w 418441"/>
                <a:gd name="connsiteY41" fmla="*/ 236038 h 474222"/>
                <a:gd name="connsiteX42" fmla="*/ 161567 w 418441"/>
                <a:gd name="connsiteY42" fmla="*/ 271049 h 474222"/>
                <a:gd name="connsiteX43" fmla="*/ 226250 w 418441"/>
                <a:gd name="connsiteY43" fmla="*/ 271049 h 474222"/>
                <a:gd name="connsiteX44" fmla="*/ 228291 w 418441"/>
                <a:gd name="connsiteY44" fmla="*/ 294545 h 474222"/>
                <a:gd name="connsiteX45" fmla="*/ 165743 w 418441"/>
                <a:gd name="connsiteY45" fmla="*/ 294545 h 474222"/>
                <a:gd name="connsiteX46" fmla="*/ 208339 w 418441"/>
                <a:gd name="connsiteY46" fmla="*/ 360017 h 474222"/>
                <a:gd name="connsiteX47" fmla="*/ 232282 w 418441"/>
                <a:gd name="connsiteY47" fmla="*/ 341351 h 474222"/>
                <a:gd name="connsiteX48" fmla="*/ 234509 w 418441"/>
                <a:gd name="connsiteY48" fmla="*/ 367075 h 474222"/>
                <a:gd name="connsiteX49" fmla="*/ 239427 w 418441"/>
                <a:gd name="connsiteY49" fmla="*/ 380263 h 474222"/>
                <a:gd name="connsiteX50" fmla="*/ 208432 w 418441"/>
                <a:gd name="connsiteY50" fmla="*/ 383513 h 474222"/>
                <a:gd name="connsiteX51" fmla="*/ 61156 w 418441"/>
                <a:gd name="connsiteY51" fmla="*/ 236130 h 474222"/>
                <a:gd name="connsiteX52" fmla="*/ 208432 w 418441"/>
                <a:gd name="connsiteY52" fmla="*/ 88748 h 474222"/>
                <a:gd name="connsiteX53" fmla="*/ 355707 w 418441"/>
                <a:gd name="connsiteY53" fmla="*/ 236130 h 474222"/>
                <a:gd name="connsiteX54" fmla="*/ 340210 w 418441"/>
                <a:gd name="connsiteY54" fmla="*/ 301789 h 4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8441" h="474222">
                  <a:moveTo>
                    <a:pt x="397561" y="103421"/>
                  </a:moveTo>
                  <a:lnTo>
                    <a:pt x="230333" y="5723"/>
                  </a:lnTo>
                  <a:cubicBezTo>
                    <a:pt x="217248" y="-1892"/>
                    <a:pt x="201193" y="-1892"/>
                    <a:pt x="188108" y="5630"/>
                  </a:cubicBezTo>
                  <a:lnTo>
                    <a:pt x="20787" y="103328"/>
                  </a:lnTo>
                  <a:cubicBezTo>
                    <a:pt x="7981" y="110758"/>
                    <a:pt x="0" y="124595"/>
                    <a:pt x="0" y="139454"/>
                  </a:cubicBezTo>
                  <a:lnTo>
                    <a:pt x="0" y="334757"/>
                  </a:lnTo>
                  <a:cubicBezTo>
                    <a:pt x="0" y="349709"/>
                    <a:pt x="7888" y="363454"/>
                    <a:pt x="20787" y="370883"/>
                  </a:cubicBezTo>
                  <a:lnTo>
                    <a:pt x="188108" y="468581"/>
                  </a:lnTo>
                  <a:cubicBezTo>
                    <a:pt x="201100" y="476103"/>
                    <a:pt x="217248" y="476103"/>
                    <a:pt x="230240" y="468581"/>
                  </a:cubicBezTo>
                  <a:lnTo>
                    <a:pt x="397654" y="370976"/>
                  </a:lnTo>
                  <a:cubicBezTo>
                    <a:pt x="410460" y="363546"/>
                    <a:pt x="418441" y="349709"/>
                    <a:pt x="418441" y="334850"/>
                  </a:cubicBezTo>
                  <a:lnTo>
                    <a:pt x="418441" y="139547"/>
                  </a:lnTo>
                  <a:cubicBezTo>
                    <a:pt x="418348" y="124688"/>
                    <a:pt x="410367" y="110851"/>
                    <a:pt x="397561" y="103421"/>
                  </a:cubicBezTo>
                  <a:close/>
                  <a:moveTo>
                    <a:pt x="330280" y="329556"/>
                  </a:moveTo>
                  <a:lnTo>
                    <a:pt x="307358" y="335314"/>
                  </a:lnTo>
                  <a:cubicBezTo>
                    <a:pt x="305316" y="335779"/>
                    <a:pt x="304295" y="338100"/>
                    <a:pt x="305224" y="339865"/>
                  </a:cubicBezTo>
                  <a:lnTo>
                    <a:pt x="317937" y="363268"/>
                  </a:lnTo>
                  <a:cubicBezTo>
                    <a:pt x="318773" y="364754"/>
                    <a:pt x="318216" y="366704"/>
                    <a:pt x="316731" y="367540"/>
                  </a:cubicBezTo>
                  <a:lnTo>
                    <a:pt x="301790" y="375898"/>
                  </a:lnTo>
                  <a:cubicBezTo>
                    <a:pt x="300305" y="376734"/>
                    <a:pt x="298356" y="376177"/>
                    <a:pt x="297521" y="374691"/>
                  </a:cubicBezTo>
                  <a:lnTo>
                    <a:pt x="284807" y="351195"/>
                  </a:lnTo>
                  <a:cubicBezTo>
                    <a:pt x="283786" y="349337"/>
                    <a:pt x="281374" y="348966"/>
                    <a:pt x="279796" y="350545"/>
                  </a:cubicBezTo>
                  <a:lnTo>
                    <a:pt x="262813" y="366983"/>
                  </a:lnTo>
                  <a:cubicBezTo>
                    <a:pt x="260864" y="368933"/>
                    <a:pt x="257616" y="367633"/>
                    <a:pt x="257431" y="365032"/>
                  </a:cubicBezTo>
                  <a:lnTo>
                    <a:pt x="249172" y="268635"/>
                  </a:lnTo>
                  <a:cubicBezTo>
                    <a:pt x="248986" y="265848"/>
                    <a:pt x="252141" y="264177"/>
                    <a:pt x="254368" y="265756"/>
                  </a:cubicBezTo>
                  <a:lnTo>
                    <a:pt x="331579" y="323984"/>
                  </a:lnTo>
                  <a:cubicBezTo>
                    <a:pt x="333621" y="325563"/>
                    <a:pt x="332971" y="328906"/>
                    <a:pt x="330280" y="329556"/>
                  </a:cubicBezTo>
                  <a:close/>
                  <a:moveTo>
                    <a:pt x="340210" y="301789"/>
                  </a:moveTo>
                  <a:lnTo>
                    <a:pt x="299377" y="271049"/>
                  </a:lnTo>
                  <a:lnTo>
                    <a:pt x="327125" y="271049"/>
                  </a:lnTo>
                  <a:cubicBezTo>
                    <a:pt x="330465" y="259719"/>
                    <a:pt x="332229" y="247925"/>
                    <a:pt x="332229" y="236038"/>
                  </a:cubicBezTo>
                  <a:cubicBezTo>
                    <a:pt x="332229" y="224150"/>
                    <a:pt x="330465" y="212356"/>
                    <a:pt x="327125" y="201026"/>
                  </a:cubicBezTo>
                  <a:lnTo>
                    <a:pt x="278775" y="201026"/>
                  </a:lnTo>
                  <a:cubicBezTo>
                    <a:pt x="280167" y="212635"/>
                    <a:pt x="280910" y="224336"/>
                    <a:pt x="280910" y="236038"/>
                  </a:cubicBezTo>
                  <a:cubicBezTo>
                    <a:pt x="280910" y="242817"/>
                    <a:pt x="280631" y="249596"/>
                    <a:pt x="280167" y="256469"/>
                  </a:cubicBezTo>
                  <a:lnTo>
                    <a:pt x="268103" y="247368"/>
                  </a:lnTo>
                  <a:cubicBezTo>
                    <a:pt x="264855" y="244953"/>
                    <a:pt x="261236" y="243374"/>
                    <a:pt x="257431" y="242631"/>
                  </a:cubicBezTo>
                  <a:cubicBezTo>
                    <a:pt x="257524" y="240402"/>
                    <a:pt x="257524" y="238266"/>
                    <a:pt x="257524" y="236038"/>
                  </a:cubicBezTo>
                  <a:cubicBezTo>
                    <a:pt x="257524" y="224243"/>
                    <a:pt x="256781" y="212542"/>
                    <a:pt x="255296" y="201026"/>
                  </a:cubicBezTo>
                  <a:lnTo>
                    <a:pt x="161567" y="201026"/>
                  </a:lnTo>
                  <a:cubicBezTo>
                    <a:pt x="160175" y="212542"/>
                    <a:pt x="159340" y="224243"/>
                    <a:pt x="159340" y="236038"/>
                  </a:cubicBezTo>
                  <a:cubicBezTo>
                    <a:pt x="159340" y="247832"/>
                    <a:pt x="160082" y="259533"/>
                    <a:pt x="161567" y="271049"/>
                  </a:cubicBezTo>
                  <a:lnTo>
                    <a:pt x="226250" y="271049"/>
                  </a:lnTo>
                  <a:lnTo>
                    <a:pt x="228291" y="294545"/>
                  </a:lnTo>
                  <a:lnTo>
                    <a:pt x="165743" y="294545"/>
                  </a:lnTo>
                  <a:cubicBezTo>
                    <a:pt x="175673" y="336986"/>
                    <a:pt x="194976" y="360017"/>
                    <a:pt x="208339" y="360017"/>
                  </a:cubicBezTo>
                  <a:cubicBezTo>
                    <a:pt x="215392" y="360017"/>
                    <a:pt x="224115" y="353609"/>
                    <a:pt x="232282" y="341351"/>
                  </a:cubicBezTo>
                  <a:lnTo>
                    <a:pt x="234509" y="367075"/>
                  </a:lnTo>
                  <a:cubicBezTo>
                    <a:pt x="234880" y="372090"/>
                    <a:pt x="236736" y="376548"/>
                    <a:pt x="239427" y="380263"/>
                  </a:cubicBezTo>
                  <a:cubicBezTo>
                    <a:pt x="229405" y="382399"/>
                    <a:pt x="219104" y="383513"/>
                    <a:pt x="208432" y="383513"/>
                  </a:cubicBezTo>
                  <a:cubicBezTo>
                    <a:pt x="127138" y="383513"/>
                    <a:pt x="61156" y="317391"/>
                    <a:pt x="61156" y="236130"/>
                  </a:cubicBezTo>
                  <a:cubicBezTo>
                    <a:pt x="61156" y="154870"/>
                    <a:pt x="127138" y="88748"/>
                    <a:pt x="208432" y="88748"/>
                  </a:cubicBezTo>
                  <a:cubicBezTo>
                    <a:pt x="289726" y="88748"/>
                    <a:pt x="355707" y="154870"/>
                    <a:pt x="355707" y="236130"/>
                  </a:cubicBezTo>
                  <a:cubicBezTo>
                    <a:pt x="355707" y="259626"/>
                    <a:pt x="350139" y="282008"/>
                    <a:pt x="340210" y="301789"/>
                  </a:cubicBezTo>
                  <a:close/>
                </a:path>
              </a:pathLst>
            </a:custGeom>
            <a:solidFill>
              <a:schemeClr val="tx1"/>
            </a:solidFill>
            <a:ln w="91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0AEC0AD-B43A-E97E-92BC-6A5716F1FB18}"/>
                </a:ext>
              </a:extLst>
            </p:cNvPr>
            <p:cNvSpPr/>
            <p:nvPr/>
          </p:nvSpPr>
          <p:spPr>
            <a:xfrm>
              <a:off x="6583755" y="3415205"/>
              <a:ext cx="63568" cy="56742"/>
            </a:xfrm>
            <a:custGeom>
              <a:avLst/>
              <a:gdLst>
                <a:gd name="connsiteX0" fmla="*/ 0 w 63568"/>
                <a:gd name="connsiteY0" fmla="*/ 0 h 56742"/>
                <a:gd name="connsiteX1" fmla="*/ 21251 w 63568"/>
                <a:gd name="connsiteY1" fmla="*/ 56743 h 56742"/>
                <a:gd name="connsiteX2" fmla="*/ 63569 w 63568"/>
                <a:gd name="connsiteY2" fmla="*/ 56743 h 56742"/>
                <a:gd name="connsiteX3" fmla="*/ 0 w 63568"/>
                <a:gd name="connsiteY3" fmla="*/ 0 h 56742"/>
              </a:gdLst>
              <a:ahLst/>
              <a:cxnLst>
                <a:cxn ang="0">
                  <a:pos x="connsiteX0" y="connsiteY0"/>
                </a:cxn>
                <a:cxn ang="0">
                  <a:pos x="connsiteX1" y="connsiteY1"/>
                </a:cxn>
                <a:cxn ang="0">
                  <a:pos x="connsiteX2" y="connsiteY2"/>
                </a:cxn>
                <a:cxn ang="0">
                  <a:pos x="connsiteX3" y="connsiteY3"/>
                </a:cxn>
              </a:cxnLst>
              <a:rect l="l" t="t" r="r" b="b"/>
              <a:pathLst>
                <a:path w="63568" h="56742">
                  <a:moveTo>
                    <a:pt x="0" y="0"/>
                  </a:moveTo>
                  <a:cubicBezTo>
                    <a:pt x="9280" y="15138"/>
                    <a:pt x="16519" y="34454"/>
                    <a:pt x="21251" y="56743"/>
                  </a:cubicBezTo>
                  <a:lnTo>
                    <a:pt x="63569" y="56743"/>
                  </a:lnTo>
                  <a:cubicBezTo>
                    <a:pt x="49834" y="30925"/>
                    <a:pt x="27005" y="10680"/>
                    <a:pt x="0" y="0"/>
                  </a:cubicBezTo>
                  <a:close/>
                </a:path>
              </a:pathLst>
            </a:custGeom>
            <a:solidFill>
              <a:schemeClr val="tx1"/>
            </a:solidFill>
            <a:ln w="913"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38ADC796-83B5-7754-2BFB-4D84591C2F1E}"/>
              </a:ext>
            </a:extLst>
          </p:cNvPr>
          <p:cNvGrpSpPr>
            <a:grpSpLocks noChangeAspect="1"/>
          </p:cNvGrpSpPr>
          <p:nvPr/>
        </p:nvGrpSpPr>
        <p:grpSpPr>
          <a:xfrm>
            <a:off x="860893" y="5178260"/>
            <a:ext cx="527842" cy="591651"/>
            <a:chOff x="860893" y="5178260"/>
            <a:chExt cx="527842" cy="591651"/>
          </a:xfrm>
        </p:grpSpPr>
        <p:sp>
          <p:nvSpPr>
            <p:cNvPr id="36" name="Freeform: Shape 35">
              <a:extLst>
                <a:ext uri="{FF2B5EF4-FFF2-40B4-BE49-F238E27FC236}">
                  <a16:creationId xmlns:a16="http://schemas.microsoft.com/office/drawing/2014/main" id="{A466BFAC-9E05-9E61-24FA-9DE31B9A19A3}"/>
                </a:ext>
              </a:extLst>
            </p:cNvPr>
            <p:cNvSpPr/>
            <p:nvPr/>
          </p:nvSpPr>
          <p:spPr>
            <a:xfrm>
              <a:off x="862402" y="5178260"/>
              <a:ext cx="526333" cy="265599"/>
            </a:xfrm>
            <a:custGeom>
              <a:avLst/>
              <a:gdLst>
                <a:gd name="connsiteX0" fmla="*/ 290563 w 526333"/>
                <a:gd name="connsiteY0" fmla="*/ 108502 h 265599"/>
                <a:gd name="connsiteX1" fmla="*/ 291144 w 526333"/>
                <a:gd name="connsiteY1" fmla="*/ 108734 h 265599"/>
                <a:gd name="connsiteX2" fmla="*/ 291724 w 526333"/>
                <a:gd name="connsiteY2" fmla="*/ 108502 h 265599"/>
                <a:gd name="connsiteX3" fmla="*/ 291724 w 526333"/>
                <a:gd name="connsiteY3" fmla="*/ 108966 h 265599"/>
                <a:gd name="connsiteX4" fmla="*/ 516118 w 526333"/>
                <a:gd name="connsiteY4" fmla="*/ 200442 h 265599"/>
                <a:gd name="connsiteX5" fmla="*/ 526334 w 526333"/>
                <a:gd name="connsiteY5" fmla="*/ 193593 h 265599"/>
                <a:gd name="connsiteX6" fmla="*/ 526334 w 526333"/>
                <a:gd name="connsiteY6" fmla="*/ 98402 h 265599"/>
                <a:gd name="connsiteX7" fmla="*/ 521806 w 526333"/>
                <a:gd name="connsiteY7" fmla="*/ 91553 h 265599"/>
                <a:gd name="connsiteX8" fmla="*/ 308208 w 526333"/>
                <a:gd name="connsiteY8" fmla="*/ 1703 h 265599"/>
                <a:gd name="connsiteX9" fmla="*/ 288357 w 526333"/>
                <a:gd name="connsiteY9" fmla="*/ 3328 h 265599"/>
                <a:gd name="connsiteX10" fmla="*/ 3483 w 526333"/>
                <a:gd name="connsiteY10" fmla="*/ 184074 h 265599"/>
                <a:gd name="connsiteX11" fmla="*/ 0 w 526333"/>
                <a:gd name="connsiteY11" fmla="*/ 190342 h 265599"/>
                <a:gd name="connsiteX12" fmla="*/ 0 w 526333"/>
                <a:gd name="connsiteY12" fmla="*/ 258136 h 265599"/>
                <a:gd name="connsiteX13" fmla="*/ 11028 w 526333"/>
                <a:gd name="connsiteY13" fmla="*/ 264637 h 265599"/>
                <a:gd name="connsiteX14" fmla="*/ 290563 w 526333"/>
                <a:gd name="connsiteY14" fmla="*/ 109198 h 265599"/>
                <a:gd name="connsiteX15" fmla="*/ 290563 w 526333"/>
                <a:gd name="connsiteY15" fmla="*/ 108502 h 26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3" h="265599">
                  <a:moveTo>
                    <a:pt x="290563" y="108502"/>
                  </a:moveTo>
                  <a:lnTo>
                    <a:pt x="291144" y="108734"/>
                  </a:lnTo>
                  <a:lnTo>
                    <a:pt x="291724" y="108502"/>
                  </a:lnTo>
                  <a:lnTo>
                    <a:pt x="291724" y="108966"/>
                  </a:lnTo>
                  <a:lnTo>
                    <a:pt x="516118" y="200442"/>
                  </a:lnTo>
                  <a:cubicBezTo>
                    <a:pt x="520994" y="202415"/>
                    <a:pt x="526334" y="198817"/>
                    <a:pt x="526334" y="193593"/>
                  </a:cubicBezTo>
                  <a:lnTo>
                    <a:pt x="526334" y="98402"/>
                  </a:lnTo>
                  <a:cubicBezTo>
                    <a:pt x="526334" y="95384"/>
                    <a:pt x="524592" y="92714"/>
                    <a:pt x="521806" y="91553"/>
                  </a:cubicBezTo>
                  <a:lnTo>
                    <a:pt x="308208" y="1703"/>
                  </a:lnTo>
                  <a:cubicBezTo>
                    <a:pt x="301707" y="-1083"/>
                    <a:pt x="294278" y="-387"/>
                    <a:pt x="288357" y="3328"/>
                  </a:cubicBezTo>
                  <a:lnTo>
                    <a:pt x="3483" y="184074"/>
                  </a:lnTo>
                  <a:cubicBezTo>
                    <a:pt x="1277" y="185467"/>
                    <a:pt x="0" y="187788"/>
                    <a:pt x="0" y="190342"/>
                  </a:cubicBezTo>
                  <a:lnTo>
                    <a:pt x="0" y="258136"/>
                  </a:lnTo>
                  <a:cubicBezTo>
                    <a:pt x="0" y="263825"/>
                    <a:pt x="6153" y="267423"/>
                    <a:pt x="11028" y="264637"/>
                  </a:cubicBezTo>
                  <a:lnTo>
                    <a:pt x="290563" y="109198"/>
                  </a:lnTo>
                  <a:lnTo>
                    <a:pt x="290563" y="108502"/>
                  </a:lnTo>
                  <a:close/>
                </a:path>
              </a:pathLst>
            </a:custGeom>
            <a:solidFill>
              <a:schemeClr val="tx1"/>
            </a:solidFill>
            <a:ln w="11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95C4965-16C2-5E8D-216F-41067B84E0D4}"/>
                </a:ext>
              </a:extLst>
            </p:cNvPr>
            <p:cNvSpPr/>
            <p:nvPr/>
          </p:nvSpPr>
          <p:spPr>
            <a:xfrm>
              <a:off x="860893" y="5397998"/>
              <a:ext cx="526333" cy="227483"/>
            </a:xfrm>
            <a:custGeom>
              <a:avLst/>
              <a:gdLst>
                <a:gd name="connsiteX0" fmla="*/ 290563 w 526333"/>
                <a:gd name="connsiteY0" fmla="*/ 101898 h 227483"/>
                <a:gd name="connsiteX1" fmla="*/ 291144 w 526333"/>
                <a:gd name="connsiteY1" fmla="*/ 102130 h 227483"/>
                <a:gd name="connsiteX2" fmla="*/ 291724 w 526333"/>
                <a:gd name="connsiteY2" fmla="*/ 101898 h 227483"/>
                <a:gd name="connsiteX3" fmla="*/ 291724 w 526333"/>
                <a:gd name="connsiteY3" fmla="*/ 102246 h 227483"/>
                <a:gd name="connsiteX4" fmla="*/ 513216 w 526333"/>
                <a:gd name="connsiteY4" fmla="*/ 175148 h 227483"/>
                <a:gd name="connsiteX5" fmla="*/ 526334 w 526333"/>
                <a:gd name="connsiteY5" fmla="*/ 165745 h 227483"/>
                <a:gd name="connsiteX6" fmla="*/ 526334 w 526333"/>
                <a:gd name="connsiteY6" fmla="*/ 94236 h 227483"/>
                <a:gd name="connsiteX7" fmla="*/ 519949 w 526333"/>
                <a:gd name="connsiteY7" fmla="*/ 84950 h 227483"/>
                <a:gd name="connsiteX8" fmla="*/ 302056 w 526333"/>
                <a:gd name="connsiteY8" fmla="*/ 1600 h 227483"/>
                <a:gd name="connsiteX9" fmla="*/ 282089 w 526333"/>
                <a:gd name="connsiteY9" fmla="*/ 2645 h 227483"/>
                <a:gd name="connsiteX10" fmla="*/ 5456 w 526333"/>
                <a:gd name="connsiteY10" fmla="*/ 144153 h 227483"/>
                <a:gd name="connsiteX11" fmla="*/ 0 w 526333"/>
                <a:gd name="connsiteY11" fmla="*/ 152976 h 227483"/>
                <a:gd name="connsiteX12" fmla="*/ 0 w 526333"/>
                <a:gd name="connsiteY12" fmla="*/ 217520 h 227483"/>
                <a:gd name="connsiteX13" fmla="*/ 14046 w 526333"/>
                <a:gd name="connsiteY13" fmla="*/ 226574 h 227483"/>
                <a:gd name="connsiteX14" fmla="*/ 290563 w 526333"/>
                <a:gd name="connsiteY14" fmla="*/ 102246 h 227483"/>
                <a:gd name="connsiteX15" fmla="*/ 290563 w 526333"/>
                <a:gd name="connsiteY15" fmla="*/ 101898 h 2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3" h="227483">
                  <a:moveTo>
                    <a:pt x="290563" y="101898"/>
                  </a:moveTo>
                  <a:lnTo>
                    <a:pt x="291144" y="102130"/>
                  </a:lnTo>
                  <a:lnTo>
                    <a:pt x="291724" y="101898"/>
                  </a:lnTo>
                  <a:lnTo>
                    <a:pt x="291724" y="102246"/>
                  </a:lnTo>
                  <a:lnTo>
                    <a:pt x="513216" y="175148"/>
                  </a:lnTo>
                  <a:cubicBezTo>
                    <a:pt x="519601" y="177238"/>
                    <a:pt x="526334" y="172478"/>
                    <a:pt x="526334" y="165745"/>
                  </a:cubicBezTo>
                  <a:lnTo>
                    <a:pt x="526334" y="94236"/>
                  </a:lnTo>
                  <a:cubicBezTo>
                    <a:pt x="526334" y="90057"/>
                    <a:pt x="523780" y="86459"/>
                    <a:pt x="519949" y="84950"/>
                  </a:cubicBezTo>
                  <a:lnTo>
                    <a:pt x="302056" y="1600"/>
                  </a:lnTo>
                  <a:cubicBezTo>
                    <a:pt x="295555" y="-838"/>
                    <a:pt x="288241" y="-490"/>
                    <a:pt x="282089" y="2645"/>
                  </a:cubicBezTo>
                  <a:lnTo>
                    <a:pt x="5456" y="144153"/>
                  </a:lnTo>
                  <a:cubicBezTo>
                    <a:pt x="2090" y="145895"/>
                    <a:pt x="0" y="149261"/>
                    <a:pt x="0" y="152976"/>
                  </a:cubicBezTo>
                  <a:lnTo>
                    <a:pt x="0" y="217520"/>
                  </a:lnTo>
                  <a:cubicBezTo>
                    <a:pt x="0" y="224717"/>
                    <a:pt x="7429" y="229593"/>
                    <a:pt x="14046" y="226574"/>
                  </a:cubicBezTo>
                  <a:lnTo>
                    <a:pt x="290563" y="102246"/>
                  </a:lnTo>
                  <a:lnTo>
                    <a:pt x="290563" y="101898"/>
                  </a:lnTo>
                  <a:close/>
                </a:path>
              </a:pathLst>
            </a:custGeom>
            <a:solidFill>
              <a:schemeClr val="tx1"/>
            </a:solidFill>
            <a:ln w="11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4DB5EC2-AF1A-45B1-FFE3-2354EA6BAD97}"/>
                </a:ext>
              </a:extLst>
            </p:cNvPr>
            <p:cNvSpPr/>
            <p:nvPr/>
          </p:nvSpPr>
          <p:spPr>
            <a:xfrm>
              <a:off x="862402" y="5614583"/>
              <a:ext cx="526333" cy="155328"/>
            </a:xfrm>
            <a:custGeom>
              <a:avLst/>
              <a:gdLst>
                <a:gd name="connsiteX0" fmla="*/ 0 w 526333"/>
                <a:gd name="connsiteY0" fmla="*/ 112609 h 155328"/>
                <a:gd name="connsiteX1" fmla="*/ 0 w 526333"/>
                <a:gd name="connsiteY1" fmla="*/ 147551 h 155328"/>
                <a:gd name="connsiteX2" fmla="*/ 7778 w 526333"/>
                <a:gd name="connsiteY2" fmla="*/ 155328 h 155328"/>
                <a:gd name="connsiteX3" fmla="*/ 297877 w 526333"/>
                <a:gd name="connsiteY3" fmla="*/ 155328 h 155328"/>
                <a:gd name="connsiteX4" fmla="*/ 518556 w 526333"/>
                <a:gd name="connsiteY4" fmla="*/ 155328 h 155328"/>
                <a:gd name="connsiteX5" fmla="*/ 526334 w 526333"/>
                <a:gd name="connsiteY5" fmla="*/ 147551 h 155328"/>
                <a:gd name="connsiteX6" fmla="*/ 526334 w 526333"/>
                <a:gd name="connsiteY6" fmla="*/ 67451 h 155328"/>
                <a:gd name="connsiteX7" fmla="*/ 520529 w 526333"/>
                <a:gd name="connsiteY7" fmla="*/ 59906 h 155328"/>
                <a:gd name="connsiteX8" fmla="*/ 291492 w 526333"/>
                <a:gd name="connsiteY8" fmla="*/ 238 h 155328"/>
                <a:gd name="connsiteX9" fmla="*/ 286848 w 526333"/>
                <a:gd name="connsiteY9" fmla="*/ 470 h 155328"/>
                <a:gd name="connsiteX10" fmla="*/ 4992 w 526333"/>
                <a:gd name="connsiteY10" fmla="*/ 105412 h 155328"/>
                <a:gd name="connsiteX11" fmla="*/ 0 w 526333"/>
                <a:gd name="connsiteY11" fmla="*/ 112609 h 15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333" h="155328">
                  <a:moveTo>
                    <a:pt x="0" y="112609"/>
                  </a:moveTo>
                  <a:lnTo>
                    <a:pt x="0" y="147551"/>
                  </a:lnTo>
                  <a:cubicBezTo>
                    <a:pt x="0" y="151846"/>
                    <a:pt x="3483" y="155328"/>
                    <a:pt x="7778" y="155328"/>
                  </a:cubicBezTo>
                  <a:lnTo>
                    <a:pt x="297877" y="155328"/>
                  </a:lnTo>
                  <a:lnTo>
                    <a:pt x="518556" y="155328"/>
                  </a:lnTo>
                  <a:cubicBezTo>
                    <a:pt x="522851" y="155328"/>
                    <a:pt x="526334" y="151846"/>
                    <a:pt x="526334" y="147551"/>
                  </a:cubicBezTo>
                  <a:lnTo>
                    <a:pt x="526334" y="67451"/>
                  </a:lnTo>
                  <a:cubicBezTo>
                    <a:pt x="526334" y="63969"/>
                    <a:pt x="524012" y="60835"/>
                    <a:pt x="520529" y="59906"/>
                  </a:cubicBezTo>
                  <a:lnTo>
                    <a:pt x="291492" y="238"/>
                  </a:lnTo>
                  <a:cubicBezTo>
                    <a:pt x="289983" y="-111"/>
                    <a:pt x="288357" y="-111"/>
                    <a:pt x="286848" y="470"/>
                  </a:cubicBezTo>
                  <a:lnTo>
                    <a:pt x="4992" y="105412"/>
                  </a:lnTo>
                  <a:cubicBezTo>
                    <a:pt x="1973" y="106572"/>
                    <a:pt x="0" y="109358"/>
                    <a:pt x="0" y="112609"/>
                  </a:cubicBezTo>
                  <a:close/>
                </a:path>
              </a:pathLst>
            </a:custGeom>
            <a:solidFill>
              <a:schemeClr val="tx1"/>
            </a:solidFill>
            <a:ln w="11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864DB79-3D3C-6686-4227-AF93AA5BE2DD}"/>
                </a:ext>
              </a:extLst>
            </p:cNvPr>
            <p:cNvSpPr/>
            <p:nvPr/>
          </p:nvSpPr>
          <p:spPr>
            <a:xfrm>
              <a:off x="1152965" y="5286762"/>
              <a:ext cx="580" cy="696"/>
            </a:xfrm>
            <a:custGeom>
              <a:avLst/>
              <a:gdLst>
                <a:gd name="connsiteX0" fmla="*/ 0 w 580"/>
                <a:gd name="connsiteY0" fmla="*/ 0 h 696"/>
                <a:gd name="connsiteX1" fmla="*/ 0 w 580"/>
                <a:gd name="connsiteY1" fmla="*/ 697 h 696"/>
                <a:gd name="connsiteX2" fmla="*/ 580 w 580"/>
                <a:gd name="connsiteY2" fmla="*/ 232 h 696"/>
              </a:gdLst>
              <a:ahLst/>
              <a:cxnLst>
                <a:cxn ang="0">
                  <a:pos x="connsiteX0" y="connsiteY0"/>
                </a:cxn>
                <a:cxn ang="0">
                  <a:pos x="connsiteX1" y="connsiteY1"/>
                </a:cxn>
                <a:cxn ang="0">
                  <a:pos x="connsiteX2" y="connsiteY2"/>
                </a:cxn>
              </a:cxnLst>
              <a:rect l="l" t="t" r="r" b="b"/>
              <a:pathLst>
                <a:path w="580" h="696">
                  <a:moveTo>
                    <a:pt x="0" y="0"/>
                  </a:moveTo>
                  <a:lnTo>
                    <a:pt x="0" y="697"/>
                  </a:lnTo>
                  <a:lnTo>
                    <a:pt x="580" y="232"/>
                  </a:lnTo>
                  <a:close/>
                </a:path>
              </a:pathLst>
            </a:custGeom>
            <a:solidFill>
              <a:schemeClr val="tx1"/>
            </a:solidFill>
            <a:ln w="115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3DA7C42-3F4D-F820-78C8-9600896B7FD8}"/>
                </a:ext>
              </a:extLst>
            </p:cNvPr>
            <p:cNvSpPr/>
            <p:nvPr/>
          </p:nvSpPr>
          <p:spPr>
            <a:xfrm>
              <a:off x="1153546" y="5286762"/>
              <a:ext cx="580" cy="464"/>
            </a:xfrm>
            <a:custGeom>
              <a:avLst/>
              <a:gdLst>
                <a:gd name="connsiteX0" fmla="*/ 580 w 580"/>
                <a:gd name="connsiteY0" fmla="*/ 0 h 464"/>
                <a:gd name="connsiteX1" fmla="*/ 0 w 580"/>
                <a:gd name="connsiteY1" fmla="*/ 232 h 464"/>
                <a:gd name="connsiteX2" fmla="*/ 580 w 580"/>
                <a:gd name="connsiteY2" fmla="*/ 464 h 464"/>
              </a:gdLst>
              <a:ahLst/>
              <a:cxnLst>
                <a:cxn ang="0">
                  <a:pos x="connsiteX0" y="connsiteY0"/>
                </a:cxn>
                <a:cxn ang="0">
                  <a:pos x="connsiteX1" y="connsiteY1"/>
                </a:cxn>
                <a:cxn ang="0">
                  <a:pos x="connsiteX2" y="connsiteY2"/>
                </a:cxn>
              </a:cxnLst>
              <a:rect l="l" t="t" r="r" b="b"/>
              <a:pathLst>
                <a:path w="580" h="464">
                  <a:moveTo>
                    <a:pt x="580" y="0"/>
                  </a:moveTo>
                  <a:lnTo>
                    <a:pt x="0" y="232"/>
                  </a:lnTo>
                  <a:lnTo>
                    <a:pt x="580" y="464"/>
                  </a:lnTo>
                  <a:close/>
                </a:path>
              </a:pathLst>
            </a:custGeom>
            <a:solidFill>
              <a:schemeClr val="tx1"/>
            </a:solidFill>
            <a:ln w="1153" cap="flat">
              <a:noFill/>
              <a:prstDash val="solid"/>
              <a:miter/>
            </a:ln>
          </p:spPr>
          <p:txBody>
            <a:bodyPr rtlCol="0" anchor="ctr"/>
            <a:lstStyle/>
            <a:p>
              <a:endParaRPr lang="en-US"/>
            </a:p>
          </p:txBody>
        </p:sp>
      </p:grpSp>
      <p:sp>
        <p:nvSpPr>
          <p:cNvPr id="41" name="Graphic 32">
            <a:extLst>
              <a:ext uri="{FF2B5EF4-FFF2-40B4-BE49-F238E27FC236}">
                <a16:creationId xmlns:a16="http://schemas.microsoft.com/office/drawing/2014/main" id="{0468646B-5F29-C81F-E14D-0E8786321753}"/>
              </a:ext>
            </a:extLst>
          </p:cNvPr>
          <p:cNvSpPr>
            <a:spLocks noChangeAspect="1"/>
          </p:cNvSpPr>
          <p:nvPr/>
        </p:nvSpPr>
        <p:spPr>
          <a:xfrm>
            <a:off x="4561008" y="4958153"/>
            <a:ext cx="418348" cy="474222"/>
          </a:xfrm>
          <a:custGeom>
            <a:avLst/>
            <a:gdLst>
              <a:gd name="connsiteX0" fmla="*/ 397561 w 418348"/>
              <a:gd name="connsiteY0" fmla="*/ 371069 h 474222"/>
              <a:gd name="connsiteX1" fmla="*/ 418348 w 418348"/>
              <a:gd name="connsiteY1" fmla="*/ 334943 h 474222"/>
              <a:gd name="connsiteX2" fmla="*/ 418348 w 418348"/>
              <a:gd name="connsiteY2" fmla="*/ 139547 h 474222"/>
              <a:gd name="connsiteX3" fmla="*/ 397561 w 418348"/>
              <a:gd name="connsiteY3" fmla="*/ 103421 h 474222"/>
              <a:gd name="connsiteX4" fmla="*/ 230333 w 418348"/>
              <a:gd name="connsiteY4" fmla="*/ 5723 h 474222"/>
              <a:gd name="connsiteX5" fmla="*/ 188108 w 418348"/>
              <a:gd name="connsiteY5" fmla="*/ 5630 h 474222"/>
              <a:gd name="connsiteX6" fmla="*/ 20787 w 418348"/>
              <a:gd name="connsiteY6" fmla="*/ 103328 h 474222"/>
              <a:gd name="connsiteX7" fmla="*/ 0 w 418348"/>
              <a:gd name="connsiteY7" fmla="*/ 139454 h 474222"/>
              <a:gd name="connsiteX8" fmla="*/ 0 w 418348"/>
              <a:gd name="connsiteY8" fmla="*/ 334757 h 474222"/>
              <a:gd name="connsiteX9" fmla="*/ 20787 w 418348"/>
              <a:gd name="connsiteY9" fmla="*/ 370883 h 474222"/>
              <a:gd name="connsiteX10" fmla="*/ 188015 w 418348"/>
              <a:gd name="connsiteY10" fmla="*/ 468581 h 474222"/>
              <a:gd name="connsiteX11" fmla="*/ 230147 w 418348"/>
              <a:gd name="connsiteY11" fmla="*/ 468581 h 474222"/>
              <a:gd name="connsiteX12" fmla="*/ 397561 w 418348"/>
              <a:gd name="connsiteY12" fmla="*/ 371069 h 474222"/>
              <a:gd name="connsiteX13" fmla="*/ 397561 w 418348"/>
              <a:gd name="connsiteY13" fmla="*/ 371069 h 474222"/>
              <a:gd name="connsiteX14" fmla="*/ 340210 w 418348"/>
              <a:gd name="connsiteY14" fmla="*/ 188396 h 474222"/>
              <a:gd name="connsiteX15" fmla="*/ 211401 w 418348"/>
              <a:gd name="connsiteY15" fmla="*/ 149763 h 474222"/>
              <a:gd name="connsiteX16" fmla="*/ 205369 w 418348"/>
              <a:gd name="connsiteY16" fmla="*/ 149948 h 474222"/>
              <a:gd name="connsiteX17" fmla="*/ 78696 w 418348"/>
              <a:gd name="connsiteY17" fmla="*/ 194804 h 474222"/>
              <a:gd name="connsiteX18" fmla="*/ 75076 w 418348"/>
              <a:gd name="connsiteY18" fmla="*/ 192204 h 474222"/>
              <a:gd name="connsiteX19" fmla="*/ 75076 w 418348"/>
              <a:gd name="connsiteY19" fmla="*/ 155985 h 474222"/>
              <a:gd name="connsiteX20" fmla="*/ 78046 w 418348"/>
              <a:gd name="connsiteY20" fmla="*/ 151063 h 474222"/>
              <a:gd name="connsiteX21" fmla="*/ 205833 w 418348"/>
              <a:gd name="connsiteY21" fmla="*/ 83640 h 474222"/>
              <a:gd name="connsiteX22" fmla="*/ 213443 w 418348"/>
              <a:gd name="connsiteY22" fmla="*/ 83454 h 474222"/>
              <a:gd name="connsiteX23" fmla="*/ 340674 w 418348"/>
              <a:gd name="connsiteY23" fmla="*/ 143540 h 474222"/>
              <a:gd name="connsiteX24" fmla="*/ 343829 w 418348"/>
              <a:gd name="connsiteY24" fmla="*/ 148555 h 474222"/>
              <a:gd name="connsiteX25" fmla="*/ 343829 w 418348"/>
              <a:gd name="connsiteY25" fmla="*/ 185796 h 474222"/>
              <a:gd name="connsiteX26" fmla="*/ 340210 w 418348"/>
              <a:gd name="connsiteY26" fmla="*/ 188396 h 474222"/>
              <a:gd name="connsiteX27" fmla="*/ 340581 w 418348"/>
              <a:gd name="connsiteY27" fmla="*/ 263898 h 474222"/>
              <a:gd name="connsiteX28" fmla="*/ 211680 w 418348"/>
              <a:gd name="connsiteY28" fmla="*/ 294081 h 474222"/>
              <a:gd name="connsiteX29" fmla="*/ 205833 w 418348"/>
              <a:gd name="connsiteY29" fmla="*/ 293802 h 474222"/>
              <a:gd name="connsiteX30" fmla="*/ 77025 w 418348"/>
              <a:gd name="connsiteY30" fmla="*/ 259348 h 474222"/>
              <a:gd name="connsiteX31" fmla="*/ 74519 w 418348"/>
              <a:gd name="connsiteY31" fmla="*/ 256004 h 474222"/>
              <a:gd name="connsiteX32" fmla="*/ 74519 w 418348"/>
              <a:gd name="connsiteY32" fmla="*/ 230744 h 474222"/>
              <a:gd name="connsiteX33" fmla="*/ 77860 w 418348"/>
              <a:gd name="connsiteY33" fmla="*/ 226194 h 474222"/>
              <a:gd name="connsiteX34" fmla="*/ 206019 w 418348"/>
              <a:gd name="connsiteY34" fmla="*/ 184681 h 474222"/>
              <a:gd name="connsiteX35" fmla="*/ 211773 w 418348"/>
              <a:gd name="connsiteY35" fmla="*/ 184588 h 474222"/>
              <a:gd name="connsiteX36" fmla="*/ 340859 w 418348"/>
              <a:gd name="connsiteY36" fmla="*/ 220250 h 474222"/>
              <a:gd name="connsiteX37" fmla="*/ 343365 w 418348"/>
              <a:gd name="connsiteY37" fmla="*/ 223593 h 474222"/>
              <a:gd name="connsiteX38" fmla="*/ 343365 w 418348"/>
              <a:gd name="connsiteY38" fmla="*/ 260648 h 474222"/>
              <a:gd name="connsiteX39" fmla="*/ 340581 w 418348"/>
              <a:gd name="connsiteY39" fmla="*/ 263898 h 474222"/>
              <a:gd name="connsiteX40" fmla="*/ 340302 w 418348"/>
              <a:gd name="connsiteY40" fmla="*/ 340236 h 474222"/>
              <a:gd name="connsiteX41" fmla="*/ 213165 w 418348"/>
              <a:gd name="connsiteY41" fmla="*/ 391500 h 474222"/>
              <a:gd name="connsiteX42" fmla="*/ 206205 w 418348"/>
              <a:gd name="connsiteY42" fmla="*/ 391221 h 474222"/>
              <a:gd name="connsiteX43" fmla="*/ 78046 w 418348"/>
              <a:gd name="connsiteY43" fmla="*/ 327978 h 474222"/>
              <a:gd name="connsiteX44" fmla="*/ 74983 w 418348"/>
              <a:gd name="connsiteY44" fmla="*/ 322963 h 474222"/>
              <a:gd name="connsiteX45" fmla="*/ 74983 w 418348"/>
              <a:gd name="connsiteY45" fmla="*/ 292595 h 474222"/>
              <a:gd name="connsiteX46" fmla="*/ 78510 w 418348"/>
              <a:gd name="connsiteY46" fmla="*/ 289901 h 474222"/>
              <a:gd name="connsiteX47" fmla="*/ 207133 w 418348"/>
              <a:gd name="connsiteY47" fmla="*/ 328256 h 474222"/>
              <a:gd name="connsiteX48" fmla="*/ 212237 w 418348"/>
              <a:gd name="connsiteY48" fmla="*/ 328349 h 474222"/>
              <a:gd name="connsiteX49" fmla="*/ 340395 w 418348"/>
              <a:gd name="connsiteY49" fmla="*/ 295381 h 474222"/>
              <a:gd name="connsiteX50" fmla="*/ 343829 w 418348"/>
              <a:gd name="connsiteY50" fmla="*/ 298074 h 474222"/>
              <a:gd name="connsiteX51" fmla="*/ 343829 w 418348"/>
              <a:gd name="connsiteY51" fmla="*/ 335221 h 474222"/>
              <a:gd name="connsiteX52" fmla="*/ 340302 w 418348"/>
              <a:gd name="connsiteY52" fmla="*/ 340236 h 4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8348" h="474222">
                <a:moveTo>
                  <a:pt x="397561" y="371069"/>
                </a:moveTo>
                <a:cubicBezTo>
                  <a:pt x="410367" y="363639"/>
                  <a:pt x="418348" y="349802"/>
                  <a:pt x="418348" y="334943"/>
                </a:cubicBezTo>
                <a:lnTo>
                  <a:pt x="418348" y="139547"/>
                </a:lnTo>
                <a:cubicBezTo>
                  <a:pt x="418348" y="124595"/>
                  <a:pt x="410460" y="110851"/>
                  <a:pt x="397561" y="103421"/>
                </a:cubicBezTo>
                <a:lnTo>
                  <a:pt x="230333" y="5723"/>
                </a:lnTo>
                <a:cubicBezTo>
                  <a:pt x="217248" y="-1892"/>
                  <a:pt x="201193" y="-1892"/>
                  <a:pt x="188108" y="5630"/>
                </a:cubicBezTo>
                <a:lnTo>
                  <a:pt x="20787" y="103328"/>
                </a:lnTo>
                <a:cubicBezTo>
                  <a:pt x="7981" y="110758"/>
                  <a:pt x="0" y="124595"/>
                  <a:pt x="0" y="139454"/>
                </a:cubicBezTo>
                <a:lnTo>
                  <a:pt x="0" y="334757"/>
                </a:lnTo>
                <a:cubicBezTo>
                  <a:pt x="0" y="349709"/>
                  <a:pt x="7888" y="363454"/>
                  <a:pt x="20787" y="370883"/>
                </a:cubicBezTo>
                <a:lnTo>
                  <a:pt x="188015" y="468581"/>
                </a:lnTo>
                <a:cubicBezTo>
                  <a:pt x="201008" y="476103"/>
                  <a:pt x="217155" y="476103"/>
                  <a:pt x="230147" y="468581"/>
                </a:cubicBezTo>
                <a:lnTo>
                  <a:pt x="397561" y="371069"/>
                </a:lnTo>
                <a:lnTo>
                  <a:pt x="397561" y="371069"/>
                </a:lnTo>
                <a:close/>
                <a:moveTo>
                  <a:pt x="340210" y="188396"/>
                </a:moveTo>
                <a:lnTo>
                  <a:pt x="211401" y="149763"/>
                </a:lnTo>
                <a:cubicBezTo>
                  <a:pt x="209453" y="149205"/>
                  <a:pt x="207411" y="149205"/>
                  <a:pt x="205369" y="149948"/>
                </a:cubicBezTo>
                <a:lnTo>
                  <a:pt x="78696" y="194804"/>
                </a:lnTo>
                <a:cubicBezTo>
                  <a:pt x="76839" y="195454"/>
                  <a:pt x="75076" y="194154"/>
                  <a:pt x="75076" y="192204"/>
                </a:cubicBezTo>
                <a:lnTo>
                  <a:pt x="75076" y="155985"/>
                </a:lnTo>
                <a:cubicBezTo>
                  <a:pt x="75076" y="153942"/>
                  <a:pt x="76190" y="152084"/>
                  <a:pt x="78046" y="151063"/>
                </a:cubicBezTo>
                <a:lnTo>
                  <a:pt x="205833" y="83640"/>
                </a:lnTo>
                <a:cubicBezTo>
                  <a:pt x="208246" y="82433"/>
                  <a:pt x="211123" y="82340"/>
                  <a:pt x="213443" y="83454"/>
                </a:cubicBezTo>
                <a:lnTo>
                  <a:pt x="340674" y="143540"/>
                </a:lnTo>
                <a:cubicBezTo>
                  <a:pt x="342622" y="144469"/>
                  <a:pt x="343829" y="146419"/>
                  <a:pt x="343829" y="148555"/>
                </a:cubicBezTo>
                <a:lnTo>
                  <a:pt x="343829" y="185796"/>
                </a:lnTo>
                <a:cubicBezTo>
                  <a:pt x="343829" y="187560"/>
                  <a:pt x="342066" y="188953"/>
                  <a:pt x="340210" y="188396"/>
                </a:cubicBezTo>
                <a:close/>
                <a:moveTo>
                  <a:pt x="340581" y="263898"/>
                </a:moveTo>
                <a:cubicBezTo>
                  <a:pt x="340581" y="263898"/>
                  <a:pt x="213443" y="293709"/>
                  <a:pt x="211680" y="294081"/>
                </a:cubicBezTo>
                <a:cubicBezTo>
                  <a:pt x="209824" y="294452"/>
                  <a:pt x="208061" y="294359"/>
                  <a:pt x="205833" y="293802"/>
                </a:cubicBezTo>
                <a:cubicBezTo>
                  <a:pt x="203977" y="293430"/>
                  <a:pt x="77025" y="259348"/>
                  <a:pt x="77025" y="259348"/>
                </a:cubicBezTo>
                <a:cubicBezTo>
                  <a:pt x="75540" y="258976"/>
                  <a:pt x="74519" y="257490"/>
                  <a:pt x="74519" y="256004"/>
                </a:cubicBezTo>
                <a:lnTo>
                  <a:pt x="74519" y="230744"/>
                </a:lnTo>
                <a:cubicBezTo>
                  <a:pt x="74519" y="228608"/>
                  <a:pt x="75819" y="226844"/>
                  <a:pt x="77860" y="226194"/>
                </a:cubicBezTo>
                <a:lnTo>
                  <a:pt x="206019" y="184681"/>
                </a:lnTo>
                <a:cubicBezTo>
                  <a:pt x="207875" y="184124"/>
                  <a:pt x="209824" y="184031"/>
                  <a:pt x="211773" y="184588"/>
                </a:cubicBezTo>
                <a:lnTo>
                  <a:pt x="340859" y="220250"/>
                </a:lnTo>
                <a:cubicBezTo>
                  <a:pt x="342344" y="220621"/>
                  <a:pt x="343365" y="222107"/>
                  <a:pt x="343365" y="223593"/>
                </a:cubicBezTo>
                <a:lnTo>
                  <a:pt x="343365" y="260648"/>
                </a:lnTo>
                <a:cubicBezTo>
                  <a:pt x="343272" y="262134"/>
                  <a:pt x="342158" y="263527"/>
                  <a:pt x="340581" y="263898"/>
                </a:cubicBezTo>
                <a:close/>
                <a:moveTo>
                  <a:pt x="340302" y="340236"/>
                </a:moveTo>
                <a:lnTo>
                  <a:pt x="213165" y="391500"/>
                </a:lnTo>
                <a:cubicBezTo>
                  <a:pt x="210845" y="392429"/>
                  <a:pt x="208339" y="392336"/>
                  <a:pt x="206205" y="391221"/>
                </a:cubicBezTo>
                <a:lnTo>
                  <a:pt x="78046" y="327978"/>
                </a:lnTo>
                <a:cubicBezTo>
                  <a:pt x="76097" y="327049"/>
                  <a:pt x="74983" y="325099"/>
                  <a:pt x="74983" y="322963"/>
                </a:cubicBezTo>
                <a:lnTo>
                  <a:pt x="74983" y="292595"/>
                </a:lnTo>
                <a:cubicBezTo>
                  <a:pt x="74983" y="290737"/>
                  <a:pt x="76747" y="289437"/>
                  <a:pt x="78510" y="289901"/>
                </a:cubicBezTo>
                <a:lnTo>
                  <a:pt x="207133" y="328256"/>
                </a:lnTo>
                <a:cubicBezTo>
                  <a:pt x="208803" y="328721"/>
                  <a:pt x="210566" y="328721"/>
                  <a:pt x="212237" y="328349"/>
                </a:cubicBezTo>
                <a:lnTo>
                  <a:pt x="340395" y="295381"/>
                </a:lnTo>
                <a:cubicBezTo>
                  <a:pt x="342158" y="294916"/>
                  <a:pt x="343829" y="296217"/>
                  <a:pt x="343829" y="298074"/>
                </a:cubicBezTo>
                <a:lnTo>
                  <a:pt x="343829" y="335221"/>
                </a:lnTo>
                <a:cubicBezTo>
                  <a:pt x="343829" y="337357"/>
                  <a:pt x="342437" y="339401"/>
                  <a:pt x="340302" y="340236"/>
                </a:cubicBezTo>
                <a:close/>
              </a:path>
            </a:pathLst>
          </a:custGeom>
          <a:solidFill>
            <a:schemeClr val="tx1"/>
          </a:solidFill>
          <a:ln w="913" cap="flat">
            <a:noFill/>
            <a:prstDash val="solid"/>
            <a:miter/>
          </a:ln>
        </p:spPr>
        <p:txBody>
          <a:bodyPr rtlCol="0" anchor="ctr"/>
          <a:lstStyle/>
          <a:p>
            <a:endParaRPr lang="en-US"/>
          </a:p>
        </p:txBody>
      </p:sp>
      <p:sp>
        <p:nvSpPr>
          <p:cNvPr id="42" name="Graphic 20">
            <a:extLst>
              <a:ext uri="{FF2B5EF4-FFF2-40B4-BE49-F238E27FC236}">
                <a16:creationId xmlns:a16="http://schemas.microsoft.com/office/drawing/2014/main" id="{163016BB-7900-8327-F0A5-963AA7DFB54F}"/>
              </a:ext>
            </a:extLst>
          </p:cNvPr>
          <p:cNvSpPr>
            <a:spLocks noChangeAspect="1"/>
          </p:cNvSpPr>
          <p:nvPr/>
        </p:nvSpPr>
        <p:spPr>
          <a:xfrm>
            <a:off x="4557231" y="1655092"/>
            <a:ext cx="422090" cy="478559"/>
          </a:xfrm>
          <a:custGeom>
            <a:avLst/>
            <a:gdLst>
              <a:gd name="connsiteX0" fmla="*/ 422090 w 422090"/>
              <a:gd name="connsiteY0" fmla="*/ 140795 h 478559"/>
              <a:gd name="connsiteX1" fmla="*/ 422090 w 422090"/>
              <a:gd name="connsiteY1" fmla="*/ 337846 h 478559"/>
              <a:gd name="connsiteX2" fmla="*/ 401117 w 422090"/>
              <a:gd name="connsiteY2" fmla="*/ 374295 h 478559"/>
              <a:gd name="connsiteX3" fmla="*/ 232299 w 422090"/>
              <a:gd name="connsiteY3" fmla="*/ 472867 h 478559"/>
              <a:gd name="connsiteX4" fmla="*/ 189791 w 422090"/>
              <a:gd name="connsiteY4" fmla="*/ 472867 h 478559"/>
              <a:gd name="connsiteX5" fmla="*/ 20973 w 422090"/>
              <a:gd name="connsiteY5" fmla="*/ 374295 h 478559"/>
              <a:gd name="connsiteX6" fmla="*/ 0 w 422090"/>
              <a:gd name="connsiteY6" fmla="*/ 337846 h 478559"/>
              <a:gd name="connsiteX7" fmla="*/ 0 w 422090"/>
              <a:gd name="connsiteY7" fmla="*/ 140702 h 478559"/>
              <a:gd name="connsiteX8" fmla="*/ 20973 w 422090"/>
              <a:gd name="connsiteY8" fmla="*/ 104253 h 478559"/>
              <a:gd name="connsiteX9" fmla="*/ 189697 w 422090"/>
              <a:gd name="connsiteY9" fmla="*/ 5681 h 478559"/>
              <a:gd name="connsiteX10" fmla="*/ 232299 w 422090"/>
              <a:gd name="connsiteY10" fmla="*/ 5774 h 478559"/>
              <a:gd name="connsiteX11" fmla="*/ 401023 w 422090"/>
              <a:gd name="connsiteY11" fmla="*/ 104346 h 478559"/>
              <a:gd name="connsiteX12" fmla="*/ 422090 w 422090"/>
              <a:gd name="connsiteY12" fmla="*/ 140795 h 478559"/>
              <a:gd name="connsiteX13" fmla="*/ 312261 w 422090"/>
              <a:gd name="connsiteY13" fmla="*/ 204699 h 478559"/>
              <a:gd name="connsiteX14" fmla="*/ 281081 w 422090"/>
              <a:gd name="connsiteY14" fmla="*/ 210789 h 478559"/>
              <a:gd name="connsiteX15" fmla="*/ 216382 w 422090"/>
              <a:gd name="connsiteY15" fmla="*/ 147542 h 478559"/>
              <a:gd name="connsiteX16" fmla="*/ 218817 w 422090"/>
              <a:gd name="connsiteY16" fmla="*/ 138078 h 478559"/>
              <a:gd name="connsiteX17" fmla="*/ 184454 w 422090"/>
              <a:gd name="connsiteY17" fmla="*/ 93383 h 478559"/>
              <a:gd name="connsiteX18" fmla="*/ 139792 w 422090"/>
              <a:gd name="connsiteY18" fmla="*/ 127771 h 478559"/>
              <a:gd name="connsiteX19" fmla="*/ 156364 w 422090"/>
              <a:gd name="connsiteY19" fmla="*/ 165532 h 478559"/>
              <a:gd name="connsiteX20" fmla="*/ 140353 w 422090"/>
              <a:gd name="connsiteY20" fmla="*/ 234964 h 478559"/>
              <a:gd name="connsiteX21" fmla="*/ 100186 w 422090"/>
              <a:gd name="connsiteY21" fmla="*/ 248363 h 478559"/>
              <a:gd name="connsiteX22" fmla="*/ 75467 w 422090"/>
              <a:gd name="connsiteY22" fmla="*/ 291371 h 478559"/>
              <a:gd name="connsiteX23" fmla="*/ 88388 w 422090"/>
              <a:gd name="connsiteY23" fmla="*/ 339251 h 478559"/>
              <a:gd name="connsiteX24" fmla="*/ 131365 w 422090"/>
              <a:gd name="connsiteY24" fmla="*/ 363988 h 478559"/>
              <a:gd name="connsiteX25" fmla="*/ 139885 w 422090"/>
              <a:gd name="connsiteY25" fmla="*/ 364550 h 478559"/>
              <a:gd name="connsiteX26" fmla="*/ 179210 w 422090"/>
              <a:gd name="connsiteY26" fmla="*/ 351057 h 478559"/>
              <a:gd name="connsiteX27" fmla="*/ 203929 w 422090"/>
              <a:gd name="connsiteY27" fmla="*/ 308049 h 478559"/>
              <a:gd name="connsiteX28" fmla="*/ 204491 w 422090"/>
              <a:gd name="connsiteY28" fmla="*/ 297930 h 478559"/>
              <a:gd name="connsiteX29" fmla="*/ 263385 w 422090"/>
              <a:gd name="connsiteY29" fmla="*/ 281907 h 478559"/>
              <a:gd name="connsiteX30" fmla="*/ 299340 w 422090"/>
              <a:gd name="connsiteY30" fmla="*/ 304770 h 478559"/>
              <a:gd name="connsiteX31" fmla="*/ 355893 w 422090"/>
              <a:gd name="connsiteY31" fmla="*/ 261199 h 478559"/>
              <a:gd name="connsiteX32" fmla="*/ 312261 w 422090"/>
              <a:gd name="connsiteY32" fmla="*/ 204699 h 478559"/>
              <a:gd name="connsiteX33" fmla="*/ 190914 w 422090"/>
              <a:gd name="connsiteY33" fmla="*/ 260169 h 478559"/>
              <a:gd name="connsiteX34" fmla="*/ 169379 w 422090"/>
              <a:gd name="connsiteY34" fmla="*/ 242085 h 478559"/>
              <a:gd name="connsiteX35" fmla="*/ 185484 w 422090"/>
              <a:gd name="connsiteY35" fmla="*/ 172279 h 478559"/>
              <a:gd name="connsiteX36" fmla="*/ 195690 w 422090"/>
              <a:gd name="connsiteY36" fmla="*/ 169186 h 478559"/>
              <a:gd name="connsiteX37" fmla="*/ 260389 w 422090"/>
              <a:gd name="connsiteY37" fmla="*/ 232527 h 478559"/>
              <a:gd name="connsiteX38" fmla="*/ 255614 w 422090"/>
              <a:gd name="connsiteY38" fmla="*/ 248269 h 478559"/>
              <a:gd name="connsiteX39" fmla="*/ 255239 w 422090"/>
              <a:gd name="connsiteY39" fmla="*/ 253048 h 478559"/>
              <a:gd name="connsiteX40" fmla="*/ 196532 w 422090"/>
              <a:gd name="connsiteY40" fmla="*/ 268977 h 478559"/>
              <a:gd name="connsiteX41" fmla="*/ 190914 w 422090"/>
              <a:gd name="connsiteY41" fmla="*/ 260169 h 478559"/>
              <a:gd name="connsiteX42" fmla="*/ 139511 w 422090"/>
              <a:gd name="connsiteY42" fmla="*/ 264854 h 478559"/>
              <a:gd name="connsiteX43" fmla="*/ 118350 w 422090"/>
              <a:gd name="connsiteY43" fmla="*/ 272069 h 478559"/>
              <a:gd name="connsiteX44" fmla="*/ 105054 w 422090"/>
              <a:gd name="connsiteY44" fmla="*/ 295212 h 478559"/>
              <a:gd name="connsiteX45" fmla="*/ 111983 w 422090"/>
              <a:gd name="connsiteY45" fmla="*/ 320980 h 478559"/>
              <a:gd name="connsiteX46" fmla="*/ 135110 w 422090"/>
              <a:gd name="connsiteY46" fmla="*/ 334285 h 478559"/>
              <a:gd name="connsiteX47" fmla="*/ 160859 w 422090"/>
              <a:gd name="connsiteY47" fmla="*/ 327351 h 478559"/>
              <a:gd name="connsiteX48" fmla="*/ 174154 w 422090"/>
              <a:gd name="connsiteY48" fmla="*/ 304208 h 478559"/>
              <a:gd name="connsiteX49" fmla="*/ 167226 w 422090"/>
              <a:gd name="connsiteY49" fmla="*/ 278440 h 478559"/>
              <a:gd name="connsiteX50" fmla="*/ 144099 w 422090"/>
              <a:gd name="connsiteY50" fmla="*/ 265135 h 478559"/>
              <a:gd name="connsiteX51" fmla="*/ 139511 w 422090"/>
              <a:gd name="connsiteY51" fmla="*/ 264854 h 47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2090" h="478559">
                <a:moveTo>
                  <a:pt x="422090" y="140795"/>
                </a:moveTo>
                <a:lnTo>
                  <a:pt x="422090" y="337846"/>
                </a:lnTo>
                <a:cubicBezTo>
                  <a:pt x="422090" y="352931"/>
                  <a:pt x="414132" y="366799"/>
                  <a:pt x="401117" y="374295"/>
                </a:cubicBezTo>
                <a:lnTo>
                  <a:pt x="232299" y="472867"/>
                </a:lnTo>
                <a:cubicBezTo>
                  <a:pt x="219191" y="480457"/>
                  <a:pt x="202899" y="480457"/>
                  <a:pt x="189791" y="472867"/>
                </a:cubicBezTo>
                <a:lnTo>
                  <a:pt x="20973" y="374295"/>
                </a:lnTo>
                <a:cubicBezTo>
                  <a:pt x="8052" y="366799"/>
                  <a:pt x="0" y="352838"/>
                  <a:pt x="0" y="337846"/>
                </a:cubicBezTo>
                <a:lnTo>
                  <a:pt x="0" y="140702"/>
                </a:lnTo>
                <a:cubicBezTo>
                  <a:pt x="0" y="125616"/>
                  <a:pt x="7959" y="111749"/>
                  <a:pt x="20973" y="104253"/>
                </a:cubicBezTo>
                <a:lnTo>
                  <a:pt x="189697" y="5681"/>
                </a:lnTo>
                <a:cubicBezTo>
                  <a:pt x="202899" y="-1909"/>
                  <a:pt x="219097" y="-1909"/>
                  <a:pt x="232299" y="5774"/>
                </a:cubicBezTo>
                <a:lnTo>
                  <a:pt x="401023" y="104346"/>
                </a:lnTo>
                <a:cubicBezTo>
                  <a:pt x="414038" y="111842"/>
                  <a:pt x="422090" y="125803"/>
                  <a:pt x="422090" y="140795"/>
                </a:cubicBezTo>
                <a:close/>
                <a:moveTo>
                  <a:pt x="312261" y="204699"/>
                </a:moveTo>
                <a:cubicBezTo>
                  <a:pt x="301025" y="203199"/>
                  <a:pt x="290164" y="205636"/>
                  <a:pt x="281081" y="210789"/>
                </a:cubicBezTo>
                <a:lnTo>
                  <a:pt x="216382" y="147542"/>
                </a:lnTo>
                <a:cubicBezTo>
                  <a:pt x="217506" y="144543"/>
                  <a:pt x="218348" y="141451"/>
                  <a:pt x="218817" y="138078"/>
                </a:cubicBezTo>
                <a:cubicBezTo>
                  <a:pt x="221625" y="116246"/>
                  <a:pt x="206270" y="96194"/>
                  <a:pt x="184454" y="93383"/>
                </a:cubicBezTo>
                <a:cubicBezTo>
                  <a:pt x="162638" y="90572"/>
                  <a:pt x="142601" y="105939"/>
                  <a:pt x="139792" y="127771"/>
                </a:cubicBezTo>
                <a:cubicBezTo>
                  <a:pt x="137825" y="142951"/>
                  <a:pt x="144660" y="157287"/>
                  <a:pt x="156364" y="165532"/>
                </a:cubicBezTo>
                <a:lnTo>
                  <a:pt x="140353" y="234964"/>
                </a:lnTo>
                <a:cubicBezTo>
                  <a:pt x="125841" y="234776"/>
                  <a:pt x="111796" y="239461"/>
                  <a:pt x="100186" y="248363"/>
                </a:cubicBezTo>
                <a:cubicBezTo>
                  <a:pt x="86515" y="258951"/>
                  <a:pt x="77714" y="274224"/>
                  <a:pt x="75467" y="291371"/>
                </a:cubicBezTo>
                <a:cubicBezTo>
                  <a:pt x="73220" y="308518"/>
                  <a:pt x="77808" y="325571"/>
                  <a:pt x="88388" y="339251"/>
                </a:cubicBezTo>
                <a:cubicBezTo>
                  <a:pt x="98968" y="352931"/>
                  <a:pt x="114230" y="361739"/>
                  <a:pt x="131365" y="363988"/>
                </a:cubicBezTo>
                <a:cubicBezTo>
                  <a:pt x="134174" y="364363"/>
                  <a:pt x="137076" y="364550"/>
                  <a:pt x="139885" y="364550"/>
                </a:cubicBezTo>
                <a:cubicBezTo>
                  <a:pt x="154117" y="364550"/>
                  <a:pt x="167787" y="359865"/>
                  <a:pt x="179210" y="351057"/>
                </a:cubicBezTo>
                <a:cubicBezTo>
                  <a:pt x="192881" y="340469"/>
                  <a:pt x="201682" y="325196"/>
                  <a:pt x="203929" y="308049"/>
                </a:cubicBezTo>
                <a:cubicBezTo>
                  <a:pt x="204397" y="304676"/>
                  <a:pt x="204491" y="301303"/>
                  <a:pt x="204491" y="297930"/>
                </a:cubicBezTo>
                <a:lnTo>
                  <a:pt x="263385" y="281907"/>
                </a:lnTo>
                <a:cubicBezTo>
                  <a:pt x="271156" y="294088"/>
                  <a:pt x="283984" y="302802"/>
                  <a:pt x="299340" y="304770"/>
                </a:cubicBezTo>
                <a:cubicBezTo>
                  <a:pt x="326961" y="308330"/>
                  <a:pt x="352335" y="288841"/>
                  <a:pt x="355893" y="261199"/>
                </a:cubicBezTo>
                <a:cubicBezTo>
                  <a:pt x="359451" y="233558"/>
                  <a:pt x="339882" y="208259"/>
                  <a:pt x="312261" y="204699"/>
                </a:cubicBezTo>
                <a:close/>
                <a:moveTo>
                  <a:pt x="190914" y="260169"/>
                </a:moveTo>
                <a:cubicBezTo>
                  <a:pt x="185016" y="252485"/>
                  <a:pt x="177712" y="246395"/>
                  <a:pt x="169379" y="242085"/>
                </a:cubicBezTo>
                <a:lnTo>
                  <a:pt x="185484" y="172279"/>
                </a:lnTo>
                <a:cubicBezTo>
                  <a:pt x="189042" y="171716"/>
                  <a:pt x="192506" y="170686"/>
                  <a:pt x="195690" y="169186"/>
                </a:cubicBezTo>
                <a:lnTo>
                  <a:pt x="260389" y="232527"/>
                </a:lnTo>
                <a:cubicBezTo>
                  <a:pt x="258048" y="237400"/>
                  <a:pt x="256363" y="242647"/>
                  <a:pt x="255614" y="248269"/>
                </a:cubicBezTo>
                <a:cubicBezTo>
                  <a:pt x="255426" y="249862"/>
                  <a:pt x="255239" y="251455"/>
                  <a:pt x="255239" y="253048"/>
                </a:cubicBezTo>
                <a:lnTo>
                  <a:pt x="196532" y="268977"/>
                </a:lnTo>
                <a:cubicBezTo>
                  <a:pt x="194941" y="265884"/>
                  <a:pt x="193068" y="262980"/>
                  <a:pt x="190914" y="260169"/>
                </a:cubicBezTo>
                <a:close/>
                <a:moveTo>
                  <a:pt x="139511" y="264854"/>
                </a:moveTo>
                <a:cubicBezTo>
                  <a:pt x="131927" y="264854"/>
                  <a:pt x="124530" y="267384"/>
                  <a:pt x="118350" y="272069"/>
                </a:cubicBezTo>
                <a:cubicBezTo>
                  <a:pt x="110953" y="277784"/>
                  <a:pt x="106272" y="285936"/>
                  <a:pt x="105054" y="295212"/>
                </a:cubicBezTo>
                <a:cubicBezTo>
                  <a:pt x="103837" y="304395"/>
                  <a:pt x="106272" y="313578"/>
                  <a:pt x="111983" y="320980"/>
                </a:cubicBezTo>
                <a:cubicBezTo>
                  <a:pt x="117695" y="328382"/>
                  <a:pt x="125841" y="333067"/>
                  <a:pt x="135110" y="334285"/>
                </a:cubicBezTo>
                <a:cubicBezTo>
                  <a:pt x="144286" y="335503"/>
                  <a:pt x="153462" y="333067"/>
                  <a:pt x="160859" y="327351"/>
                </a:cubicBezTo>
                <a:cubicBezTo>
                  <a:pt x="168256" y="321636"/>
                  <a:pt x="172937" y="313484"/>
                  <a:pt x="174154" y="304208"/>
                </a:cubicBezTo>
                <a:cubicBezTo>
                  <a:pt x="175372" y="295025"/>
                  <a:pt x="172937" y="285842"/>
                  <a:pt x="167226" y="278440"/>
                </a:cubicBezTo>
                <a:cubicBezTo>
                  <a:pt x="161514" y="271038"/>
                  <a:pt x="153368" y="266353"/>
                  <a:pt x="144099" y="265135"/>
                </a:cubicBezTo>
                <a:cubicBezTo>
                  <a:pt x="142601" y="264947"/>
                  <a:pt x="141009" y="264854"/>
                  <a:pt x="139511" y="264854"/>
                </a:cubicBezTo>
                <a:close/>
              </a:path>
            </a:pathLst>
          </a:custGeom>
          <a:solidFill>
            <a:schemeClr val="tx1"/>
          </a:solidFill>
          <a:ln w="934" cap="flat">
            <a:noFill/>
            <a:prstDash val="solid"/>
            <a:miter/>
          </a:ln>
        </p:spPr>
        <p:txBody>
          <a:bodyPr rtlCol="0" anchor="ctr"/>
          <a:lstStyle/>
          <a:p>
            <a:endParaRPr lang="en-US"/>
          </a:p>
        </p:txBody>
      </p:sp>
      <p:sp>
        <p:nvSpPr>
          <p:cNvPr id="43" name="Graphic 27">
            <a:extLst>
              <a:ext uri="{FF2B5EF4-FFF2-40B4-BE49-F238E27FC236}">
                <a16:creationId xmlns:a16="http://schemas.microsoft.com/office/drawing/2014/main" id="{4DCE49A0-A068-1EDC-9C63-3CABFF425167}"/>
              </a:ext>
            </a:extLst>
          </p:cNvPr>
          <p:cNvSpPr>
            <a:spLocks noChangeAspect="1"/>
          </p:cNvSpPr>
          <p:nvPr/>
        </p:nvSpPr>
        <p:spPr>
          <a:xfrm>
            <a:off x="9816269" y="3294325"/>
            <a:ext cx="418348" cy="474315"/>
          </a:xfrm>
          <a:custGeom>
            <a:avLst/>
            <a:gdLst>
              <a:gd name="connsiteX0" fmla="*/ 418348 w 418348"/>
              <a:gd name="connsiteY0" fmla="*/ 139547 h 474315"/>
              <a:gd name="connsiteX1" fmla="*/ 418348 w 418348"/>
              <a:gd name="connsiteY1" fmla="*/ 334850 h 474315"/>
              <a:gd name="connsiteX2" fmla="*/ 397561 w 418348"/>
              <a:gd name="connsiteY2" fmla="*/ 370976 h 474315"/>
              <a:gd name="connsiteX3" fmla="*/ 230240 w 418348"/>
              <a:gd name="connsiteY3" fmla="*/ 468674 h 474315"/>
              <a:gd name="connsiteX4" fmla="*/ 188108 w 418348"/>
              <a:gd name="connsiteY4" fmla="*/ 468674 h 474315"/>
              <a:gd name="connsiteX5" fmla="*/ 20787 w 418348"/>
              <a:gd name="connsiteY5" fmla="*/ 370976 h 474315"/>
              <a:gd name="connsiteX6" fmla="*/ 0 w 418348"/>
              <a:gd name="connsiteY6" fmla="*/ 334850 h 474315"/>
              <a:gd name="connsiteX7" fmla="*/ 0 w 418348"/>
              <a:gd name="connsiteY7" fmla="*/ 139454 h 474315"/>
              <a:gd name="connsiteX8" fmla="*/ 20787 w 418348"/>
              <a:gd name="connsiteY8" fmla="*/ 103328 h 474315"/>
              <a:gd name="connsiteX9" fmla="*/ 188015 w 418348"/>
              <a:gd name="connsiteY9" fmla="*/ 5630 h 474315"/>
              <a:gd name="connsiteX10" fmla="*/ 230240 w 418348"/>
              <a:gd name="connsiteY10" fmla="*/ 5723 h 474315"/>
              <a:gd name="connsiteX11" fmla="*/ 397468 w 418348"/>
              <a:gd name="connsiteY11" fmla="*/ 103421 h 474315"/>
              <a:gd name="connsiteX12" fmla="*/ 418348 w 418348"/>
              <a:gd name="connsiteY12" fmla="*/ 139547 h 474315"/>
              <a:gd name="connsiteX13" fmla="*/ 317009 w 418348"/>
              <a:gd name="connsiteY13" fmla="*/ 231301 h 474315"/>
              <a:gd name="connsiteX14" fmla="*/ 293252 w 418348"/>
              <a:gd name="connsiteY14" fmla="*/ 244024 h 474315"/>
              <a:gd name="connsiteX15" fmla="*/ 291489 w 418348"/>
              <a:gd name="connsiteY15" fmla="*/ 246625 h 474315"/>
              <a:gd name="connsiteX16" fmla="*/ 290561 w 418348"/>
              <a:gd name="connsiteY16" fmla="*/ 253497 h 474315"/>
              <a:gd name="connsiteX17" fmla="*/ 198873 w 418348"/>
              <a:gd name="connsiteY17" fmla="*/ 313862 h 474315"/>
              <a:gd name="connsiteX18" fmla="*/ 138552 w 418348"/>
              <a:gd name="connsiteY18" fmla="*/ 222107 h 474315"/>
              <a:gd name="connsiteX19" fmla="*/ 230240 w 418348"/>
              <a:gd name="connsiteY19" fmla="*/ 161743 h 474315"/>
              <a:gd name="connsiteX20" fmla="*/ 245459 w 418348"/>
              <a:gd name="connsiteY20" fmla="*/ 166943 h 474315"/>
              <a:gd name="connsiteX21" fmla="*/ 248429 w 418348"/>
              <a:gd name="connsiteY21" fmla="*/ 166850 h 474315"/>
              <a:gd name="connsiteX22" fmla="*/ 273207 w 418348"/>
              <a:gd name="connsiteY22" fmla="*/ 153570 h 474315"/>
              <a:gd name="connsiteX23" fmla="*/ 273485 w 418348"/>
              <a:gd name="connsiteY23" fmla="*/ 147812 h 474315"/>
              <a:gd name="connsiteX24" fmla="*/ 236272 w 418348"/>
              <a:gd name="connsiteY24" fmla="*/ 132396 h 474315"/>
              <a:gd name="connsiteX25" fmla="*/ 155535 w 418348"/>
              <a:gd name="connsiteY25" fmla="*/ 147905 h 474315"/>
              <a:gd name="connsiteX26" fmla="*/ 109320 w 418348"/>
              <a:gd name="connsiteY26" fmla="*/ 215978 h 474315"/>
              <a:gd name="connsiteX27" fmla="*/ 113774 w 418348"/>
              <a:gd name="connsiteY27" fmla="*/ 275042 h 474315"/>
              <a:gd name="connsiteX28" fmla="*/ 69044 w 418348"/>
              <a:gd name="connsiteY28" fmla="*/ 298445 h 474315"/>
              <a:gd name="connsiteX29" fmla="*/ 62270 w 418348"/>
              <a:gd name="connsiteY29" fmla="*/ 318412 h 474315"/>
              <a:gd name="connsiteX30" fmla="*/ 75633 w 418348"/>
              <a:gd name="connsiteY30" fmla="*/ 326677 h 474315"/>
              <a:gd name="connsiteX31" fmla="*/ 82500 w 418348"/>
              <a:gd name="connsiteY31" fmla="*/ 325006 h 474315"/>
              <a:gd name="connsiteX32" fmla="*/ 127880 w 418348"/>
              <a:gd name="connsiteY32" fmla="*/ 301231 h 474315"/>
              <a:gd name="connsiteX33" fmla="*/ 192841 w 418348"/>
              <a:gd name="connsiteY33" fmla="*/ 343115 h 474315"/>
              <a:gd name="connsiteX34" fmla="*/ 214742 w 418348"/>
              <a:gd name="connsiteY34" fmla="*/ 345344 h 474315"/>
              <a:gd name="connsiteX35" fmla="*/ 273578 w 418348"/>
              <a:gd name="connsiteY35" fmla="*/ 327606 h 474315"/>
              <a:gd name="connsiteX36" fmla="*/ 319793 w 418348"/>
              <a:gd name="connsiteY36" fmla="*/ 259533 h 474315"/>
              <a:gd name="connsiteX37" fmla="*/ 322021 w 418348"/>
              <a:gd name="connsiteY37" fmla="*/ 234087 h 474315"/>
              <a:gd name="connsiteX38" fmla="*/ 317009 w 418348"/>
              <a:gd name="connsiteY38" fmla="*/ 231301 h 474315"/>
              <a:gd name="connsiteX39" fmla="*/ 356264 w 418348"/>
              <a:gd name="connsiteY39" fmla="*/ 159792 h 474315"/>
              <a:gd name="connsiteX40" fmla="*/ 336126 w 418348"/>
              <a:gd name="connsiteY40" fmla="*/ 153663 h 474315"/>
              <a:gd name="connsiteX41" fmla="*/ 245459 w 418348"/>
              <a:gd name="connsiteY41" fmla="*/ 202141 h 474315"/>
              <a:gd name="connsiteX42" fmla="*/ 223651 w 418348"/>
              <a:gd name="connsiteY42" fmla="*/ 191275 h 474315"/>
              <a:gd name="connsiteX43" fmla="*/ 167506 w 418348"/>
              <a:gd name="connsiteY43" fmla="*/ 228237 h 474315"/>
              <a:gd name="connsiteX44" fmla="*/ 204441 w 418348"/>
              <a:gd name="connsiteY44" fmla="*/ 284422 h 474315"/>
              <a:gd name="connsiteX45" fmla="*/ 260586 w 418348"/>
              <a:gd name="connsiteY45" fmla="*/ 247460 h 474315"/>
              <a:gd name="connsiteX46" fmla="*/ 260493 w 418348"/>
              <a:gd name="connsiteY46" fmla="*/ 227772 h 474315"/>
              <a:gd name="connsiteX47" fmla="*/ 350139 w 418348"/>
              <a:gd name="connsiteY47" fmla="*/ 179852 h 474315"/>
              <a:gd name="connsiteX48" fmla="*/ 356264 w 418348"/>
              <a:gd name="connsiteY48" fmla="*/ 159792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348" h="474315">
                <a:moveTo>
                  <a:pt x="418348" y="139547"/>
                </a:moveTo>
                <a:lnTo>
                  <a:pt x="418348" y="334850"/>
                </a:lnTo>
                <a:cubicBezTo>
                  <a:pt x="418348" y="349802"/>
                  <a:pt x="410460" y="363546"/>
                  <a:pt x="397561" y="370976"/>
                </a:cubicBezTo>
                <a:lnTo>
                  <a:pt x="230240" y="468674"/>
                </a:lnTo>
                <a:cubicBezTo>
                  <a:pt x="217248" y="476196"/>
                  <a:pt x="201100" y="476196"/>
                  <a:pt x="188108" y="468674"/>
                </a:cubicBezTo>
                <a:lnTo>
                  <a:pt x="20787" y="370976"/>
                </a:lnTo>
                <a:cubicBezTo>
                  <a:pt x="7981" y="363546"/>
                  <a:pt x="0" y="349709"/>
                  <a:pt x="0" y="334850"/>
                </a:cubicBezTo>
                <a:lnTo>
                  <a:pt x="0" y="139454"/>
                </a:lnTo>
                <a:cubicBezTo>
                  <a:pt x="0" y="124502"/>
                  <a:pt x="7888" y="110758"/>
                  <a:pt x="20787" y="103328"/>
                </a:cubicBezTo>
                <a:lnTo>
                  <a:pt x="188015" y="5630"/>
                </a:lnTo>
                <a:cubicBezTo>
                  <a:pt x="201100" y="-1892"/>
                  <a:pt x="217155" y="-1892"/>
                  <a:pt x="230240" y="5723"/>
                </a:cubicBezTo>
                <a:lnTo>
                  <a:pt x="397468" y="103421"/>
                </a:lnTo>
                <a:cubicBezTo>
                  <a:pt x="410367" y="110851"/>
                  <a:pt x="418348" y="124688"/>
                  <a:pt x="418348" y="139547"/>
                </a:cubicBezTo>
                <a:close/>
                <a:moveTo>
                  <a:pt x="317009" y="231301"/>
                </a:moveTo>
                <a:lnTo>
                  <a:pt x="293252" y="244024"/>
                </a:lnTo>
                <a:cubicBezTo>
                  <a:pt x="292231" y="244582"/>
                  <a:pt x="291582" y="245510"/>
                  <a:pt x="291489" y="246625"/>
                </a:cubicBezTo>
                <a:cubicBezTo>
                  <a:pt x="291303" y="249132"/>
                  <a:pt x="290932" y="251454"/>
                  <a:pt x="290561" y="253497"/>
                </a:cubicBezTo>
                <a:cubicBezTo>
                  <a:pt x="281930" y="295474"/>
                  <a:pt x="240727" y="322498"/>
                  <a:pt x="198873" y="313862"/>
                </a:cubicBezTo>
                <a:cubicBezTo>
                  <a:pt x="156927" y="305225"/>
                  <a:pt x="129922" y="263991"/>
                  <a:pt x="138552" y="222107"/>
                </a:cubicBezTo>
                <a:cubicBezTo>
                  <a:pt x="147183" y="180131"/>
                  <a:pt x="188387" y="153106"/>
                  <a:pt x="230240" y="161743"/>
                </a:cubicBezTo>
                <a:cubicBezTo>
                  <a:pt x="234880" y="162671"/>
                  <a:pt x="240170" y="164529"/>
                  <a:pt x="245459" y="166943"/>
                </a:cubicBezTo>
                <a:cubicBezTo>
                  <a:pt x="246387" y="167408"/>
                  <a:pt x="247501" y="167315"/>
                  <a:pt x="248429" y="166850"/>
                </a:cubicBezTo>
                <a:lnTo>
                  <a:pt x="273207" y="153570"/>
                </a:lnTo>
                <a:cubicBezTo>
                  <a:pt x="275434" y="152363"/>
                  <a:pt x="275620" y="149205"/>
                  <a:pt x="273485" y="147812"/>
                </a:cubicBezTo>
                <a:cubicBezTo>
                  <a:pt x="262257" y="140383"/>
                  <a:pt x="249636" y="135182"/>
                  <a:pt x="236272" y="132396"/>
                </a:cubicBezTo>
                <a:cubicBezTo>
                  <a:pt x="208246" y="126638"/>
                  <a:pt x="179478" y="132117"/>
                  <a:pt x="155535" y="147905"/>
                </a:cubicBezTo>
                <a:cubicBezTo>
                  <a:pt x="131499" y="163693"/>
                  <a:pt x="115074" y="187839"/>
                  <a:pt x="109320" y="215978"/>
                </a:cubicBezTo>
                <a:cubicBezTo>
                  <a:pt x="105144" y="235945"/>
                  <a:pt x="106814" y="256283"/>
                  <a:pt x="113774" y="275042"/>
                </a:cubicBezTo>
                <a:lnTo>
                  <a:pt x="69044" y="298445"/>
                </a:lnTo>
                <a:cubicBezTo>
                  <a:pt x="61806" y="302253"/>
                  <a:pt x="58650" y="311076"/>
                  <a:pt x="62270" y="318412"/>
                </a:cubicBezTo>
                <a:cubicBezTo>
                  <a:pt x="64868" y="323706"/>
                  <a:pt x="70158" y="326677"/>
                  <a:pt x="75633" y="326677"/>
                </a:cubicBezTo>
                <a:cubicBezTo>
                  <a:pt x="77953" y="326677"/>
                  <a:pt x="80273" y="326120"/>
                  <a:pt x="82500" y="325006"/>
                </a:cubicBezTo>
                <a:lnTo>
                  <a:pt x="127880" y="301231"/>
                </a:lnTo>
                <a:cubicBezTo>
                  <a:pt x="143656" y="322870"/>
                  <a:pt x="166578" y="337636"/>
                  <a:pt x="192841" y="343115"/>
                </a:cubicBezTo>
                <a:cubicBezTo>
                  <a:pt x="200172" y="344601"/>
                  <a:pt x="207411" y="345344"/>
                  <a:pt x="214742" y="345344"/>
                </a:cubicBezTo>
                <a:cubicBezTo>
                  <a:pt x="235530" y="345344"/>
                  <a:pt x="255853" y="339308"/>
                  <a:pt x="273578" y="327606"/>
                </a:cubicBezTo>
                <a:cubicBezTo>
                  <a:pt x="297614" y="311818"/>
                  <a:pt x="314040" y="287673"/>
                  <a:pt x="319793" y="259533"/>
                </a:cubicBezTo>
                <a:cubicBezTo>
                  <a:pt x="321557" y="251082"/>
                  <a:pt x="322299" y="242538"/>
                  <a:pt x="322021" y="234087"/>
                </a:cubicBezTo>
                <a:cubicBezTo>
                  <a:pt x="321835" y="231673"/>
                  <a:pt x="319237" y="230094"/>
                  <a:pt x="317009" y="231301"/>
                </a:cubicBezTo>
                <a:close/>
                <a:moveTo>
                  <a:pt x="356264" y="159792"/>
                </a:moveTo>
                <a:cubicBezTo>
                  <a:pt x="352367" y="152549"/>
                  <a:pt x="343365" y="149855"/>
                  <a:pt x="336126" y="153663"/>
                </a:cubicBezTo>
                <a:lnTo>
                  <a:pt x="245459" y="202141"/>
                </a:lnTo>
                <a:cubicBezTo>
                  <a:pt x="239427" y="196847"/>
                  <a:pt x="232096" y="192947"/>
                  <a:pt x="223651" y="191275"/>
                </a:cubicBezTo>
                <a:cubicBezTo>
                  <a:pt x="197945" y="185981"/>
                  <a:pt x="172796" y="202512"/>
                  <a:pt x="167506" y="228237"/>
                </a:cubicBezTo>
                <a:cubicBezTo>
                  <a:pt x="162217" y="253961"/>
                  <a:pt x="178735" y="279129"/>
                  <a:pt x="204441" y="284422"/>
                </a:cubicBezTo>
                <a:cubicBezTo>
                  <a:pt x="230147" y="289716"/>
                  <a:pt x="255296" y="273185"/>
                  <a:pt x="260586" y="247460"/>
                </a:cubicBezTo>
                <a:cubicBezTo>
                  <a:pt x="261978" y="240774"/>
                  <a:pt x="261885" y="234087"/>
                  <a:pt x="260493" y="227772"/>
                </a:cubicBezTo>
                <a:lnTo>
                  <a:pt x="350139" y="179852"/>
                </a:lnTo>
                <a:cubicBezTo>
                  <a:pt x="357378" y="175952"/>
                  <a:pt x="360162" y="166943"/>
                  <a:pt x="356264" y="159792"/>
                </a:cubicBezTo>
                <a:close/>
              </a:path>
            </a:pathLst>
          </a:custGeom>
          <a:solidFill>
            <a:schemeClr val="tx1"/>
          </a:solidFill>
          <a:ln w="913" cap="flat">
            <a:noFill/>
            <a:prstDash val="solid"/>
            <a:miter/>
          </a:ln>
        </p:spPr>
        <p:txBody>
          <a:bodyPr rtlCol="0" anchor="ctr"/>
          <a:lstStyle/>
          <a:p>
            <a:endParaRPr lang="en-US"/>
          </a:p>
        </p:txBody>
      </p:sp>
      <p:sp>
        <p:nvSpPr>
          <p:cNvPr id="44" name="Graphic 24">
            <a:extLst>
              <a:ext uri="{FF2B5EF4-FFF2-40B4-BE49-F238E27FC236}">
                <a16:creationId xmlns:a16="http://schemas.microsoft.com/office/drawing/2014/main" id="{1927269A-2C63-40B4-FDAA-8833E0716D61}"/>
              </a:ext>
            </a:extLst>
          </p:cNvPr>
          <p:cNvSpPr>
            <a:spLocks noChangeAspect="1"/>
          </p:cNvSpPr>
          <p:nvPr/>
        </p:nvSpPr>
        <p:spPr>
          <a:xfrm>
            <a:off x="6329944" y="4958153"/>
            <a:ext cx="418348" cy="474315"/>
          </a:xfrm>
          <a:custGeom>
            <a:avLst/>
            <a:gdLst>
              <a:gd name="connsiteX0" fmla="*/ 397468 w 418348"/>
              <a:gd name="connsiteY0" fmla="*/ 103421 h 474315"/>
              <a:gd name="connsiteX1" fmla="*/ 230240 w 418348"/>
              <a:gd name="connsiteY1" fmla="*/ 5723 h 474315"/>
              <a:gd name="connsiteX2" fmla="*/ 188015 w 418348"/>
              <a:gd name="connsiteY2" fmla="*/ 5630 h 474315"/>
              <a:gd name="connsiteX3" fmla="*/ 20787 w 418348"/>
              <a:gd name="connsiteY3" fmla="*/ 103328 h 474315"/>
              <a:gd name="connsiteX4" fmla="*/ 0 w 418348"/>
              <a:gd name="connsiteY4" fmla="*/ 139454 h 474315"/>
              <a:gd name="connsiteX5" fmla="*/ 0 w 418348"/>
              <a:gd name="connsiteY5" fmla="*/ 334850 h 474315"/>
              <a:gd name="connsiteX6" fmla="*/ 20787 w 418348"/>
              <a:gd name="connsiteY6" fmla="*/ 370976 h 474315"/>
              <a:gd name="connsiteX7" fmla="*/ 188108 w 418348"/>
              <a:gd name="connsiteY7" fmla="*/ 468674 h 474315"/>
              <a:gd name="connsiteX8" fmla="*/ 230240 w 418348"/>
              <a:gd name="connsiteY8" fmla="*/ 468674 h 474315"/>
              <a:gd name="connsiteX9" fmla="*/ 397561 w 418348"/>
              <a:gd name="connsiteY9" fmla="*/ 370976 h 474315"/>
              <a:gd name="connsiteX10" fmla="*/ 418348 w 418348"/>
              <a:gd name="connsiteY10" fmla="*/ 334850 h 474315"/>
              <a:gd name="connsiteX11" fmla="*/ 418348 w 418348"/>
              <a:gd name="connsiteY11" fmla="*/ 139547 h 474315"/>
              <a:gd name="connsiteX12" fmla="*/ 397468 w 418348"/>
              <a:gd name="connsiteY12" fmla="*/ 103421 h 474315"/>
              <a:gd name="connsiteX13" fmla="*/ 115074 w 418348"/>
              <a:gd name="connsiteY13" fmla="*/ 348223 h 474315"/>
              <a:gd name="connsiteX14" fmla="*/ 64497 w 418348"/>
              <a:gd name="connsiteY14" fmla="*/ 319062 h 474315"/>
              <a:gd name="connsiteX15" fmla="*/ 64497 w 418348"/>
              <a:gd name="connsiteY15" fmla="*/ 233344 h 474315"/>
              <a:gd name="connsiteX16" fmla="*/ 69694 w 418348"/>
              <a:gd name="connsiteY16" fmla="*/ 228144 h 474315"/>
              <a:gd name="connsiteX17" fmla="*/ 109784 w 418348"/>
              <a:gd name="connsiteY17" fmla="*/ 228144 h 474315"/>
              <a:gd name="connsiteX18" fmla="*/ 114981 w 418348"/>
              <a:gd name="connsiteY18" fmla="*/ 233344 h 474315"/>
              <a:gd name="connsiteX19" fmla="*/ 115074 w 418348"/>
              <a:gd name="connsiteY19" fmla="*/ 348223 h 474315"/>
              <a:gd name="connsiteX20" fmla="*/ 194697 w 418348"/>
              <a:gd name="connsiteY20" fmla="*/ 394100 h 474315"/>
              <a:gd name="connsiteX21" fmla="*/ 144120 w 418348"/>
              <a:gd name="connsiteY21" fmla="*/ 364939 h 474315"/>
              <a:gd name="connsiteX22" fmla="*/ 144120 w 418348"/>
              <a:gd name="connsiteY22" fmla="*/ 204927 h 474315"/>
              <a:gd name="connsiteX23" fmla="*/ 149317 w 418348"/>
              <a:gd name="connsiteY23" fmla="*/ 199726 h 474315"/>
              <a:gd name="connsiteX24" fmla="*/ 189407 w 418348"/>
              <a:gd name="connsiteY24" fmla="*/ 199726 h 474315"/>
              <a:gd name="connsiteX25" fmla="*/ 194604 w 418348"/>
              <a:gd name="connsiteY25" fmla="*/ 204927 h 474315"/>
              <a:gd name="connsiteX26" fmla="*/ 194697 w 418348"/>
              <a:gd name="connsiteY26" fmla="*/ 394100 h 474315"/>
              <a:gd name="connsiteX27" fmla="*/ 194697 w 418348"/>
              <a:gd name="connsiteY27" fmla="*/ 394100 h 474315"/>
              <a:gd name="connsiteX28" fmla="*/ 274321 w 418348"/>
              <a:gd name="connsiteY28" fmla="*/ 364661 h 474315"/>
              <a:gd name="connsiteX29" fmla="*/ 223744 w 418348"/>
              <a:gd name="connsiteY29" fmla="*/ 393914 h 474315"/>
              <a:gd name="connsiteX30" fmla="*/ 223744 w 418348"/>
              <a:gd name="connsiteY30" fmla="*/ 134718 h 474315"/>
              <a:gd name="connsiteX31" fmla="*/ 228941 w 418348"/>
              <a:gd name="connsiteY31" fmla="*/ 129517 h 474315"/>
              <a:gd name="connsiteX32" fmla="*/ 269124 w 418348"/>
              <a:gd name="connsiteY32" fmla="*/ 129517 h 474315"/>
              <a:gd name="connsiteX33" fmla="*/ 274321 w 418348"/>
              <a:gd name="connsiteY33" fmla="*/ 134718 h 474315"/>
              <a:gd name="connsiteX34" fmla="*/ 274321 w 418348"/>
              <a:gd name="connsiteY34" fmla="*/ 364661 h 474315"/>
              <a:gd name="connsiteX35" fmla="*/ 354037 w 418348"/>
              <a:gd name="connsiteY35" fmla="*/ 318505 h 474315"/>
              <a:gd name="connsiteX36" fmla="*/ 303553 w 418348"/>
              <a:gd name="connsiteY36" fmla="*/ 347759 h 474315"/>
              <a:gd name="connsiteX37" fmla="*/ 303553 w 418348"/>
              <a:gd name="connsiteY37" fmla="*/ 162857 h 474315"/>
              <a:gd name="connsiteX38" fmla="*/ 308750 w 418348"/>
              <a:gd name="connsiteY38" fmla="*/ 157656 h 474315"/>
              <a:gd name="connsiteX39" fmla="*/ 348840 w 418348"/>
              <a:gd name="connsiteY39" fmla="*/ 157656 h 474315"/>
              <a:gd name="connsiteX40" fmla="*/ 354037 w 418348"/>
              <a:gd name="connsiteY40" fmla="*/ 162857 h 474315"/>
              <a:gd name="connsiteX41" fmla="*/ 354037 w 418348"/>
              <a:gd name="connsiteY41" fmla="*/ 318505 h 474315"/>
              <a:gd name="connsiteX42" fmla="*/ 354037 w 418348"/>
              <a:gd name="connsiteY42" fmla="*/ 318505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8348" h="474315">
                <a:moveTo>
                  <a:pt x="397468" y="103421"/>
                </a:moveTo>
                <a:lnTo>
                  <a:pt x="230240" y="5723"/>
                </a:lnTo>
                <a:cubicBezTo>
                  <a:pt x="217155" y="-1892"/>
                  <a:pt x="201100" y="-1892"/>
                  <a:pt x="188015" y="5630"/>
                </a:cubicBezTo>
                <a:lnTo>
                  <a:pt x="20787" y="103328"/>
                </a:lnTo>
                <a:cubicBezTo>
                  <a:pt x="7888" y="110758"/>
                  <a:pt x="0" y="124502"/>
                  <a:pt x="0" y="139454"/>
                </a:cubicBezTo>
                <a:lnTo>
                  <a:pt x="0" y="334850"/>
                </a:lnTo>
                <a:cubicBezTo>
                  <a:pt x="0" y="349709"/>
                  <a:pt x="7981" y="363546"/>
                  <a:pt x="20787" y="370976"/>
                </a:cubicBezTo>
                <a:lnTo>
                  <a:pt x="188108" y="468674"/>
                </a:lnTo>
                <a:cubicBezTo>
                  <a:pt x="201100" y="476196"/>
                  <a:pt x="217248" y="476196"/>
                  <a:pt x="230240" y="468674"/>
                </a:cubicBezTo>
                <a:lnTo>
                  <a:pt x="397561" y="370976"/>
                </a:lnTo>
                <a:cubicBezTo>
                  <a:pt x="410460" y="363546"/>
                  <a:pt x="418348" y="349802"/>
                  <a:pt x="418348" y="334850"/>
                </a:cubicBezTo>
                <a:lnTo>
                  <a:pt x="418348" y="139547"/>
                </a:lnTo>
                <a:cubicBezTo>
                  <a:pt x="418348" y="124688"/>
                  <a:pt x="410367" y="110851"/>
                  <a:pt x="397468" y="103421"/>
                </a:cubicBezTo>
                <a:close/>
                <a:moveTo>
                  <a:pt x="115074" y="348223"/>
                </a:moveTo>
                <a:lnTo>
                  <a:pt x="64497" y="319062"/>
                </a:lnTo>
                <a:lnTo>
                  <a:pt x="64497" y="233344"/>
                </a:lnTo>
                <a:cubicBezTo>
                  <a:pt x="64497" y="230465"/>
                  <a:pt x="66817" y="228144"/>
                  <a:pt x="69694" y="228144"/>
                </a:cubicBezTo>
                <a:lnTo>
                  <a:pt x="109784" y="228144"/>
                </a:lnTo>
                <a:cubicBezTo>
                  <a:pt x="112661" y="228144"/>
                  <a:pt x="114981" y="230465"/>
                  <a:pt x="114981" y="233344"/>
                </a:cubicBezTo>
                <a:cubicBezTo>
                  <a:pt x="115074" y="233344"/>
                  <a:pt x="115074" y="348223"/>
                  <a:pt x="115074" y="348223"/>
                </a:cubicBezTo>
                <a:close/>
                <a:moveTo>
                  <a:pt x="194697" y="394100"/>
                </a:moveTo>
                <a:lnTo>
                  <a:pt x="144120" y="364939"/>
                </a:lnTo>
                <a:lnTo>
                  <a:pt x="144120" y="204927"/>
                </a:lnTo>
                <a:cubicBezTo>
                  <a:pt x="144120" y="202048"/>
                  <a:pt x="146440" y="199726"/>
                  <a:pt x="149317" y="199726"/>
                </a:cubicBezTo>
                <a:lnTo>
                  <a:pt x="189407" y="199726"/>
                </a:lnTo>
                <a:cubicBezTo>
                  <a:pt x="192284" y="199726"/>
                  <a:pt x="194604" y="202048"/>
                  <a:pt x="194604" y="204927"/>
                </a:cubicBezTo>
                <a:lnTo>
                  <a:pt x="194697" y="394100"/>
                </a:lnTo>
                <a:lnTo>
                  <a:pt x="194697" y="394100"/>
                </a:lnTo>
                <a:close/>
                <a:moveTo>
                  <a:pt x="274321" y="364661"/>
                </a:moveTo>
                <a:lnTo>
                  <a:pt x="223744" y="393914"/>
                </a:lnTo>
                <a:lnTo>
                  <a:pt x="223744" y="134718"/>
                </a:lnTo>
                <a:cubicBezTo>
                  <a:pt x="223744" y="131839"/>
                  <a:pt x="226064" y="129517"/>
                  <a:pt x="228941" y="129517"/>
                </a:cubicBezTo>
                <a:lnTo>
                  <a:pt x="269124" y="129517"/>
                </a:lnTo>
                <a:cubicBezTo>
                  <a:pt x="272001" y="129517"/>
                  <a:pt x="274321" y="131839"/>
                  <a:pt x="274321" y="134718"/>
                </a:cubicBezTo>
                <a:lnTo>
                  <a:pt x="274321" y="364661"/>
                </a:lnTo>
                <a:close/>
                <a:moveTo>
                  <a:pt x="354037" y="318505"/>
                </a:moveTo>
                <a:lnTo>
                  <a:pt x="303553" y="347759"/>
                </a:lnTo>
                <a:lnTo>
                  <a:pt x="303553" y="162857"/>
                </a:lnTo>
                <a:cubicBezTo>
                  <a:pt x="303553" y="159978"/>
                  <a:pt x="305873" y="157656"/>
                  <a:pt x="308750" y="157656"/>
                </a:cubicBezTo>
                <a:lnTo>
                  <a:pt x="348840" y="157656"/>
                </a:lnTo>
                <a:cubicBezTo>
                  <a:pt x="351717" y="157656"/>
                  <a:pt x="354037" y="159978"/>
                  <a:pt x="354037" y="162857"/>
                </a:cubicBezTo>
                <a:lnTo>
                  <a:pt x="354037" y="318505"/>
                </a:lnTo>
                <a:lnTo>
                  <a:pt x="354037" y="318505"/>
                </a:lnTo>
                <a:close/>
              </a:path>
            </a:pathLst>
          </a:custGeom>
          <a:solidFill>
            <a:schemeClr val="tx1"/>
          </a:solidFill>
          <a:ln w="913" cap="flat">
            <a:no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6CFD33FC-34E2-DA16-B9C5-BE6562BBB48D}"/>
              </a:ext>
            </a:extLst>
          </p:cNvPr>
          <p:cNvSpPr>
            <a:spLocks noChangeAspect="1"/>
          </p:cNvSpPr>
          <p:nvPr/>
        </p:nvSpPr>
        <p:spPr>
          <a:xfrm>
            <a:off x="8094060" y="4958153"/>
            <a:ext cx="418348" cy="474315"/>
          </a:xfrm>
          <a:custGeom>
            <a:avLst/>
            <a:gdLst>
              <a:gd name="connsiteX0" fmla="*/ 397468 w 418348"/>
              <a:gd name="connsiteY0" fmla="*/ 103421 h 474315"/>
              <a:gd name="connsiteX1" fmla="*/ 230240 w 418348"/>
              <a:gd name="connsiteY1" fmla="*/ 5723 h 474315"/>
              <a:gd name="connsiteX2" fmla="*/ 188015 w 418348"/>
              <a:gd name="connsiteY2" fmla="*/ 5630 h 474315"/>
              <a:gd name="connsiteX3" fmla="*/ 20787 w 418348"/>
              <a:gd name="connsiteY3" fmla="*/ 103328 h 474315"/>
              <a:gd name="connsiteX4" fmla="*/ 0 w 418348"/>
              <a:gd name="connsiteY4" fmla="*/ 139454 h 474315"/>
              <a:gd name="connsiteX5" fmla="*/ 0 w 418348"/>
              <a:gd name="connsiteY5" fmla="*/ 334850 h 474315"/>
              <a:gd name="connsiteX6" fmla="*/ 20787 w 418348"/>
              <a:gd name="connsiteY6" fmla="*/ 370976 h 474315"/>
              <a:gd name="connsiteX7" fmla="*/ 188108 w 418348"/>
              <a:gd name="connsiteY7" fmla="*/ 468674 h 474315"/>
              <a:gd name="connsiteX8" fmla="*/ 230240 w 418348"/>
              <a:gd name="connsiteY8" fmla="*/ 468674 h 474315"/>
              <a:gd name="connsiteX9" fmla="*/ 397561 w 418348"/>
              <a:gd name="connsiteY9" fmla="*/ 370976 h 474315"/>
              <a:gd name="connsiteX10" fmla="*/ 418348 w 418348"/>
              <a:gd name="connsiteY10" fmla="*/ 334850 h 474315"/>
              <a:gd name="connsiteX11" fmla="*/ 418348 w 418348"/>
              <a:gd name="connsiteY11" fmla="*/ 139547 h 474315"/>
              <a:gd name="connsiteX12" fmla="*/ 397468 w 418348"/>
              <a:gd name="connsiteY12" fmla="*/ 103421 h 474315"/>
              <a:gd name="connsiteX13" fmla="*/ 93265 w 418348"/>
              <a:gd name="connsiteY13" fmla="*/ 129053 h 474315"/>
              <a:gd name="connsiteX14" fmla="*/ 101153 w 418348"/>
              <a:gd name="connsiteY14" fmla="*/ 121159 h 474315"/>
              <a:gd name="connsiteX15" fmla="*/ 186067 w 418348"/>
              <a:gd name="connsiteY15" fmla="*/ 121159 h 474315"/>
              <a:gd name="connsiteX16" fmla="*/ 186067 w 418348"/>
              <a:gd name="connsiteY16" fmla="*/ 148834 h 474315"/>
              <a:gd name="connsiteX17" fmla="*/ 120920 w 418348"/>
              <a:gd name="connsiteY17" fmla="*/ 148834 h 474315"/>
              <a:gd name="connsiteX18" fmla="*/ 120920 w 418348"/>
              <a:gd name="connsiteY18" fmla="*/ 214028 h 474315"/>
              <a:gd name="connsiteX19" fmla="*/ 93265 w 418348"/>
              <a:gd name="connsiteY19" fmla="*/ 214028 h 474315"/>
              <a:gd name="connsiteX20" fmla="*/ 93265 w 418348"/>
              <a:gd name="connsiteY20" fmla="*/ 129053 h 474315"/>
              <a:gd name="connsiteX21" fmla="*/ 185510 w 418348"/>
              <a:gd name="connsiteY21" fmla="*/ 352959 h 474315"/>
              <a:gd name="connsiteX22" fmla="*/ 100504 w 418348"/>
              <a:gd name="connsiteY22" fmla="*/ 352959 h 474315"/>
              <a:gd name="connsiteX23" fmla="*/ 92616 w 418348"/>
              <a:gd name="connsiteY23" fmla="*/ 345066 h 474315"/>
              <a:gd name="connsiteX24" fmla="*/ 92616 w 418348"/>
              <a:gd name="connsiteY24" fmla="*/ 260091 h 474315"/>
              <a:gd name="connsiteX25" fmla="*/ 120271 w 418348"/>
              <a:gd name="connsiteY25" fmla="*/ 260091 h 474315"/>
              <a:gd name="connsiteX26" fmla="*/ 120271 w 418348"/>
              <a:gd name="connsiteY26" fmla="*/ 325284 h 474315"/>
              <a:gd name="connsiteX27" fmla="*/ 185417 w 418348"/>
              <a:gd name="connsiteY27" fmla="*/ 325284 h 474315"/>
              <a:gd name="connsiteX28" fmla="*/ 185417 w 418348"/>
              <a:gd name="connsiteY28" fmla="*/ 352959 h 474315"/>
              <a:gd name="connsiteX29" fmla="*/ 208896 w 418348"/>
              <a:gd name="connsiteY29" fmla="*/ 259441 h 474315"/>
              <a:gd name="connsiteX30" fmla="*/ 185788 w 418348"/>
              <a:gd name="connsiteY30" fmla="*/ 293802 h 474315"/>
              <a:gd name="connsiteX31" fmla="*/ 148482 w 418348"/>
              <a:gd name="connsiteY31" fmla="*/ 293802 h 474315"/>
              <a:gd name="connsiteX32" fmla="*/ 189593 w 418348"/>
              <a:gd name="connsiteY32" fmla="*/ 236130 h 474315"/>
              <a:gd name="connsiteX33" fmla="*/ 150245 w 418348"/>
              <a:gd name="connsiteY33" fmla="*/ 180409 h 474315"/>
              <a:gd name="connsiteX34" fmla="*/ 188387 w 418348"/>
              <a:gd name="connsiteY34" fmla="*/ 180409 h 474315"/>
              <a:gd name="connsiteX35" fmla="*/ 209453 w 418348"/>
              <a:gd name="connsiteY35" fmla="*/ 212356 h 474315"/>
              <a:gd name="connsiteX36" fmla="*/ 230982 w 418348"/>
              <a:gd name="connsiteY36" fmla="*/ 180409 h 474315"/>
              <a:gd name="connsiteX37" fmla="*/ 268289 w 418348"/>
              <a:gd name="connsiteY37" fmla="*/ 180409 h 474315"/>
              <a:gd name="connsiteX38" fmla="*/ 228941 w 418348"/>
              <a:gd name="connsiteY38" fmla="*/ 235666 h 474315"/>
              <a:gd name="connsiteX39" fmla="*/ 270052 w 418348"/>
              <a:gd name="connsiteY39" fmla="*/ 293802 h 474315"/>
              <a:gd name="connsiteX40" fmla="*/ 231910 w 418348"/>
              <a:gd name="connsiteY40" fmla="*/ 293802 h 474315"/>
              <a:gd name="connsiteX41" fmla="*/ 208896 w 418348"/>
              <a:gd name="connsiteY41" fmla="*/ 259441 h 474315"/>
              <a:gd name="connsiteX42" fmla="*/ 325269 w 418348"/>
              <a:gd name="connsiteY42" fmla="*/ 345066 h 474315"/>
              <a:gd name="connsiteX43" fmla="*/ 317380 w 418348"/>
              <a:gd name="connsiteY43" fmla="*/ 352959 h 474315"/>
              <a:gd name="connsiteX44" fmla="*/ 232467 w 418348"/>
              <a:gd name="connsiteY44" fmla="*/ 352959 h 474315"/>
              <a:gd name="connsiteX45" fmla="*/ 232467 w 418348"/>
              <a:gd name="connsiteY45" fmla="*/ 325284 h 474315"/>
              <a:gd name="connsiteX46" fmla="*/ 297614 w 418348"/>
              <a:gd name="connsiteY46" fmla="*/ 325284 h 474315"/>
              <a:gd name="connsiteX47" fmla="*/ 297614 w 418348"/>
              <a:gd name="connsiteY47" fmla="*/ 260091 h 474315"/>
              <a:gd name="connsiteX48" fmla="*/ 325269 w 418348"/>
              <a:gd name="connsiteY48" fmla="*/ 260091 h 474315"/>
              <a:gd name="connsiteX49" fmla="*/ 325269 w 418348"/>
              <a:gd name="connsiteY49" fmla="*/ 345066 h 474315"/>
              <a:gd name="connsiteX50" fmla="*/ 325918 w 418348"/>
              <a:gd name="connsiteY50" fmla="*/ 214121 h 474315"/>
              <a:gd name="connsiteX51" fmla="*/ 298263 w 418348"/>
              <a:gd name="connsiteY51" fmla="*/ 214121 h 474315"/>
              <a:gd name="connsiteX52" fmla="*/ 298263 w 418348"/>
              <a:gd name="connsiteY52" fmla="*/ 148927 h 474315"/>
              <a:gd name="connsiteX53" fmla="*/ 233117 w 418348"/>
              <a:gd name="connsiteY53" fmla="*/ 148927 h 474315"/>
              <a:gd name="connsiteX54" fmla="*/ 233117 w 418348"/>
              <a:gd name="connsiteY54" fmla="*/ 121159 h 474315"/>
              <a:gd name="connsiteX55" fmla="*/ 318030 w 418348"/>
              <a:gd name="connsiteY55" fmla="*/ 121159 h 474315"/>
              <a:gd name="connsiteX56" fmla="*/ 325918 w 418348"/>
              <a:gd name="connsiteY56" fmla="*/ 129053 h 474315"/>
              <a:gd name="connsiteX57" fmla="*/ 325918 w 418348"/>
              <a:gd name="connsiteY57" fmla="*/ 214121 h 4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8348" h="474315">
                <a:moveTo>
                  <a:pt x="397468" y="103421"/>
                </a:moveTo>
                <a:lnTo>
                  <a:pt x="230240" y="5723"/>
                </a:lnTo>
                <a:cubicBezTo>
                  <a:pt x="217155" y="-1892"/>
                  <a:pt x="201100" y="-1892"/>
                  <a:pt x="188015" y="5630"/>
                </a:cubicBezTo>
                <a:lnTo>
                  <a:pt x="20787" y="103328"/>
                </a:lnTo>
                <a:cubicBezTo>
                  <a:pt x="7888" y="110758"/>
                  <a:pt x="0" y="124502"/>
                  <a:pt x="0" y="139454"/>
                </a:cubicBezTo>
                <a:lnTo>
                  <a:pt x="0" y="334850"/>
                </a:lnTo>
                <a:cubicBezTo>
                  <a:pt x="0" y="349709"/>
                  <a:pt x="7981" y="363546"/>
                  <a:pt x="20787" y="370976"/>
                </a:cubicBezTo>
                <a:lnTo>
                  <a:pt x="188108" y="468674"/>
                </a:lnTo>
                <a:cubicBezTo>
                  <a:pt x="201100" y="476196"/>
                  <a:pt x="217248" y="476196"/>
                  <a:pt x="230240" y="468674"/>
                </a:cubicBezTo>
                <a:lnTo>
                  <a:pt x="397561" y="370976"/>
                </a:lnTo>
                <a:cubicBezTo>
                  <a:pt x="410460" y="363546"/>
                  <a:pt x="418348" y="349802"/>
                  <a:pt x="418348" y="334850"/>
                </a:cubicBezTo>
                <a:lnTo>
                  <a:pt x="418348" y="139547"/>
                </a:lnTo>
                <a:cubicBezTo>
                  <a:pt x="418348" y="124688"/>
                  <a:pt x="410367" y="110851"/>
                  <a:pt x="397468" y="103421"/>
                </a:cubicBezTo>
                <a:close/>
                <a:moveTo>
                  <a:pt x="93265" y="129053"/>
                </a:moveTo>
                <a:cubicBezTo>
                  <a:pt x="93265" y="124688"/>
                  <a:pt x="96792" y="121159"/>
                  <a:pt x="101153" y="121159"/>
                </a:cubicBezTo>
                <a:lnTo>
                  <a:pt x="186067" y="121159"/>
                </a:lnTo>
                <a:lnTo>
                  <a:pt x="186067" y="148834"/>
                </a:lnTo>
                <a:lnTo>
                  <a:pt x="120920" y="148834"/>
                </a:lnTo>
                <a:lnTo>
                  <a:pt x="120920" y="214028"/>
                </a:lnTo>
                <a:lnTo>
                  <a:pt x="93265" y="214028"/>
                </a:lnTo>
                <a:lnTo>
                  <a:pt x="93265" y="129053"/>
                </a:lnTo>
                <a:close/>
                <a:moveTo>
                  <a:pt x="185510" y="352959"/>
                </a:moveTo>
                <a:lnTo>
                  <a:pt x="100504" y="352959"/>
                </a:lnTo>
                <a:cubicBezTo>
                  <a:pt x="96142" y="352959"/>
                  <a:pt x="92616" y="349430"/>
                  <a:pt x="92616" y="345066"/>
                </a:cubicBezTo>
                <a:lnTo>
                  <a:pt x="92616" y="260091"/>
                </a:lnTo>
                <a:lnTo>
                  <a:pt x="120271" y="260091"/>
                </a:lnTo>
                <a:lnTo>
                  <a:pt x="120271" y="325284"/>
                </a:lnTo>
                <a:lnTo>
                  <a:pt x="185417" y="325284"/>
                </a:lnTo>
                <a:lnTo>
                  <a:pt x="185417" y="352959"/>
                </a:lnTo>
                <a:close/>
                <a:moveTo>
                  <a:pt x="208896" y="259441"/>
                </a:moveTo>
                <a:lnTo>
                  <a:pt x="185788" y="293802"/>
                </a:lnTo>
                <a:lnTo>
                  <a:pt x="148482" y="293802"/>
                </a:lnTo>
                <a:lnTo>
                  <a:pt x="189593" y="236130"/>
                </a:lnTo>
                <a:lnTo>
                  <a:pt x="150245" y="180409"/>
                </a:lnTo>
                <a:lnTo>
                  <a:pt x="188387" y="180409"/>
                </a:lnTo>
                <a:lnTo>
                  <a:pt x="209453" y="212356"/>
                </a:lnTo>
                <a:lnTo>
                  <a:pt x="230982" y="180409"/>
                </a:lnTo>
                <a:lnTo>
                  <a:pt x="268289" y="180409"/>
                </a:lnTo>
                <a:lnTo>
                  <a:pt x="228941" y="235666"/>
                </a:lnTo>
                <a:lnTo>
                  <a:pt x="270052" y="293802"/>
                </a:lnTo>
                <a:lnTo>
                  <a:pt x="231910" y="293802"/>
                </a:lnTo>
                <a:lnTo>
                  <a:pt x="208896" y="259441"/>
                </a:lnTo>
                <a:close/>
                <a:moveTo>
                  <a:pt x="325269" y="345066"/>
                </a:moveTo>
                <a:cubicBezTo>
                  <a:pt x="325269" y="349430"/>
                  <a:pt x="321742" y="352959"/>
                  <a:pt x="317380" y="352959"/>
                </a:cubicBezTo>
                <a:lnTo>
                  <a:pt x="232467" y="352959"/>
                </a:lnTo>
                <a:lnTo>
                  <a:pt x="232467" y="325284"/>
                </a:lnTo>
                <a:lnTo>
                  <a:pt x="297614" y="325284"/>
                </a:lnTo>
                <a:lnTo>
                  <a:pt x="297614" y="260091"/>
                </a:lnTo>
                <a:lnTo>
                  <a:pt x="325269" y="260091"/>
                </a:lnTo>
                <a:lnTo>
                  <a:pt x="325269" y="345066"/>
                </a:lnTo>
                <a:close/>
                <a:moveTo>
                  <a:pt x="325918" y="214121"/>
                </a:moveTo>
                <a:lnTo>
                  <a:pt x="298263" y="214121"/>
                </a:lnTo>
                <a:lnTo>
                  <a:pt x="298263" y="148927"/>
                </a:lnTo>
                <a:lnTo>
                  <a:pt x="233117" y="148927"/>
                </a:lnTo>
                <a:lnTo>
                  <a:pt x="233117" y="121159"/>
                </a:lnTo>
                <a:lnTo>
                  <a:pt x="318030" y="121159"/>
                </a:lnTo>
                <a:cubicBezTo>
                  <a:pt x="322392" y="121159"/>
                  <a:pt x="325918" y="124688"/>
                  <a:pt x="325918" y="129053"/>
                </a:cubicBezTo>
                <a:lnTo>
                  <a:pt x="325918" y="214121"/>
                </a:lnTo>
                <a:close/>
              </a:path>
            </a:pathLst>
          </a:custGeom>
          <a:solidFill>
            <a:schemeClr val="tx1"/>
          </a:solidFill>
          <a:ln w="913" cap="flat">
            <a:noFill/>
            <a:prstDash val="solid"/>
            <a:miter/>
          </a:ln>
        </p:spPr>
        <p:txBody>
          <a:bodyPr rtlCol="0" anchor="ctr"/>
          <a:lstStyle/>
          <a:p>
            <a:endParaRPr lang="en-US"/>
          </a:p>
        </p:txBody>
      </p:sp>
    </p:spTree>
    <p:extLst>
      <p:ext uri="{BB962C8B-B14F-4D97-AF65-F5344CB8AC3E}">
        <p14:creationId xmlns:p14="http://schemas.microsoft.com/office/powerpoint/2010/main" val="142351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22C420-A31F-DE2A-A5D4-DED52CEA75AA}"/>
              </a:ext>
            </a:extLst>
          </p:cNvPr>
          <p:cNvSpPr>
            <a:spLocks noGrp="1"/>
          </p:cNvSpPr>
          <p:nvPr>
            <p:ph sz="quarter" idx="15"/>
          </p:nvPr>
        </p:nvSpPr>
        <p:spPr>
          <a:xfrm>
            <a:off x="552450" y="1707776"/>
            <a:ext cx="4892040" cy="3536577"/>
          </a:xfrm>
        </p:spPr>
        <p:txBody>
          <a:bodyPr/>
          <a:lstStyle/>
          <a:p>
            <a:endParaRPr lang="en-US" dirty="0"/>
          </a:p>
          <a:p>
            <a:endParaRPr lang="en-US" dirty="0"/>
          </a:p>
          <a:p>
            <a:pPr marL="0" lvl="2" indent="0">
              <a:buFont typeface="Arial" panose="020B0604020202020204" pitchFamily="34" charset="0"/>
              <a:buNone/>
            </a:pPr>
            <a:endParaRPr lang="en-GB" sz="1200" dirty="0"/>
          </a:p>
          <a:p>
            <a:pPr lvl="2"/>
            <a:r>
              <a:rPr lang="en-GB" dirty="0"/>
              <a:t>Committing to global climate neutrality and 100% </a:t>
            </a:r>
            <a:br>
              <a:rPr lang="en-GB" dirty="0"/>
            </a:br>
            <a:r>
              <a:rPr lang="en-GB" dirty="0"/>
              <a:t>renewables by 2030 </a:t>
            </a:r>
          </a:p>
          <a:p>
            <a:pPr lvl="2"/>
            <a:r>
              <a:rPr lang="en-GB" dirty="0"/>
              <a:t>Investing $4.9 billion in green bonds toward green </a:t>
            </a:r>
            <a:br>
              <a:rPr lang="en-GB" dirty="0"/>
            </a:br>
            <a:r>
              <a:rPr lang="en-GB" dirty="0"/>
              <a:t>building, energy efficiency and renewables</a:t>
            </a:r>
          </a:p>
          <a:p>
            <a:pPr lvl="2"/>
            <a:r>
              <a:rPr lang="en-GB" dirty="0"/>
              <a:t>Reducing our absolute emissions by 24% since 2019, </a:t>
            </a:r>
            <a:br>
              <a:rPr lang="en-GB" dirty="0"/>
            </a:br>
            <a:r>
              <a:rPr lang="en-GB" dirty="0"/>
              <a:t>even amid business expansion</a:t>
            </a:r>
          </a:p>
          <a:p>
            <a:pPr lvl="2"/>
            <a:r>
              <a:rPr lang="en-GB" dirty="0"/>
              <a:t>Designing for the environment with innovations like </a:t>
            </a:r>
            <a:br>
              <a:rPr lang="en-GB" dirty="0"/>
            </a:br>
            <a:r>
              <a:rPr lang="en-GB" dirty="0"/>
              <a:t>liquid cooling, heat recovery and low-carbon fuel cells</a:t>
            </a:r>
          </a:p>
          <a:p>
            <a:pPr lvl="1"/>
            <a:endParaRPr lang="en-GB" dirty="0"/>
          </a:p>
          <a:p>
            <a:pPr lvl="1"/>
            <a:br>
              <a:rPr lang="en-GB" dirty="0"/>
            </a:br>
            <a:r>
              <a:rPr lang="en-GB" sz="1200" dirty="0"/>
              <a:t>For our full sustainability report visit, </a:t>
            </a:r>
            <a:br>
              <a:rPr lang="en-GB" sz="1200" dirty="0"/>
            </a:br>
            <a:r>
              <a:rPr lang="en-GB" sz="1200" dirty="0">
                <a:hlinkClick r:id="rId3"/>
              </a:rPr>
              <a:t>Sustainability.Equinix.com</a:t>
            </a:r>
            <a:r>
              <a:rPr lang="en-GB" sz="1200" dirty="0"/>
              <a:t>.</a:t>
            </a:r>
          </a:p>
        </p:txBody>
      </p:sp>
      <p:pic>
        <p:nvPicPr>
          <p:cNvPr id="11" name="Picture Placeholder 10">
            <a:extLst>
              <a:ext uri="{FF2B5EF4-FFF2-40B4-BE49-F238E27FC236}">
                <a16:creationId xmlns:a16="http://schemas.microsoft.com/office/drawing/2014/main" id="{DCAF5BFF-982B-9214-976F-ADC248BB0511}"/>
              </a:ext>
            </a:extLst>
          </p:cNvPr>
          <p:cNvPicPr>
            <a:picLocks noGrp="1" noChangeAspect="1"/>
          </p:cNvPicPr>
          <p:nvPr>
            <p:ph type="pic" sz="quarter" idx="17"/>
          </p:nvPr>
        </p:nvPicPr>
        <p:blipFill rotWithShape="1">
          <a:blip r:embed="rId4"/>
          <a:srcRect l="27" r="179"/>
          <a:stretch/>
        </p:blipFill>
        <p:spPr>
          <a:xfrm>
            <a:off x="6108504" y="0"/>
            <a:ext cx="6083496" cy="6858000"/>
          </a:xfrm>
        </p:spPr>
      </p:pic>
      <p:sp>
        <p:nvSpPr>
          <p:cNvPr id="2" name="Footer Placeholder 1">
            <a:extLst>
              <a:ext uri="{FF2B5EF4-FFF2-40B4-BE49-F238E27FC236}">
                <a16:creationId xmlns:a16="http://schemas.microsoft.com/office/drawing/2014/main" id="{DD235700-59ED-2F52-BD5C-D577BBCBE5D2}"/>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37DBE5C9-F775-43A6-7B2A-242BF5100CDD}"/>
              </a:ext>
            </a:extLst>
          </p:cNvPr>
          <p:cNvSpPr>
            <a:spLocks noGrp="1"/>
          </p:cNvSpPr>
          <p:nvPr>
            <p:ph type="sldNum" sz="quarter" idx="12"/>
          </p:nvPr>
        </p:nvSpPr>
        <p:spPr/>
        <p:txBody>
          <a:bodyPr/>
          <a:lstStyle/>
          <a:p>
            <a:fld id="{F8A89D12-4F33-44AF-85FC-689FEAF79A41}" type="slidenum">
              <a:rPr lang="en-US" smtClean="0"/>
              <a:t>27</a:t>
            </a:fld>
            <a:endParaRPr lang="en-US"/>
          </a:p>
        </p:txBody>
      </p:sp>
      <p:sp>
        <p:nvSpPr>
          <p:cNvPr id="4" name="Title 3">
            <a:extLst>
              <a:ext uri="{FF2B5EF4-FFF2-40B4-BE49-F238E27FC236}">
                <a16:creationId xmlns:a16="http://schemas.microsoft.com/office/drawing/2014/main" id="{44B543C3-23F5-F3C9-B753-9AD35EBFBA07}"/>
              </a:ext>
            </a:extLst>
          </p:cNvPr>
          <p:cNvSpPr>
            <a:spLocks noGrp="1"/>
          </p:cNvSpPr>
          <p:nvPr>
            <p:ph type="title"/>
          </p:nvPr>
        </p:nvSpPr>
        <p:spPr/>
        <p:txBody>
          <a:bodyPr/>
          <a:lstStyle/>
          <a:p>
            <a:br>
              <a:rPr lang="en-US" dirty="0"/>
            </a:br>
            <a:br>
              <a:rPr lang="en-US" dirty="0"/>
            </a:br>
            <a:r>
              <a:rPr lang="en-GB" dirty="0"/>
              <a:t>We’re protecting </a:t>
            </a:r>
            <a:br>
              <a:rPr lang="en-GB" dirty="0"/>
            </a:br>
            <a:r>
              <a:rPr lang="en-GB" dirty="0"/>
              <a:t>the planet</a:t>
            </a:r>
            <a:endParaRPr lang="en-US" dirty="0"/>
          </a:p>
        </p:txBody>
      </p:sp>
      <p:sp>
        <p:nvSpPr>
          <p:cNvPr id="9" name="TextBox 8">
            <a:extLst>
              <a:ext uri="{FF2B5EF4-FFF2-40B4-BE49-F238E27FC236}">
                <a16:creationId xmlns:a16="http://schemas.microsoft.com/office/drawing/2014/main" id="{D84B7CE0-36B8-E89F-A6EA-E2A9323E0143}"/>
              </a:ext>
            </a:extLst>
          </p:cNvPr>
          <p:cNvSpPr txBox="1"/>
          <p:nvPr/>
        </p:nvSpPr>
        <p:spPr>
          <a:xfrm>
            <a:off x="548639" y="547688"/>
            <a:ext cx="3138777" cy="488196"/>
          </a:xfrm>
          <a:prstGeom prst="rect">
            <a:avLst/>
          </a:prstGeom>
          <a:noFill/>
        </p:spPr>
        <p:txBody>
          <a:bodyPr wrap="square" lIns="0" tIns="0" rtlCol="0">
            <a:noAutofit/>
          </a:bodyPr>
          <a:lstStyle/>
          <a:p>
            <a:pPr algn="l"/>
            <a:r>
              <a:rPr lang="en-GB" sz="1200" b="1" dirty="0"/>
              <a:t>BUILD ON A DIGITAL FOUNDATION WITH 96% RENEWABLE ENERGY COVERAGE</a:t>
            </a:r>
            <a:endParaRPr lang="en-US" sz="1200" b="1" dirty="0"/>
          </a:p>
        </p:txBody>
      </p:sp>
      <p:sp>
        <p:nvSpPr>
          <p:cNvPr id="12" name="fortress_red_logo">
            <a:extLst>
              <a:ext uri="{FF2B5EF4-FFF2-40B4-BE49-F238E27FC236}">
                <a16:creationId xmlns:a16="http://schemas.microsoft.com/office/drawing/2014/main" id="{A4437CA6-B86B-9B90-33E9-C95DBFA5DDCA}"/>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71363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037B6A-F251-7FE0-C938-D68C8235597E}"/>
              </a:ext>
            </a:extLst>
          </p:cNvPr>
          <p:cNvSpPr>
            <a:spLocks noGrp="1"/>
          </p:cNvSpPr>
          <p:nvPr>
            <p:ph sz="quarter" idx="15"/>
          </p:nvPr>
        </p:nvSpPr>
        <p:spPr>
          <a:xfrm>
            <a:off x="6749098" y="1237129"/>
            <a:ext cx="4674276" cy="4935071"/>
          </a:xfrm>
        </p:spPr>
        <p:txBody>
          <a:bodyPr/>
          <a:lstStyle/>
          <a:p>
            <a:endParaRPr lang="en-US" dirty="0"/>
          </a:p>
          <a:p>
            <a:endParaRPr lang="en-US" dirty="0"/>
          </a:p>
          <a:p>
            <a:endParaRPr lang="en-US" dirty="0"/>
          </a:p>
          <a:p>
            <a:pPr marL="0" lvl="2" indent="0">
              <a:buNone/>
            </a:pPr>
            <a:endParaRPr lang="en-GB" dirty="0"/>
          </a:p>
          <a:p>
            <a:pPr lvl="2"/>
            <a:r>
              <a:rPr lang="en-GB" dirty="0"/>
              <a:t>Building a diverse and inclusive culture where every employee can say “I’m safe, I belong, and I matter”</a:t>
            </a:r>
          </a:p>
          <a:p>
            <a:pPr lvl="2"/>
            <a:r>
              <a:rPr lang="en-GB" dirty="0"/>
              <a:t>Connecting talent to meaningful opportunities through workforce development</a:t>
            </a:r>
          </a:p>
          <a:p>
            <a:pPr lvl="2"/>
            <a:r>
              <a:rPr lang="en-GB" dirty="0"/>
              <a:t>Partnering with organizations to advance digital inclusion</a:t>
            </a:r>
          </a:p>
          <a:p>
            <a:pPr lvl="2"/>
            <a:r>
              <a:rPr lang="en-GB" dirty="0"/>
              <a:t>Enabling digital transformation of social impact and innovation </a:t>
            </a:r>
            <a:r>
              <a:rPr lang="en-GB" dirty="0" err="1"/>
              <a:t>centers</a:t>
            </a:r>
            <a:endParaRPr lang="en-GB" dirty="0"/>
          </a:p>
        </p:txBody>
      </p:sp>
      <p:sp>
        <p:nvSpPr>
          <p:cNvPr id="2" name="Footer Placeholder 1">
            <a:extLst>
              <a:ext uri="{FF2B5EF4-FFF2-40B4-BE49-F238E27FC236}">
                <a16:creationId xmlns:a16="http://schemas.microsoft.com/office/drawing/2014/main" id="{2B65A6DB-E1E2-3498-5DE7-3F0096A1A2E9}"/>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D82950FB-40A6-5DB9-25DB-390602CDE88F}"/>
              </a:ext>
            </a:extLst>
          </p:cNvPr>
          <p:cNvSpPr>
            <a:spLocks noGrp="1"/>
          </p:cNvSpPr>
          <p:nvPr>
            <p:ph type="sldNum" sz="quarter" idx="12"/>
          </p:nvPr>
        </p:nvSpPr>
        <p:spPr/>
        <p:txBody>
          <a:bodyPr/>
          <a:lstStyle/>
          <a:p>
            <a:fld id="{F8A89D12-4F33-44AF-85FC-689FEAF79A41}" type="slidenum">
              <a:rPr lang="en-US" smtClean="0"/>
              <a:t>28</a:t>
            </a:fld>
            <a:endParaRPr lang="en-US"/>
          </a:p>
        </p:txBody>
      </p:sp>
      <p:sp>
        <p:nvSpPr>
          <p:cNvPr id="4" name="Title 3">
            <a:extLst>
              <a:ext uri="{FF2B5EF4-FFF2-40B4-BE49-F238E27FC236}">
                <a16:creationId xmlns:a16="http://schemas.microsoft.com/office/drawing/2014/main" id="{E473D269-9D51-330F-1392-A8EAFBEF51CF}"/>
              </a:ext>
            </a:extLst>
          </p:cNvPr>
          <p:cNvSpPr>
            <a:spLocks noGrp="1"/>
          </p:cNvSpPr>
          <p:nvPr>
            <p:ph type="title"/>
          </p:nvPr>
        </p:nvSpPr>
        <p:spPr/>
        <p:txBody>
          <a:bodyPr/>
          <a:lstStyle/>
          <a:p>
            <a:br>
              <a:rPr lang="en-US"/>
            </a:br>
            <a:br>
              <a:rPr lang="en-US"/>
            </a:br>
            <a:r>
              <a:rPr lang="en-GB"/>
              <a:t>We empower our people</a:t>
            </a:r>
            <a:br>
              <a:rPr lang="en-GB"/>
            </a:br>
            <a:r>
              <a:rPr lang="en-GB"/>
              <a:t>to make a positive impact</a:t>
            </a:r>
            <a:endParaRPr lang="en-US"/>
          </a:p>
        </p:txBody>
      </p:sp>
      <p:pic>
        <p:nvPicPr>
          <p:cNvPr id="11" name="Picture Placeholder 10">
            <a:extLst>
              <a:ext uri="{FF2B5EF4-FFF2-40B4-BE49-F238E27FC236}">
                <a16:creationId xmlns:a16="http://schemas.microsoft.com/office/drawing/2014/main" id="{2349E711-4343-8792-4A5A-E82BB7E6D09A}"/>
              </a:ext>
            </a:extLst>
          </p:cNvPr>
          <p:cNvPicPr>
            <a:picLocks noGrp="1" noChangeAspect="1"/>
          </p:cNvPicPr>
          <p:nvPr>
            <p:ph type="pic" sz="quarter" idx="17"/>
          </p:nvPr>
        </p:nvPicPr>
        <p:blipFill>
          <a:blip r:embed="rId3"/>
          <a:srcRect l="42" r="42"/>
          <a:stretch>
            <a:fillRect/>
          </a:stretch>
        </p:blipFill>
        <p:spPr/>
      </p:pic>
      <p:sp>
        <p:nvSpPr>
          <p:cNvPr id="9" name="TextBox 8">
            <a:extLst>
              <a:ext uri="{FF2B5EF4-FFF2-40B4-BE49-F238E27FC236}">
                <a16:creationId xmlns:a16="http://schemas.microsoft.com/office/drawing/2014/main" id="{7D0E7F56-C2B7-C248-499D-9D168B462515}"/>
              </a:ext>
            </a:extLst>
          </p:cNvPr>
          <p:cNvSpPr txBox="1"/>
          <p:nvPr/>
        </p:nvSpPr>
        <p:spPr>
          <a:xfrm>
            <a:off x="6745922" y="547688"/>
            <a:ext cx="1970696" cy="458378"/>
          </a:xfrm>
          <a:prstGeom prst="rect">
            <a:avLst/>
          </a:prstGeom>
          <a:noFill/>
        </p:spPr>
        <p:txBody>
          <a:bodyPr wrap="square" lIns="0" tIns="0" rtlCol="0">
            <a:noAutofit/>
          </a:bodyPr>
          <a:lstStyle/>
          <a:p>
            <a:pPr algn="l"/>
            <a:r>
              <a:rPr lang="en-GB" sz="1200" b="1"/>
              <a:t>DIVERSITY, INCLUSION AND BELONGING</a:t>
            </a:r>
            <a:endParaRPr lang="en-US" sz="1200" b="1"/>
          </a:p>
        </p:txBody>
      </p:sp>
    </p:spTree>
    <p:extLst>
      <p:ext uri="{BB962C8B-B14F-4D97-AF65-F5344CB8AC3E}">
        <p14:creationId xmlns:p14="http://schemas.microsoft.com/office/powerpoint/2010/main" val="163858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0EEE69-DBD9-C62E-B132-5ACC857F393E}"/>
              </a:ext>
            </a:extLst>
          </p:cNvPr>
          <p:cNvSpPr>
            <a:spLocks noGrp="1"/>
          </p:cNvSpPr>
          <p:nvPr>
            <p:ph sz="quarter" idx="15"/>
          </p:nvPr>
        </p:nvSpPr>
        <p:spPr>
          <a:xfrm>
            <a:off x="552450" y="1507191"/>
            <a:ext cx="4892040" cy="4665009"/>
          </a:xfrm>
        </p:spPr>
        <p:txBody>
          <a:bodyPr/>
          <a:lstStyle/>
          <a:p>
            <a:endParaRPr lang="en-US" dirty="0"/>
          </a:p>
          <a:p>
            <a:endParaRPr lang="en-GB" dirty="0"/>
          </a:p>
          <a:p>
            <a:endParaRPr lang="en-GB" dirty="0"/>
          </a:p>
          <a:p>
            <a:pPr lvl="2"/>
            <a:r>
              <a:rPr lang="en-GB" dirty="0"/>
              <a:t>Ensuring 100% of employees complete Ethics </a:t>
            </a:r>
            <a:br>
              <a:rPr lang="en-GB" dirty="0"/>
            </a:br>
            <a:r>
              <a:rPr lang="en-GB" dirty="0"/>
              <a:t>&amp; Compliance trainings for 10 years running</a:t>
            </a:r>
          </a:p>
          <a:p>
            <a:pPr lvl="2"/>
            <a:r>
              <a:rPr lang="en-GB" dirty="0"/>
              <a:t>Aligning with evolving regional data privacy </a:t>
            </a:r>
            <a:br>
              <a:rPr lang="en-GB" dirty="0"/>
            </a:br>
            <a:r>
              <a:rPr lang="en-GB" dirty="0"/>
              <a:t>and security requirements</a:t>
            </a:r>
          </a:p>
          <a:p>
            <a:pPr lvl="2"/>
            <a:r>
              <a:rPr lang="en-GB" dirty="0"/>
              <a:t>Influencing policies supporting the sustainable </a:t>
            </a:r>
            <a:br>
              <a:rPr lang="en-GB" dirty="0"/>
            </a:br>
            <a:r>
              <a:rPr lang="en-GB" dirty="0"/>
              <a:t>growth of the data </a:t>
            </a:r>
            <a:r>
              <a:rPr lang="en-GB" dirty="0" err="1"/>
              <a:t>center</a:t>
            </a:r>
            <a:r>
              <a:rPr lang="en-GB" dirty="0"/>
              <a:t> industry</a:t>
            </a:r>
          </a:p>
          <a:p>
            <a:pPr lvl="2"/>
            <a:r>
              <a:rPr lang="en-GB" dirty="0"/>
              <a:t>Cultivating a responsible supply chain through </a:t>
            </a:r>
            <a:br>
              <a:rPr lang="en-GB" dirty="0"/>
            </a:br>
            <a:r>
              <a:rPr lang="en-GB" dirty="0"/>
              <a:t>supplier engagement and risk management</a:t>
            </a:r>
          </a:p>
          <a:p>
            <a:pPr lvl="2"/>
            <a:r>
              <a:rPr lang="en-GB" dirty="0"/>
              <a:t>Spearheading the EU Climate Neutral Data </a:t>
            </a:r>
            <a:r>
              <a:rPr lang="en-GB" dirty="0" err="1"/>
              <a:t>Center</a:t>
            </a:r>
            <a:r>
              <a:rPr lang="en-GB" dirty="0"/>
              <a:t> </a:t>
            </a:r>
            <a:br>
              <a:rPr lang="en-GB" dirty="0"/>
            </a:br>
            <a:r>
              <a:rPr lang="en-GB" dirty="0"/>
              <a:t>Pact to drive industrywide decarbonization</a:t>
            </a:r>
          </a:p>
        </p:txBody>
      </p:sp>
      <p:pic>
        <p:nvPicPr>
          <p:cNvPr id="11" name="Picture Placeholder 10">
            <a:extLst>
              <a:ext uri="{FF2B5EF4-FFF2-40B4-BE49-F238E27FC236}">
                <a16:creationId xmlns:a16="http://schemas.microsoft.com/office/drawing/2014/main" id="{2AD2189E-68E8-5AAF-32FE-5255B3F24C5D}"/>
              </a:ext>
            </a:extLst>
          </p:cNvPr>
          <p:cNvPicPr>
            <a:picLocks noGrp="1" noChangeAspect="1"/>
          </p:cNvPicPr>
          <p:nvPr>
            <p:ph type="pic" sz="quarter" idx="17"/>
          </p:nvPr>
        </p:nvPicPr>
        <p:blipFill rotWithShape="1">
          <a:blip r:embed="rId3"/>
          <a:srcRect l="-167" r="380"/>
          <a:stretch/>
        </p:blipFill>
        <p:spPr>
          <a:xfrm>
            <a:off x="6109055" y="0"/>
            <a:ext cx="6082945" cy="6858000"/>
          </a:xfrm>
        </p:spPr>
      </p:pic>
      <p:sp>
        <p:nvSpPr>
          <p:cNvPr id="2" name="Footer Placeholder 1">
            <a:extLst>
              <a:ext uri="{FF2B5EF4-FFF2-40B4-BE49-F238E27FC236}">
                <a16:creationId xmlns:a16="http://schemas.microsoft.com/office/drawing/2014/main" id="{F34A3874-CD0A-6331-A783-BEA6AAB3866B}"/>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8FE49372-31EB-7388-2D78-B89D05F8074A}"/>
              </a:ext>
            </a:extLst>
          </p:cNvPr>
          <p:cNvSpPr>
            <a:spLocks noGrp="1"/>
          </p:cNvSpPr>
          <p:nvPr>
            <p:ph type="sldNum" sz="quarter" idx="12"/>
          </p:nvPr>
        </p:nvSpPr>
        <p:spPr/>
        <p:txBody>
          <a:bodyPr/>
          <a:lstStyle/>
          <a:p>
            <a:fld id="{F8A89D12-4F33-44AF-85FC-689FEAF79A41}" type="slidenum">
              <a:rPr lang="en-US" smtClean="0"/>
              <a:t>29</a:t>
            </a:fld>
            <a:endParaRPr lang="en-US"/>
          </a:p>
        </p:txBody>
      </p:sp>
      <p:sp>
        <p:nvSpPr>
          <p:cNvPr id="4" name="Title 3">
            <a:extLst>
              <a:ext uri="{FF2B5EF4-FFF2-40B4-BE49-F238E27FC236}">
                <a16:creationId xmlns:a16="http://schemas.microsoft.com/office/drawing/2014/main" id="{20B918CB-61BC-6494-B7BA-B8496416F0B1}"/>
              </a:ext>
            </a:extLst>
          </p:cNvPr>
          <p:cNvSpPr>
            <a:spLocks noGrp="1"/>
          </p:cNvSpPr>
          <p:nvPr>
            <p:ph type="title"/>
          </p:nvPr>
        </p:nvSpPr>
        <p:spPr/>
        <p:txBody>
          <a:bodyPr/>
          <a:lstStyle/>
          <a:p>
            <a:br>
              <a:rPr lang="en-US"/>
            </a:br>
            <a:br>
              <a:rPr lang="en-US"/>
            </a:br>
            <a:r>
              <a:rPr lang="en-GB"/>
              <a:t>We work as your </a:t>
            </a:r>
            <a:br>
              <a:rPr lang="en-GB"/>
            </a:br>
            <a:r>
              <a:rPr lang="en-GB"/>
              <a:t>trusted partner</a:t>
            </a:r>
            <a:endParaRPr lang="en-US"/>
          </a:p>
        </p:txBody>
      </p:sp>
      <p:sp>
        <p:nvSpPr>
          <p:cNvPr id="9" name="TextBox 8">
            <a:extLst>
              <a:ext uri="{FF2B5EF4-FFF2-40B4-BE49-F238E27FC236}">
                <a16:creationId xmlns:a16="http://schemas.microsoft.com/office/drawing/2014/main" id="{6DA1BDA9-A95D-7335-E2DF-B32180B012FC}"/>
              </a:ext>
            </a:extLst>
          </p:cNvPr>
          <p:cNvSpPr txBox="1"/>
          <p:nvPr/>
        </p:nvSpPr>
        <p:spPr>
          <a:xfrm>
            <a:off x="548639" y="558659"/>
            <a:ext cx="2497774" cy="480317"/>
          </a:xfrm>
          <a:prstGeom prst="rect">
            <a:avLst/>
          </a:prstGeom>
          <a:noFill/>
        </p:spPr>
        <p:txBody>
          <a:bodyPr wrap="square" lIns="0" tIns="0" rtlCol="0">
            <a:noAutofit/>
          </a:bodyPr>
          <a:lstStyle/>
          <a:p>
            <a:pPr algn="l"/>
            <a:r>
              <a:rPr lang="en-GB" sz="1200" b="1"/>
              <a:t>FORWARD-THINKING GOVERNANCE STRATEGIES</a:t>
            </a:r>
            <a:endParaRPr lang="en-US" sz="1200" b="1"/>
          </a:p>
        </p:txBody>
      </p:sp>
      <p:sp>
        <p:nvSpPr>
          <p:cNvPr id="12" name="fortress_red_logo">
            <a:extLst>
              <a:ext uri="{FF2B5EF4-FFF2-40B4-BE49-F238E27FC236}">
                <a16:creationId xmlns:a16="http://schemas.microsoft.com/office/drawing/2014/main" id="{B0840D9E-A18C-5CAA-12C6-C4F05E507EF1}"/>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54499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C8565E-8537-8225-622A-B4DB59346A4A}"/>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F08A6CA0-EC49-2D22-E84B-EA16FCB6E459}"/>
              </a:ext>
            </a:extLst>
          </p:cNvPr>
          <p:cNvSpPr>
            <a:spLocks noGrp="1"/>
          </p:cNvSpPr>
          <p:nvPr>
            <p:ph type="sldNum" sz="quarter" idx="12"/>
          </p:nvPr>
        </p:nvSpPr>
        <p:spPr/>
        <p:txBody>
          <a:bodyPr/>
          <a:lstStyle/>
          <a:p>
            <a:fld id="{F8A89D12-4F33-44AF-85FC-689FEAF79A41}" type="slidenum">
              <a:rPr lang="en-US" smtClean="0"/>
              <a:t>3</a:t>
            </a:fld>
            <a:endParaRPr lang="en-US"/>
          </a:p>
        </p:txBody>
      </p:sp>
      <p:sp>
        <p:nvSpPr>
          <p:cNvPr id="4" name="Text Placeholder 3">
            <a:extLst>
              <a:ext uri="{FF2B5EF4-FFF2-40B4-BE49-F238E27FC236}">
                <a16:creationId xmlns:a16="http://schemas.microsoft.com/office/drawing/2014/main" id="{7ABAD171-9968-5E30-5A72-33CFDE386E5A}"/>
              </a:ext>
            </a:extLst>
          </p:cNvPr>
          <p:cNvSpPr>
            <a:spLocks noGrp="1"/>
          </p:cNvSpPr>
          <p:nvPr>
            <p:ph type="body" sz="quarter" idx="13"/>
          </p:nvPr>
        </p:nvSpPr>
        <p:spPr/>
        <p:txBody>
          <a:bodyPr/>
          <a:lstStyle/>
          <a:p>
            <a:r>
              <a:rPr lang="en-GB" sz="3600" dirty="0"/>
              <a:t> 	Spending on digital technology by organizations will grow at 7x the economy in 2024, as companies are compelled by market demands to grow digital business models and strengthen digital capabilities.</a:t>
            </a:r>
            <a:endParaRPr lang="en-US" sz="3600" dirty="0"/>
          </a:p>
        </p:txBody>
      </p:sp>
      <p:sp>
        <p:nvSpPr>
          <p:cNvPr id="5" name="Text Placeholder 8">
            <a:extLst>
              <a:ext uri="{FF2B5EF4-FFF2-40B4-BE49-F238E27FC236}">
                <a16:creationId xmlns:a16="http://schemas.microsoft.com/office/drawing/2014/main" id="{DAB0DAFC-A287-4254-6173-16C043B7EF2B}"/>
              </a:ext>
            </a:extLst>
          </p:cNvPr>
          <p:cNvSpPr txBox="1">
            <a:spLocks/>
          </p:cNvSpPr>
          <p:nvPr/>
        </p:nvSpPr>
        <p:spPr>
          <a:xfrm>
            <a:off x="1460577" y="4560570"/>
            <a:ext cx="7656919" cy="369239"/>
          </a:xfrm>
          <a:prstGeom prst="rect">
            <a:avLst/>
          </a:prstGeom>
        </p:spPr>
        <p:txBody>
          <a:bodyPr vert="horz" lIns="0" tIns="0" rIns="0" bIns="0" rtlCol="0" anchor="t">
            <a:no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dirty="0">
                <a:ea typeface="Calibri" panose="020F0502020204030204" pitchFamily="34" charset="0"/>
                <a:cs typeface="Calibri" panose="020F0502020204030204" pitchFamily="34" charset="0"/>
              </a:rPr>
              <a:t>“IDC </a:t>
            </a:r>
            <a:r>
              <a:rPr lang="en-GB" sz="1300" dirty="0" err="1">
                <a:ea typeface="Calibri" panose="020F0502020204030204" pitchFamily="34" charset="0"/>
                <a:cs typeface="Calibri" panose="020F0502020204030204" pitchFamily="34" charset="0"/>
              </a:rPr>
              <a:t>FutureScape</a:t>
            </a:r>
            <a:r>
              <a:rPr lang="en-GB" sz="1300" dirty="0">
                <a:ea typeface="Calibri" panose="020F0502020204030204" pitchFamily="34" charset="0"/>
                <a:cs typeface="Calibri" panose="020F0502020204030204" pitchFamily="34" charset="0"/>
              </a:rPr>
              <a:t>: Worldwide Digital Business Strategies 2024 Predictions,” IDC, October 2023.</a:t>
            </a:r>
          </a:p>
        </p:txBody>
      </p:sp>
    </p:spTree>
    <p:extLst>
      <p:ext uri="{BB962C8B-B14F-4D97-AF65-F5344CB8AC3E}">
        <p14:creationId xmlns:p14="http://schemas.microsoft.com/office/powerpoint/2010/main" val="17430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FBBCF7-32AE-6EC7-E222-415C1ED463A7}"/>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F8289B15-4750-6493-43AC-4EF93C2E6877}"/>
              </a:ext>
            </a:extLst>
          </p:cNvPr>
          <p:cNvSpPr>
            <a:spLocks noGrp="1"/>
          </p:cNvSpPr>
          <p:nvPr>
            <p:ph type="sldNum" sz="quarter" idx="12"/>
          </p:nvPr>
        </p:nvSpPr>
        <p:spPr/>
        <p:txBody>
          <a:bodyPr/>
          <a:lstStyle/>
          <a:p>
            <a:fld id="{F8A89D12-4F33-44AF-85FC-689FEAF79A41}" type="slidenum">
              <a:rPr lang="en-US" smtClean="0"/>
              <a:pPr/>
              <a:t>30</a:t>
            </a:fld>
            <a:endParaRPr lang="en-US"/>
          </a:p>
        </p:txBody>
      </p:sp>
      <p:sp>
        <p:nvSpPr>
          <p:cNvPr id="4" name="Title 3">
            <a:extLst>
              <a:ext uri="{FF2B5EF4-FFF2-40B4-BE49-F238E27FC236}">
                <a16:creationId xmlns:a16="http://schemas.microsoft.com/office/drawing/2014/main" id="{55F862AE-65F8-7655-E51B-E1D49D965A50}"/>
              </a:ext>
            </a:extLst>
          </p:cNvPr>
          <p:cNvSpPr>
            <a:spLocks noGrp="1"/>
          </p:cNvSpPr>
          <p:nvPr>
            <p:ph type="title"/>
          </p:nvPr>
        </p:nvSpPr>
        <p:spPr/>
        <p:txBody>
          <a:bodyPr/>
          <a:lstStyle/>
          <a:p>
            <a:r>
              <a:rPr lang="en-GB"/>
              <a:t>Accelerate business innovation</a:t>
            </a:r>
            <a:br>
              <a:rPr lang="en-GB"/>
            </a:br>
            <a:r>
              <a:rPr lang="en-GB"/>
              <a:t>with sustainable digital infrastructure</a:t>
            </a:r>
            <a:endParaRPr lang="en-US"/>
          </a:p>
        </p:txBody>
      </p:sp>
      <p:grpSp>
        <p:nvGrpSpPr>
          <p:cNvPr id="6" name="Group 5">
            <a:extLst>
              <a:ext uri="{FF2B5EF4-FFF2-40B4-BE49-F238E27FC236}">
                <a16:creationId xmlns:a16="http://schemas.microsoft.com/office/drawing/2014/main" id="{42FFC398-05B4-2D24-AAA0-A5E8C923F77D}"/>
              </a:ext>
            </a:extLst>
          </p:cNvPr>
          <p:cNvGrpSpPr/>
          <p:nvPr/>
        </p:nvGrpSpPr>
        <p:grpSpPr>
          <a:xfrm>
            <a:off x="548640" y="1634587"/>
            <a:ext cx="5812077" cy="4372342"/>
            <a:chOff x="4144987" y="685800"/>
            <a:chExt cx="6951406" cy="5332279"/>
          </a:xfrm>
        </p:grpSpPr>
        <p:sp>
          <p:nvSpPr>
            <p:cNvPr id="7" name="Arrow: Up 8">
              <a:extLst>
                <a:ext uri="{FF2B5EF4-FFF2-40B4-BE49-F238E27FC236}">
                  <a16:creationId xmlns:a16="http://schemas.microsoft.com/office/drawing/2014/main" id="{2B8E0926-A184-4C4A-E87B-97EA526B6846}"/>
                </a:ext>
              </a:extLst>
            </p:cNvPr>
            <p:cNvSpPr/>
            <p:nvPr/>
          </p:nvSpPr>
          <p:spPr>
            <a:xfrm rot="960000">
              <a:off x="8596934" y="1086714"/>
              <a:ext cx="1371600" cy="4738716"/>
            </a:xfrm>
            <a:prstGeom prst="upArrow">
              <a:avLst>
                <a:gd name="adj1" fmla="val 59091"/>
                <a:gd name="adj2" fmla="val 53529"/>
              </a:avLst>
            </a:prstGeom>
            <a:gradFill>
              <a:gsLst>
                <a:gs pos="0">
                  <a:schemeClr val="bg1">
                    <a:lumMod val="85000"/>
                  </a:schemeClr>
                </a:gs>
                <a:gs pos="100000">
                  <a:schemeClr val="bg1">
                    <a:lumMod val="95000"/>
                  </a:schemeClr>
                </a:gs>
              </a:gsLst>
              <a:lin ang="5400000" scaled="0"/>
            </a:gradFill>
            <a:ln w="0" cap="flat">
              <a:noFill/>
              <a:prstDash val="solid"/>
              <a:miter/>
            </a:ln>
          </p:spPr>
          <p:txBody>
            <a:bodyPr rtlCol="0" anchor="ctr"/>
            <a:lstStyle/>
            <a:p>
              <a:endParaRPr lang="en-US">
                <a:solidFill>
                  <a:schemeClr val="tx1"/>
                </a:solidFill>
              </a:endParaRPr>
            </a:p>
          </p:txBody>
        </p:sp>
        <p:sp>
          <p:nvSpPr>
            <p:cNvPr id="8" name="Arrow: Up 9">
              <a:extLst>
                <a:ext uri="{FF2B5EF4-FFF2-40B4-BE49-F238E27FC236}">
                  <a16:creationId xmlns:a16="http://schemas.microsoft.com/office/drawing/2014/main" id="{77D3C7EA-7ADC-1FC9-F4EE-4649BE007017}"/>
                </a:ext>
              </a:extLst>
            </p:cNvPr>
            <p:cNvSpPr/>
            <p:nvPr/>
          </p:nvSpPr>
          <p:spPr>
            <a:xfrm rot="20640000" flipH="1">
              <a:off x="5272846" y="1086714"/>
              <a:ext cx="1371600" cy="4738716"/>
            </a:xfrm>
            <a:prstGeom prst="upArrow">
              <a:avLst>
                <a:gd name="adj1" fmla="val 59091"/>
                <a:gd name="adj2" fmla="val 53529"/>
              </a:avLst>
            </a:prstGeom>
            <a:gradFill>
              <a:gsLst>
                <a:gs pos="0">
                  <a:schemeClr val="bg1">
                    <a:lumMod val="85000"/>
                  </a:schemeClr>
                </a:gs>
                <a:gs pos="100000">
                  <a:schemeClr val="bg1">
                    <a:lumMod val="95000"/>
                  </a:schemeClr>
                </a:gs>
              </a:gsLst>
              <a:lin ang="5400000" scaled="0"/>
            </a:gradFill>
            <a:ln w="0" cap="flat">
              <a:noFill/>
              <a:prstDash val="solid"/>
              <a:miter/>
            </a:ln>
          </p:spPr>
          <p:txBody>
            <a:bodyPr rtlCol="0" anchor="ctr"/>
            <a:lstStyle/>
            <a:p>
              <a:endParaRPr lang="en-US">
                <a:solidFill>
                  <a:schemeClr val="tx1"/>
                </a:solidFill>
              </a:endParaRPr>
            </a:p>
          </p:txBody>
        </p:sp>
        <p:sp>
          <p:nvSpPr>
            <p:cNvPr id="9" name="Arrow: Up 8">
              <a:extLst>
                <a:ext uri="{FF2B5EF4-FFF2-40B4-BE49-F238E27FC236}">
                  <a16:creationId xmlns:a16="http://schemas.microsoft.com/office/drawing/2014/main" id="{4F81DFBF-F2B5-3EA0-405A-84F85BCFE868}"/>
                </a:ext>
              </a:extLst>
            </p:cNvPr>
            <p:cNvSpPr/>
            <p:nvPr/>
          </p:nvSpPr>
          <p:spPr>
            <a:xfrm>
              <a:off x="6950130" y="685800"/>
              <a:ext cx="1341120" cy="5207862"/>
            </a:xfrm>
            <a:prstGeom prst="upArrow">
              <a:avLst>
                <a:gd name="adj1" fmla="val 59091"/>
                <a:gd name="adj2" fmla="val 53529"/>
              </a:avLst>
            </a:prstGeom>
            <a:gradFill>
              <a:gsLst>
                <a:gs pos="0">
                  <a:schemeClr val="bg1">
                    <a:lumMod val="85000"/>
                  </a:schemeClr>
                </a:gs>
                <a:gs pos="100000">
                  <a:schemeClr val="bg1">
                    <a:lumMod val="95000"/>
                  </a:schemeClr>
                </a:gs>
              </a:gsLst>
              <a:lin ang="5400000" scaled="0"/>
            </a:gradFill>
            <a:ln w="0" cap="flat">
              <a:noFill/>
              <a:prstDash val="solid"/>
              <a:miter/>
            </a:ln>
          </p:spPr>
          <p:txBody>
            <a:bodyPr rtlCol="0" anchor="ctr"/>
            <a:lstStyle/>
            <a:p>
              <a:endParaRPr lang="en-US">
                <a:solidFill>
                  <a:schemeClr val="tx1"/>
                </a:solidFill>
              </a:endParaRPr>
            </a:p>
          </p:txBody>
        </p:sp>
        <p:sp>
          <p:nvSpPr>
            <p:cNvPr id="10" name="Rectangle 9">
              <a:extLst>
                <a:ext uri="{FF2B5EF4-FFF2-40B4-BE49-F238E27FC236}">
                  <a16:creationId xmlns:a16="http://schemas.microsoft.com/office/drawing/2014/main" id="{6BF8BC3A-4F7B-239D-B048-96BB0DCF81AE}"/>
                </a:ext>
              </a:extLst>
            </p:cNvPr>
            <p:cNvSpPr/>
            <p:nvPr/>
          </p:nvSpPr>
          <p:spPr>
            <a:xfrm>
              <a:off x="4144987" y="3550183"/>
              <a:ext cx="6951406" cy="1091381"/>
            </a:xfrm>
            <a:prstGeom prst="rect">
              <a:avLst/>
            </a:prstGeom>
            <a:solidFill>
              <a:srgbClr val="00737A"/>
            </a:solidFill>
            <a:ln w="28575">
              <a:noFill/>
              <a:miter lim="800000"/>
            </a:ln>
          </p:spPr>
          <p:style>
            <a:lnRef idx="2">
              <a:schemeClr val="accent1">
                <a:shade val="50000"/>
              </a:schemeClr>
            </a:lnRef>
            <a:fillRef idx="1">
              <a:schemeClr val="accent3"/>
            </a:fillRef>
            <a:effectRef idx="0">
              <a:schemeClr val="accent3"/>
            </a:effectRef>
            <a:fontRef idx="minor">
              <a:schemeClr val="lt1"/>
            </a:fontRef>
          </p:style>
          <p:txBody>
            <a:bodyPr rtlCol="0" anchor="ctr"/>
            <a:lstStyle/>
            <a:p>
              <a:pPr algn="ctr"/>
              <a:r>
                <a:rPr lang="en-US" sz="1600" b="1" dirty="0">
                  <a:latin typeface="+mj-lt"/>
                </a:rPr>
                <a:t>Sustainable Ecosystem </a:t>
              </a:r>
            </a:p>
            <a:p>
              <a:pPr algn="ctr"/>
              <a:r>
                <a:rPr lang="en-US" sz="1600" b="1" dirty="0">
                  <a:latin typeface="+mj-lt"/>
                </a:rPr>
                <a:t>&amp; Marketplace</a:t>
              </a:r>
            </a:p>
          </p:txBody>
        </p:sp>
        <p:sp>
          <p:nvSpPr>
            <p:cNvPr id="11" name="Rectangle 10">
              <a:extLst>
                <a:ext uri="{FF2B5EF4-FFF2-40B4-BE49-F238E27FC236}">
                  <a16:creationId xmlns:a16="http://schemas.microsoft.com/office/drawing/2014/main" id="{0D31C698-66B5-A738-B094-987D033D12CE}"/>
                </a:ext>
              </a:extLst>
            </p:cNvPr>
            <p:cNvSpPr/>
            <p:nvPr/>
          </p:nvSpPr>
          <p:spPr>
            <a:xfrm>
              <a:off x="4144987" y="4926698"/>
              <a:ext cx="6951406" cy="1091381"/>
            </a:xfrm>
            <a:prstGeom prst="rect">
              <a:avLst/>
            </a:prstGeom>
            <a:solidFill>
              <a:srgbClr val="33A85C"/>
            </a:solidFill>
            <a:ln w="28575">
              <a:noFill/>
              <a:miter lim="800000"/>
            </a:ln>
          </p:spPr>
          <p:style>
            <a:lnRef idx="2">
              <a:schemeClr val="accent1">
                <a:shade val="50000"/>
              </a:schemeClr>
            </a:lnRef>
            <a:fillRef idx="1">
              <a:schemeClr val="accent3"/>
            </a:fillRef>
            <a:effectRef idx="0">
              <a:schemeClr val="accent3"/>
            </a:effectRef>
            <a:fontRef idx="minor">
              <a:schemeClr val="lt1"/>
            </a:fontRef>
          </p:style>
          <p:txBody>
            <a:bodyPr rtlCol="0" anchor="ctr"/>
            <a:lstStyle/>
            <a:p>
              <a:pPr algn="ctr"/>
              <a:r>
                <a:rPr lang="en-US" sz="1600" b="1" dirty="0">
                  <a:latin typeface="+mj-lt"/>
                </a:rPr>
                <a:t>Foundational Sustainable</a:t>
              </a:r>
              <a:br>
                <a:rPr lang="en-US" sz="1600" b="1" dirty="0">
                  <a:latin typeface="+mj-lt"/>
                </a:rPr>
              </a:br>
              <a:r>
                <a:rPr lang="en-US" sz="1600" b="1" dirty="0">
                  <a:latin typeface="+mj-lt"/>
                </a:rPr>
                <a:t>Infrastructure</a:t>
              </a:r>
            </a:p>
          </p:txBody>
        </p:sp>
        <p:sp>
          <p:nvSpPr>
            <p:cNvPr id="12" name="TextBox 11">
              <a:extLst>
                <a:ext uri="{FF2B5EF4-FFF2-40B4-BE49-F238E27FC236}">
                  <a16:creationId xmlns:a16="http://schemas.microsoft.com/office/drawing/2014/main" id="{1C5C83C7-EB51-98CD-8BD4-91D3223B72DA}"/>
                </a:ext>
              </a:extLst>
            </p:cNvPr>
            <p:cNvSpPr txBox="1"/>
            <p:nvPr/>
          </p:nvSpPr>
          <p:spPr>
            <a:xfrm>
              <a:off x="6378321" y="2621596"/>
              <a:ext cx="2484738" cy="600558"/>
            </a:xfrm>
            <a:prstGeom prst="rect">
              <a:avLst/>
            </a:prstGeom>
            <a:noFill/>
          </p:spPr>
          <p:txBody>
            <a:bodyPr wrap="none" lIns="0" tIns="0" rIns="0" bIns="0" rtlCol="0" anchor="t" anchorCtr="1">
              <a:spAutoFit/>
            </a:bodyPr>
            <a:lstStyle/>
            <a:p>
              <a:pPr algn="ctr"/>
              <a:r>
                <a:rPr lang="en-US" sz="1600" b="1" dirty="0">
                  <a:latin typeface="+mj-lt"/>
                </a:rPr>
                <a:t>Deliver Sustainability</a:t>
              </a:r>
            </a:p>
            <a:p>
              <a:pPr algn="ctr"/>
              <a:r>
                <a:rPr lang="en-US" sz="1600" b="1" dirty="0">
                  <a:latin typeface="+mj-lt"/>
                </a:rPr>
                <a:t>as a Service</a:t>
              </a:r>
            </a:p>
          </p:txBody>
        </p:sp>
        <p:pic>
          <p:nvPicPr>
            <p:cNvPr id="13" name="Graphic 12">
              <a:extLst>
                <a:ext uri="{FF2B5EF4-FFF2-40B4-BE49-F238E27FC236}">
                  <a16:creationId xmlns:a16="http://schemas.microsoft.com/office/drawing/2014/main" id="{C4E5848C-327C-48A4-D119-A8FE620E15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9210" y="2076139"/>
              <a:ext cx="616297" cy="704339"/>
            </a:xfrm>
            <a:prstGeom prst="rect">
              <a:avLst/>
            </a:prstGeom>
          </p:spPr>
        </p:pic>
        <p:pic>
          <p:nvPicPr>
            <p:cNvPr id="14" name="Graphic 13">
              <a:extLst>
                <a:ext uri="{FF2B5EF4-FFF2-40B4-BE49-F238E27FC236}">
                  <a16:creationId xmlns:a16="http://schemas.microsoft.com/office/drawing/2014/main" id="{8AE6C1E2-45CC-4173-6EE9-20C66314A2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9362" y="2741256"/>
              <a:ext cx="629920" cy="559929"/>
            </a:xfrm>
            <a:prstGeom prst="rect">
              <a:avLst/>
            </a:prstGeom>
          </p:spPr>
        </p:pic>
        <p:pic>
          <p:nvPicPr>
            <p:cNvPr id="15" name="Graphic 14">
              <a:extLst>
                <a:ext uri="{FF2B5EF4-FFF2-40B4-BE49-F238E27FC236}">
                  <a16:creationId xmlns:a16="http://schemas.microsoft.com/office/drawing/2014/main" id="{3F5663E1-17DA-9E05-A155-D9C9F75F90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6219" y="2139958"/>
              <a:ext cx="750632" cy="600504"/>
            </a:xfrm>
            <a:prstGeom prst="rect">
              <a:avLst/>
            </a:prstGeom>
          </p:spPr>
        </p:pic>
        <p:pic>
          <p:nvPicPr>
            <p:cNvPr id="16" name="Graphic 15">
              <a:extLst>
                <a:ext uri="{FF2B5EF4-FFF2-40B4-BE49-F238E27FC236}">
                  <a16:creationId xmlns:a16="http://schemas.microsoft.com/office/drawing/2014/main" id="{EAFD7561-DDE2-7CF6-9911-7222CA66FD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3568" y="1768846"/>
              <a:ext cx="621081" cy="621081"/>
            </a:xfrm>
            <a:prstGeom prst="rect">
              <a:avLst/>
            </a:prstGeom>
          </p:spPr>
        </p:pic>
        <p:pic>
          <p:nvPicPr>
            <p:cNvPr id="17" name="Graphic 16">
              <a:extLst>
                <a:ext uri="{FF2B5EF4-FFF2-40B4-BE49-F238E27FC236}">
                  <a16:creationId xmlns:a16="http://schemas.microsoft.com/office/drawing/2014/main" id="{E1A53F95-4F78-2531-629E-D3079B55D1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1792" y="5095630"/>
              <a:ext cx="499067" cy="517251"/>
            </a:xfrm>
            <a:prstGeom prst="rect">
              <a:avLst/>
            </a:prstGeom>
          </p:spPr>
        </p:pic>
        <p:pic>
          <p:nvPicPr>
            <p:cNvPr id="18" name="Graphic 17">
              <a:extLst>
                <a:ext uri="{FF2B5EF4-FFF2-40B4-BE49-F238E27FC236}">
                  <a16:creationId xmlns:a16="http://schemas.microsoft.com/office/drawing/2014/main" id="{8DDD7AB8-F18A-7007-B981-86CFCD76F5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68268" y="5318243"/>
              <a:ext cx="515242" cy="515242"/>
            </a:xfrm>
            <a:prstGeom prst="rect">
              <a:avLst/>
            </a:prstGeom>
          </p:spPr>
        </p:pic>
        <p:pic>
          <p:nvPicPr>
            <p:cNvPr id="19" name="Graphic 18">
              <a:extLst>
                <a:ext uri="{FF2B5EF4-FFF2-40B4-BE49-F238E27FC236}">
                  <a16:creationId xmlns:a16="http://schemas.microsoft.com/office/drawing/2014/main" id="{88CF9679-D6C3-6DB6-BDB7-61BD1B0E51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92078" y="5087087"/>
              <a:ext cx="558660" cy="558660"/>
            </a:xfrm>
            <a:prstGeom prst="rect">
              <a:avLst/>
            </a:prstGeom>
          </p:spPr>
        </p:pic>
        <p:pic>
          <p:nvPicPr>
            <p:cNvPr id="20" name="Graphic 19">
              <a:extLst>
                <a:ext uri="{FF2B5EF4-FFF2-40B4-BE49-F238E27FC236}">
                  <a16:creationId xmlns:a16="http://schemas.microsoft.com/office/drawing/2014/main" id="{E2C67F98-F0C5-F586-F1B1-D6D250BD345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73265" y="2780591"/>
              <a:ext cx="601572" cy="481258"/>
            </a:xfrm>
            <a:prstGeom prst="rect">
              <a:avLst/>
            </a:prstGeom>
          </p:spPr>
        </p:pic>
        <p:pic>
          <p:nvPicPr>
            <p:cNvPr id="21" name="Graphic 20">
              <a:extLst>
                <a:ext uri="{FF2B5EF4-FFF2-40B4-BE49-F238E27FC236}">
                  <a16:creationId xmlns:a16="http://schemas.microsoft.com/office/drawing/2014/main" id="{83F8EC18-63F7-2C79-68E9-3D2477B9591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303027" y="1420849"/>
              <a:ext cx="731520" cy="728675"/>
            </a:xfrm>
            <a:prstGeom prst="rect">
              <a:avLst/>
            </a:prstGeom>
          </p:spPr>
        </p:pic>
        <p:pic>
          <p:nvPicPr>
            <p:cNvPr id="22" name="Graphic 21">
              <a:extLst>
                <a:ext uri="{FF2B5EF4-FFF2-40B4-BE49-F238E27FC236}">
                  <a16:creationId xmlns:a16="http://schemas.microsoft.com/office/drawing/2014/main" id="{2F159555-F186-B86E-5898-4C94FBCAFA9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328977" y="1745089"/>
              <a:ext cx="629266" cy="629266"/>
            </a:xfrm>
            <a:prstGeom prst="rect">
              <a:avLst/>
            </a:prstGeom>
          </p:spPr>
        </p:pic>
        <p:pic>
          <p:nvPicPr>
            <p:cNvPr id="23" name="Graphic 22">
              <a:extLst>
                <a:ext uri="{FF2B5EF4-FFF2-40B4-BE49-F238E27FC236}">
                  <a16:creationId xmlns:a16="http://schemas.microsoft.com/office/drawing/2014/main" id="{7C1C384F-7692-B6B6-5829-E06AF7F3A47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389320" y="5360938"/>
              <a:ext cx="518751" cy="518751"/>
            </a:xfrm>
            <a:prstGeom prst="rect">
              <a:avLst/>
            </a:prstGeom>
          </p:spPr>
        </p:pic>
      </p:grpSp>
      <p:sp>
        <p:nvSpPr>
          <p:cNvPr id="24" name="TextBox 23">
            <a:extLst>
              <a:ext uri="{FF2B5EF4-FFF2-40B4-BE49-F238E27FC236}">
                <a16:creationId xmlns:a16="http://schemas.microsoft.com/office/drawing/2014/main" id="{20065C71-5BD0-39F6-5F40-7886E65DA695}"/>
              </a:ext>
            </a:extLst>
          </p:cNvPr>
          <p:cNvSpPr txBox="1"/>
          <p:nvPr/>
        </p:nvSpPr>
        <p:spPr>
          <a:xfrm>
            <a:off x="6596284" y="2936674"/>
            <a:ext cx="4267186" cy="646331"/>
          </a:xfrm>
          <a:prstGeom prst="rect">
            <a:avLst/>
          </a:prstGeom>
          <a:noFill/>
        </p:spPr>
        <p:txBody>
          <a:bodyPr wrap="square" lIns="0" tIns="0" rIns="0" bIns="0" rtlCol="0" anchor="t" anchorCtr="0">
            <a:spAutoFit/>
          </a:bodyPr>
          <a:lstStyle/>
          <a:p>
            <a:pPr>
              <a:defRPr/>
            </a:pPr>
            <a:r>
              <a:rPr lang="en-US" sz="1400" b="1" dirty="0">
                <a:solidFill>
                  <a:schemeClr val="accent2"/>
                </a:solidFill>
              </a:rPr>
              <a:t>Multiply your impact</a:t>
            </a:r>
          </a:p>
          <a:p>
            <a:pPr defTabSz="914126">
              <a:defRPr/>
            </a:pPr>
            <a:r>
              <a:rPr lang="en-US" sz="1400" dirty="0"/>
              <a:t>Develop and offer </a:t>
            </a:r>
            <a:r>
              <a:rPr lang="en-US" sz="1400" kern="1200" dirty="0">
                <a:ea typeface="+mn-ea"/>
                <a:cs typeface="+mn-cs"/>
              </a:rPr>
              <a:t>products and services that make your customers more sustainable.</a:t>
            </a:r>
            <a:r>
              <a:rPr lang="en-US" sz="1400" dirty="0"/>
              <a:t> </a:t>
            </a:r>
            <a:endParaRPr lang="en-US" sz="1400" kern="1200" dirty="0">
              <a:cs typeface="Arial"/>
            </a:endParaRPr>
          </a:p>
        </p:txBody>
      </p:sp>
      <p:sp>
        <p:nvSpPr>
          <p:cNvPr id="25" name="TextBox 24">
            <a:extLst>
              <a:ext uri="{FF2B5EF4-FFF2-40B4-BE49-F238E27FC236}">
                <a16:creationId xmlns:a16="http://schemas.microsoft.com/office/drawing/2014/main" id="{92C1CF3D-265F-E8C8-BB71-7D6DA14D49BC}"/>
              </a:ext>
            </a:extLst>
          </p:cNvPr>
          <p:cNvSpPr txBox="1"/>
          <p:nvPr/>
        </p:nvSpPr>
        <p:spPr>
          <a:xfrm>
            <a:off x="6578266" y="4107600"/>
            <a:ext cx="4493926" cy="646331"/>
          </a:xfrm>
          <a:prstGeom prst="rect">
            <a:avLst/>
          </a:prstGeom>
          <a:noFill/>
        </p:spPr>
        <p:txBody>
          <a:bodyPr wrap="square" lIns="0" tIns="0" rIns="0" bIns="0" anchor="t" anchorCtr="0">
            <a:spAutoFit/>
          </a:bodyPr>
          <a:lstStyle/>
          <a:p>
            <a:pPr>
              <a:defRPr/>
            </a:pPr>
            <a:r>
              <a:rPr lang="en-US" sz="1400" b="1" dirty="0">
                <a:solidFill>
                  <a:srgbClr val="00737A"/>
                </a:solidFill>
              </a:rPr>
              <a:t>The power of choice</a:t>
            </a:r>
          </a:p>
          <a:p>
            <a:pPr defTabSz="914126">
              <a:defRPr/>
            </a:pPr>
            <a:r>
              <a:rPr lang="en-US" sz="1400" dirty="0"/>
              <a:t>Gain the most efficient access to the largest ecosystems and marketplaces powered by sustainability leaders. </a:t>
            </a:r>
          </a:p>
        </p:txBody>
      </p:sp>
      <p:sp>
        <p:nvSpPr>
          <p:cNvPr id="26" name="TextBox 25">
            <a:extLst>
              <a:ext uri="{FF2B5EF4-FFF2-40B4-BE49-F238E27FC236}">
                <a16:creationId xmlns:a16="http://schemas.microsoft.com/office/drawing/2014/main" id="{CDB5528C-5DEC-3499-FCB7-30B48270E579}"/>
              </a:ext>
            </a:extLst>
          </p:cNvPr>
          <p:cNvSpPr txBox="1"/>
          <p:nvPr/>
        </p:nvSpPr>
        <p:spPr>
          <a:xfrm>
            <a:off x="6578265" y="5209235"/>
            <a:ext cx="4493926" cy="646331"/>
          </a:xfrm>
          <a:prstGeom prst="rect">
            <a:avLst/>
          </a:prstGeom>
          <a:noFill/>
        </p:spPr>
        <p:txBody>
          <a:bodyPr wrap="square" lIns="0" tIns="0" rIns="0" bIns="0" anchor="t" anchorCtr="0">
            <a:spAutoFit/>
          </a:bodyPr>
          <a:lstStyle/>
          <a:p>
            <a:pPr marL="0" marR="0" lvl="0" indent="0" algn="l" defTabSz="914126" rtl="0" eaLnBrk="1" fontAlgn="ctr" latinLnBrk="0" hangingPunct="1">
              <a:lnSpc>
                <a:spcPct val="100000"/>
              </a:lnSpc>
              <a:spcBef>
                <a:spcPts val="0"/>
              </a:spcBef>
              <a:buClrTx/>
              <a:buSzTx/>
              <a:buFontTx/>
              <a:buNone/>
              <a:tabLst/>
              <a:defRPr/>
            </a:pPr>
            <a:r>
              <a:rPr lang="en-US" sz="1400" b="1" dirty="0">
                <a:solidFill>
                  <a:srgbClr val="33A85C"/>
                </a:solidFill>
              </a:rPr>
              <a:t>Sustainability-ready at scale</a:t>
            </a:r>
          </a:p>
          <a:p>
            <a:pPr defTabSz="914126" fontAlgn="ctr">
              <a:defRPr/>
            </a:pPr>
            <a:r>
              <a:rPr lang="en-US" sz="1400" dirty="0"/>
              <a:t>Overcome barriers by accessing a global and sustainable infrastructure platform. </a:t>
            </a:r>
          </a:p>
        </p:txBody>
      </p:sp>
      <p:sp>
        <p:nvSpPr>
          <p:cNvPr id="27" name="TextBox 26">
            <a:extLst>
              <a:ext uri="{FF2B5EF4-FFF2-40B4-BE49-F238E27FC236}">
                <a16:creationId xmlns:a16="http://schemas.microsoft.com/office/drawing/2014/main" id="{8D41CED9-AF46-AA3F-8724-2FE0EB7D49AA}"/>
              </a:ext>
            </a:extLst>
          </p:cNvPr>
          <p:cNvSpPr txBox="1"/>
          <p:nvPr/>
        </p:nvSpPr>
        <p:spPr>
          <a:xfrm>
            <a:off x="208722" y="188843"/>
            <a:ext cx="0" cy="0"/>
          </a:xfrm>
          <a:prstGeom prst="rect">
            <a:avLst/>
          </a:prstGeom>
          <a:noFill/>
        </p:spPr>
        <p:txBody>
          <a:bodyPr wrap="none" lIns="0" tIns="0" rtlCol="0">
            <a:noAutofit/>
          </a:bodyPr>
          <a:lstStyle/>
          <a:p>
            <a:pPr algn="l"/>
            <a:endParaRPr lang="en-US" sz="1600"/>
          </a:p>
        </p:txBody>
      </p:sp>
    </p:spTree>
    <p:extLst>
      <p:ext uri="{BB962C8B-B14F-4D97-AF65-F5344CB8AC3E}">
        <p14:creationId xmlns:p14="http://schemas.microsoft.com/office/powerpoint/2010/main" val="243764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F4E-4968-AB7B-2575-D8F2AD54757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E54584-63A6-5A5D-4DFB-6FA637F0207A}"/>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31</a:t>
            </a:fld>
            <a:endParaRPr lang="en-US"/>
          </a:p>
        </p:txBody>
      </p:sp>
      <p:sp>
        <p:nvSpPr>
          <p:cNvPr id="2" name="Title 1">
            <a:extLst>
              <a:ext uri="{FF2B5EF4-FFF2-40B4-BE49-F238E27FC236}">
                <a16:creationId xmlns:a16="http://schemas.microsoft.com/office/drawing/2014/main" id="{489F536E-6A74-F37E-E7C1-478BA36F888C}"/>
              </a:ext>
            </a:extLst>
          </p:cNvPr>
          <p:cNvSpPr>
            <a:spLocks noGrp="1"/>
          </p:cNvSpPr>
          <p:nvPr>
            <p:ph type="title"/>
          </p:nvPr>
        </p:nvSpPr>
        <p:spPr>
          <a:xfrm>
            <a:off x="1463039" y="730250"/>
            <a:ext cx="7687312" cy="2909887"/>
          </a:xfrm>
        </p:spPr>
        <p:txBody>
          <a:bodyPr/>
          <a:lstStyle/>
          <a:p>
            <a:r>
              <a:rPr lang="en-US"/>
              <a:t>Customer case studies</a:t>
            </a:r>
          </a:p>
        </p:txBody>
      </p:sp>
      <p:sp>
        <p:nvSpPr>
          <p:cNvPr id="3" name="Text Placeholder 2">
            <a:extLst>
              <a:ext uri="{FF2B5EF4-FFF2-40B4-BE49-F238E27FC236}">
                <a16:creationId xmlns:a16="http://schemas.microsoft.com/office/drawing/2014/main" id="{C6DCEC72-08B2-E34A-001C-C983DCD43E0E}"/>
              </a:ext>
            </a:extLst>
          </p:cNvPr>
          <p:cNvSpPr>
            <a:spLocks noGrp="1"/>
          </p:cNvSpPr>
          <p:nvPr>
            <p:ph type="body" idx="1"/>
          </p:nvPr>
        </p:nvSpPr>
        <p:spPr>
          <a:xfrm>
            <a:off x="1463038" y="3749040"/>
            <a:ext cx="6368100" cy="1554480"/>
          </a:xfrm>
        </p:spPr>
        <p:txBody>
          <a:bodyPr/>
          <a:lstStyle/>
          <a:p>
            <a:pPr lvl="0"/>
            <a:r>
              <a:rPr lang="en-US"/>
              <a:t> </a:t>
            </a:r>
          </a:p>
        </p:txBody>
      </p:sp>
      <p:sp>
        <p:nvSpPr>
          <p:cNvPr id="4" name="Footer Placeholder 3">
            <a:extLst>
              <a:ext uri="{FF2B5EF4-FFF2-40B4-BE49-F238E27FC236}">
                <a16:creationId xmlns:a16="http://schemas.microsoft.com/office/drawing/2014/main" id="{C3F93C5D-A0EF-C56E-33B3-332B1846BF0E}"/>
              </a:ext>
              <a:ext uri="{C183D7F6-B498-43B3-948B-1728B52AA6E4}">
                <adec:decorative xmlns:adec="http://schemas.microsoft.com/office/drawing/2017/decorative" val="1"/>
              </a:ext>
            </a:extLst>
          </p:cNvPr>
          <p:cNvSpPr>
            <a:spLocks noGrp="1"/>
          </p:cNvSpPr>
          <p:nvPr>
            <p:ph type="ftr" sz="quarter" idx="11"/>
          </p:nvPr>
        </p:nvSpPr>
        <p:spPr>
          <a:xfrm>
            <a:off x="552450" y="6492240"/>
            <a:ext cx="1093470" cy="365760"/>
          </a:xfrm>
        </p:spPr>
        <p:txBody>
          <a:bodyPr/>
          <a:lstStyle/>
          <a:p>
            <a:r>
              <a:rPr lang="en-US"/>
              <a:t>© 2024 Equinix, Inc.</a:t>
            </a:r>
          </a:p>
        </p:txBody>
      </p:sp>
    </p:spTree>
    <p:extLst>
      <p:ext uri="{BB962C8B-B14F-4D97-AF65-F5344CB8AC3E}">
        <p14:creationId xmlns:p14="http://schemas.microsoft.com/office/powerpoint/2010/main" val="132310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37F741-276A-CFFF-DB0B-3289DD57A94D}"/>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7305A4D7-1B12-13BE-CC31-58E179947367}"/>
              </a:ext>
            </a:extLst>
          </p:cNvPr>
          <p:cNvSpPr>
            <a:spLocks noGrp="1"/>
          </p:cNvSpPr>
          <p:nvPr>
            <p:ph type="sldNum" sz="quarter" idx="12"/>
          </p:nvPr>
        </p:nvSpPr>
        <p:spPr/>
        <p:txBody>
          <a:bodyPr/>
          <a:lstStyle/>
          <a:p>
            <a:fld id="{F8A89D12-4F33-44AF-85FC-689FEAF79A41}" type="slidenum">
              <a:rPr lang="en-US" smtClean="0"/>
              <a:t>32</a:t>
            </a:fld>
            <a:endParaRPr lang="en-US"/>
          </a:p>
        </p:txBody>
      </p:sp>
      <p:sp>
        <p:nvSpPr>
          <p:cNvPr id="4" name="Text Placeholder 3">
            <a:extLst>
              <a:ext uri="{FF2B5EF4-FFF2-40B4-BE49-F238E27FC236}">
                <a16:creationId xmlns:a16="http://schemas.microsoft.com/office/drawing/2014/main" id="{D2B059AB-B69E-0739-0FEC-5B822AB159A4}"/>
              </a:ext>
            </a:extLst>
          </p:cNvPr>
          <p:cNvSpPr>
            <a:spLocks noGrp="1"/>
          </p:cNvSpPr>
          <p:nvPr>
            <p:ph type="body" sz="quarter" idx="13"/>
          </p:nvPr>
        </p:nvSpPr>
        <p:spPr>
          <a:xfrm>
            <a:off x="552449" y="1276350"/>
            <a:ext cx="10897429" cy="4242327"/>
          </a:xfrm>
        </p:spPr>
        <p:txBody>
          <a:bodyPr/>
          <a:lstStyle/>
          <a:p>
            <a:r>
              <a:rPr lang="en-GB" dirty="0"/>
              <a:t>We’ve partnered with Equinix to be able to deliver a hub-and-spoke architecture, which allows for us to move data and applications from one region to another into our enterprise data warehouse so we can do analytics. It has been a very positive thing from a guest experience because now I’m able to deliver more close, in-region applications and data.”</a:t>
            </a:r>
          </a:p>
          <a:p>
            <a:pPr lvl="1"/>
            <a:r>
              <a:rPr lang="en-GB" dirty="0"/>
              <a:t>Eric Norman</a:t>
            </a:r>
          </a:p>
          <a:p>
            <a:pPr lvl="2"/>
            <a:r>
              <a:rPr lang="en-GB" dirty="0"/>
              <a:t>Head of Infrastructure Architecture and Innovation</a:t>
            </a:r>
            <a:br>
              <a:rPr lang="en-GB" dirty="0"/>
            </a:br>
            <a:r>
              <a:rPr lang="en-GB" dirty="0"/>
              <a:t>IHG</a:t>
            </a:r>
          </a:p>
        </p:txBody>
      </p:sp>
      <p:sp>
        <p:nvSpPr>
          <p:cNvPr id="6" name="Graphic 8">
            <a:extLst>
              <a:ext uri="{FF2B5EF4-FFF2-40B4-BE49-F238E27FC236}">
                <a16:creationId xmlns:a16="http://schemas.microsoft.com/office/drawing/2014/main" id="{387CC25E-159D-9F38-B45B-E34B7AFA2CC7}"/>
              </a:ext>
            </a:extLst>
          </p:cNvPr>
          <p:cNvSpPr>
            <a:spLocks noChangeAspect="1"/>
          </p:cNvSpPr>
          <p:nvPr/>
        </p:nvSpPr>
        <p:spPr>
          <a:xfrm>
            <a:off x="9031155" y="4710295"/>
            <a:ext cx="1789446" cy="492505"/>
          </a:xfrm>
          <a:custGeom>
            <a:avLst/>
            <a:gdLst>
              <a:gd name="connsiteX0" fmla="*/ 1199617 w 2378030"/>
              <a:gd name="connsiteY0" fmla="*/ 6039 h 654500"/>
              <a:gd name="connsiteX1" fmla="*/ 1144810 w 2378030"/>
              <a:gd name="connsiteY1" fmla="*/ 6039 h 654500"/>
              <a:gd name="connsiteX2" fmla="*/ 1144810 w 2378030"/>
              <a:gd name="connsiteY2" fmla="*/ 165754 h 654500"/>
              <a:gd name="connsiteX3" fmla="*/ 946833 w 2378030"/>
              <a:gd name="connsiteY3" fmla="*/ 165754 h 654500"/>
              <a:gd name="connsiteX4" fmla="*/ 946833 w 2378030"/>
              <a:gd name="connsiteY4" fmla="*/ 6039 h 654500"/>
              <a:gd name="connsiteX5" fmla="*/ 892473 w 2378030"/>
              <a:gd name="connsiteY5" fmla="*/ 6039 h 654500"/>
              <a:gd name="connsiteX6" fmla="*/ 892473 w 2378030"/>
              <a:gd name="connsiteY6" fmla="*/ 369084 h 654500"/>
              <a:gd name="connsiteX7" fmla="*/ 946833 w 2378030"/>
              <a:gd name="connsiteY7" fmla="*/ 369084 h 654500"/>
              <a:gd name="connsiteX8" fmla="*/ 946833 w 2378030"/>
              <a:gd name="connsiteY8" fmla="*/ 203216 h 654500"/>
              <a:gd name="connsiteX9" fmla="*/ 1144810 w 2378030"/>
              <a:gd name="connsiteY9" fmla="*/ 203216 h 654500"/>
              <a:gd name="connsiteX10" fmla="*/ 1144810 w 2378030"/>
              <a:gd name="connsiteY10" fmla="*/ 369084 h 654500"/>
              <a:gd name="connsiteX11" fmla="*/ 1199617 w 2378030"/>
              <a:gd name="connsiteY11" fmla="*/ 369084 h 654500"/>
              <a:gd name="connsiteX12" fmla="*/ 1199617 w 2378030"/>
              <a:gd name="connsiteY12" fmla="*/ 6039 h 654500"/>
              <a:gd name="connsiteX13" fmla="*/ 677132 w 2378030"/>
              <a:gd name="connsiteY13" fmla="*/ 369084 h 654500"/>
              <a:gd name="connsiteX14" fmla="*/ 731387 w 2378030"/>
              <a:gd name="connsiteY14" fmla="*/ 369084 h 654500"/>
              <a:gd name="connsiteX15" fmla="*/ 731387 w 2378030"/>
              <a:gd name="connsiteY15" fmla="*/ 6039 h 654500"/>
              <a:gd name="connsiteX16" fmla="*/ 677132 w 2378030"/>
              <a:gd name="connsiteY16" fmla="*/ 6039 h 654500"/>
              <a:gd name="connsiteX17" fmla="*/ 677132 w 2378030"/>
              <a:gd name="connsiteY17" fmla="*/ 369084 h 654500"/>
              <a:gd name="connsiteX18" fmla="*/ 1588808 w 2378030"/>
              <a:gd name="connsiteY18" fmla="*/ 194377 h 654500"/>
              <a:gd name="connsiteX19" fmla="*/ 1588808 w 2378030"/>
              <a:gd name="connsiteY19" fmla="*/ 335080 h 654500"/>
              <a:gd name="connsiteX20" fmla="*/ 1518609 w 2378030"/>
              <a:gd name="connsiteY20" fmla="*/ 353720 h 654500"/>
              <a:gd name="connsiteX21" fmla="*/ 1375486 w 2378030"/>
              <a:gd name="connsiteY21" fmla="*/ 183718 h 654500"/>
              <a:gd name="connsiteX22" fmla="*/ 1511494 w 2378030"/>
              <a:gd name="connsiteY22" fmla="*/ 20841 h 654500"/>
              <a:gd name="connsiteX23" fmla="*/ 1628299 w 2378030"/>
              <a:gd name="connsiteY23" fmla="*/ 78972 h 654500"/>
              <a:gd name="connsiteX24" fmla="*/ 1631042 w 2378030"/>
              <a:gd name="connsiteY24" fmla="*/ 78972 h 654500"/>
              <a:gd name="connsiteX25" fmla="*/ 1631042 w 2378030"/>
              <a:gd name="connsiteY25" fmla="*/ 15907 h 654500"/>
              <a:gd name="connsiteX26" fmla="*/ 1513684 w 2378030"/>
              <a:gd name="connsiteY26" fmla="*/ 0 h 654500"/>
              <a:gd name="connsiteX27" fmla="*/ 1315164 w 2378030"/>
              <a:gd name="connsiteY27" fmla="*/ 188662 h 654500"/>
              <a:gd name="connsiteX28" fmla="*/ 1514789 w 2378030"/>
              <a:gd name="connsiteY28" fmla="*/ 375114 h 654500"/>
              <a:gd name="connsiteX29" fmla="*/ 1643663 w 2378030"/>
              <a:gd name="connsiteY29" fmla="*/ 345510 h 654500"/>
              <a:gd name="connsiteX30" fmla="*/ 1643663 w 2378030"/>
              <a:gd name="connsiteY30" fmla="*/ 194377 h 654500"/>
              <a:gd name="connsiteX31" fmla="*/ 1588808 w 2378030"/>
              <a:gd name="connsiteY31" fmla="*/ 194377 h 654500"/>
              <a:gd name="connsiteX32" fmla="*/ 1679115 w 2378030"/>
              <a:gd name="connsiteY32" fmla="*/ 30423 h 654500"/>
              <a:gd name="connsiteX33" fmla="*/ 1682849 w 2378030"/>
              <a:gd name="connsiteY33" fmla="*/ 27280 h 654500"/>
              <a:gd name="connsiteX34" fmla="*/ 1682849 w 2378030"/>
              <a:gd name="connsiteY34" fmla="*/ 27184 h 654500"/>
              <a:gd name="connsiteX35" fmla="*/ 1679115 w 2378030"/>
              <a:gd name="connsiteY35" fmla="*/ 24136 h 654500"/>
              <a:gd name="connsiteX36" fmla="*/ 1676362 w 2378030"/>
              <a:gd name="connsiteY36" fmla="*/ 24136 h 654500"/>
              <a:gd name="connsiteX37" fmla="*/ 1676362 w 2378030"/>
              <a:gd name="connsiteY37" fmla="*/ 30423 h 654500"/>
              <a:gd name="connsiteX38" fmla="*/ 1679115 w 2378030"/>
              <a:gd name="connsiteY38" fmla="*/ 30423 h 654500"/>
              <a:gd name="connsiteX39" fmla="*/ 1671657 w 2378030"/>
              <a:gd name="connsiteY39" fmla="*/ 20517 h 654500"/>
              <a:gd name="connsiteX40" fmla="*/ 1679210 w 2378030"/>
              <a:gd name="connsiteY40" fmla="*/ 20517 h 654500"/>
              <a:gd name="connsiteX41" fmla="*/ 1687449 w 2378030"/>
              <a:gd name="connsiteY41" fmla="*/ 26994 h 654500"/>
              <a:gd name="connsiteX42" fmla="*/ 1687449 w 2378030"/>
              <a:gd name="connsiteY42" fmla="*/ 27089 h 654500"/>
              <a:gd name="connsiteX43" fmla="*/ 1683039 w 2378030"/>
              <a:gd name="connsiteY43" fmla="*/ 32880 h 654500"/>
              <a:gd name="connsiteX44" fmla="*/ 1688725 w 2378030"/>
              <a:gd name="connsiteY44" fmla="*/ 42005 h 654500"/>
              <a:gd name="connsiteX45" fmla="*/ 1683820 w 2378030"/>
              <a:gd name="connsiteY45" fmla="*/ 42005 h 654500"/>
              <a:gd name="connsiteX46" fmla="*/ 1678619 w 2378030"/>
              <a:gd name="connsiteY46" fmla="*/ 33661 h 654500"/>
              <a:gd name="connsiteX47" fmla="*/ 1676362 w 2378030"/>
              <a:gd name="connsiteY47" fmla="*/ 33661 h 654500"/>
              <a:gd name="connsiteX48" fmla="*/ 1676362 w 2378030"/>
              <a:gd name="connsiteY48" fmla="*/ 42005 h 654500"/>
              <a:gd name="connsiteX49" fmla="*/ 1671647 w 2378030"/>
              <a:gd name="connsiteY49" fmla="*/ 42005 h 654500"/>
              <a:gd name="connsiteX50" fmla="*/ 1671647 w 2378030"/>
              <a:gd name="connsiteY50" fmla="*/ 20517 h 654500"/>
              <a:gd name="connsiteX51" fmla="*/ 1696974 w 2378030"/>
              <a:gd name="connsiteY51" fmla="*/ 31509 h 654500"/>
              <a:gd name="connsiteX52" fmla="*/ 1679115 w 2378030"/>
              <a:gd name="connsiteY52" fmla="*/ 13354 h 654500"/>
              <a:gd name="connsiteX53" fmla="*/ 1661255 w 2378030"/>
              <a:gd name="connsiteY53" fmla="*/ 31613 h 654500"/>
              <a:gd name="connsiteX54" fmla="*/ 1679115 w 2378030"/>
              <a:gd name="connsiteY54" fmla="*/ 49673 h 654500"/>
              <a:gd name="connsiteX55" fmla="*/ 1696974 w 2378030"/>
              <a:gd name="connsiteY55" fmla="*/ 31509 h 654500"/>
              <a:gd name="connsiteX56" fmla="*/ 1696974 w 2378030"/>
              <a:gd name="connsiteY56" fmla="*/ 31509 h 654500"/>
              <a:gd name="connsiteX57" fmla="*/ 1657322 w 2378030"/>
              <a:gd name="connsiteY57" fmla="*/ 31604 h 654500"/>
              <a:gd name="connsiteX58" fmla="*/ 1679115 w 2378030"/>
              <a:gd name="connsiteY58" fmla="*/ 9811 h 654500"/>
              <a:gd name="connsiteX59" fmla="*/ 1700898 w 2378030"/>
              <a:gd name="connsiteY59" fmla="*/ 31499 h 654500"/>
              <a:gd name="connsiteX60" fmla="*/ 1679115 w 2378030"/>
              <a:gd name="connsiteY60" fmla="*/ 53197 h 654500"/>
              <a:gd name="connsiteX61" fmla="*/ 1657322 w 2378030"/>
              <a:gd name="connsiteY61" fmla="*/ 31604 h 654500"/>
              <a:gd name="connsiteX62" fmla="*/ 1657322 w 2378030"/>
              <a:gd name="connsiteY62" fmla="*/ 31604 h 654500"/>
              <a:gd name="connsiteX63" fmla="*/ 1301887 w 2378030"/>
              <a:gd name="connsiteY63" fmla="*/ 584321 h 654500"/>
              <a:gd name="connsiteX64" fmla="*/ 1338605 w 2378030"/>
              <a:gd name="connsiteY64" fmla="*/ 557822 h 654500"/>
              <a:gd name="connsiteX65" fmla="*/ 1338605 w 2378030"/>
              <a:gd name="connsiteY65" fmla="*/ 557060 h 654500"/>
              <a:gd name="connsiteX66" fmla="*/ 1301887 w 2378030"/>
              <a:gd name="connsiteY66" fmla="*/ 530571 h 654500"/>
              <a:gd name="connsiteX67" fmla="*/ 1253985 w 2378030"/>
              <a:gd name="connsiteY67" fmla="*/ 530571 h 654500"/>
              <a:gd name="connsiteX68" fmla="*/ 1253985 w 2378030"/>
              <a:gd name="connsiteY68" fmla="*/ 584330 h 654500"/>
              <a:gd name="connsiteX69" fmla="*/ 1301887 w 2378030"/>
              <a:gd name="connsiteY69" fmla="*/ 584330 h 654500"/>
              <a:gd name="connsiteX70" fmla="*/ 1236383 w 2378030"/>
              <a:gd name="connsiteY70" fmla="*/ 517112 h 654500"/>
              <a:gd name="connsiteX71" fmla="*/ 1300753 w 2378030"/>
              <a:gd name="connsiteY71" fmla="*/ 517112 h 654500"/>
              <a:gd name="connsiteX72" fmla="*/ 1356208 w 2378030"/>
              <a:gd name="connsiteY72" fmla="*/ 556870 h 654500"/>
              <a:gd name="connsiteX73" fmla="*/ 1356208 w 2378030"/>
              <a:gd name="connsiteY73" fmla="*/ 557632 h 654500"/>
              <a:gd name="connsiteX74" fmla="*/ 1317403 w 2378030"/>
              <a:gd name="connsiteY74" fmla="*/ 596246 h 654500"/>
              <a:gd name="connsiteX75" fmla="*/ 1366999 w 2378030"/>
              <a:gd name="connsiteY75" fmla="*/ 652472 h 654500"/>
              <a:gd name="connsiteX76" fmla="*/ 1345806 w 2378030"/>
              <a:gd name="connsiteY76" fmla="*/ 652472 h 654500"/>
              <a:gd name="connsiteX77" fmla="*/ 1297334 w 2378030"/>
              <a:gd name="connsiteY77" fmla="*/ 597570 h 654500"/>
              <a:gd name="connsiteX78" fmla="*/ 1253976 w 2378030"/>
              <a:gd name="connsiteY78" fmla="*/ 597570 h 654500"/>
              <a:gd name="connsiteX79" fmla="*/ 1253976 w 2378030"/>
              <a:gd name="connsiteY79" fmla="*/ 652472 h 654500"/>
              <a:gd name="connsiteX80" fmla="*/ 1236374 w 2378030"/>
              <a:gd name="connsiteY80" fmla="*/ 652472 h 654500"/>
              <a:gd name="connsiteX81" fmla="*/ 1236374 w 2378030"/>
              <a:gd name="connsiteY81" fmla="*/ 517112 h 654500"/>
              <a:gd name="connsiteX82" fmla="*/ 1405614 w 2378030"/>
              <a:gd name="connsiteY82" fmla="*/ 517112 h 654500"/>
              <a:gd name="connsiteX83" fmla="*/ 1519571 w 2378030"/>
              <a:gd name="connsiteY83" fmla="*/ 517112 h 654500"/>
              <a:gd name="connsiteX84" fmla="*/ 1519571 w 2378030"/>
              <a:gd name="connsiteY84" fmla="*/ 530752 h 654500"/>
              <a:gd name="connsiteX85" fmla="*/ 1423226 w 2378030"/>
              <a:gd name="connsiteY85" fmla="*/ 530752 h 654500"/>
              <a:gd name="connsiteX86" fmla="*/ 1423226 w 2378030"/>
              <a:gd name="connsiteY86" fmla="*/ 576367 h 654500"/>
              <a:gd name="connsiteX87" fmla="*/ 1504426 w 2378030"/>
              <a:gd name="connsiteY87" fmla="*/ 576367 h 654500"/>
              <a:gd name="connsiteX88" fmla="*/ 1504426 w 2378030"/>
              <a:gd name="connsiteY88" fmla="*/ 590007 h 654500"/>
              <a:gd name="connsiteX89" fmla="*/ 1423226 w 2378030"/>
              <a:gd name="connsiteY89" fmla="*/ 590007 h 654500"/>
              <a:gd name="connsiteX90" fmla="*/ 1423226 w 2378030"/>
              <a:gd name="connsiteY90" fmla="*/ 638842 h 654500"/>
              <a:gd name="connsiteX91" fmla="*/ 1524124 w 2378030"/>
              <a:gd name="connsiteY91" fmla="*/ 638842 h 654500"/>
              <a:gd name="connsiteX92" fmla="*/ 1524124 w 2378030"/>
              <a:gd name="connsiteY92" fmla="*/ 652482 h 654500"/>
              <a:gd name="connsiteX93" fmla="*/ 1405614 w 2378030"/>
              <a:gd name="connsiteY93" fmla="*/ 652482 h 654500"/>
              <a:gd name="connsiteX94" fmla="*/ 1405614 w 2378030"/>
              <a:gd name="connsiteY94" fmla="*/ 517112 h 654500"/>
              <a:gd name="connsiteX95" fmla="*/ 1554023 w 2378030"/>
              <a:gd name="connsiteY95" fmla="*/ 611200 h 654500"/>
              <a:gd name="connsiteX96" fmla="*/ 1571254 w 2378030"/>
              <a:gd name="connsiteY96" fmla="*/ 611200 h 654500"/>
              <a:gd name="connsiteX97" fmla="*/ 1622936 w 2378030"/>
              <a:gd name="connsiteY97" fmla="*/ 640737 h 654500"/>
              <a:gd name="connsiteX98" fmla="*/ 1668180 w 2378030"/>
              <a:gd name="connsiteY98" fmla="*/ 614420 h 654500"/>
              <a:gd name="connsiteX99" fmla="*/ 1619145 w 2378030"/>
              <a:gd name="connsiteY99" fmla="*/ 589055 h 654500"/>
              <a:gd name="connsiteX100" fmla="*/ 1561024 w 2378030"/>
              <a:gd name="connsiteY100" fmla="*/ 551564 h 654500"/>
              <a:gd name="connsiteX101" fmla="*/ 1618383 w 2378030"/>
              <a:gd name="connsiteY101" fmla="*/ 515417 h 654500"/>
              <a:gd name="connsiteX102" fmla="*/ 1679715 w 2378030"/>
              <a:gd name="connsiteY102" fmla="*/ 552698 h 654500"/>
              <a:gd name="connsiteX103" fmla="*/ 1663627 w 2378030"/>
              <a:gd name="connsiteY103" fmla="*/ 552698 h 654500"/>
              <a:gd name="connsiteX104" fmla="*/ 1618383 w 2378030"/>
              <a:gd name="connsiteY104" fmla="*/ 528847 h 654500"/>
              <a:gd name="connsiteX105" fmla="*/ 1577502 w 2378030"/>
              <a:gd name="connsiteY105" fmla="*/ 551193 h 654500"/>
              <a:gd name="connsiteX106" fmla="*/ 1624251 w 2378030"/>
              <a:gd name="connsiteY106" fmla="*/ 574672 h 654500"/>
              <a:gd name="connsiteX107" fmla="*/ 1685201 w 2378030"/>
              <a:gd name="connsiteY107" fmla="*/ 613848 h 654500"/>
              <a:gd name="connsiteX108" fmla="*/ 1622927 w 2378030"/>
              <a:gd name="connsiteY108" fmla="*/ 654158 h 654500"/>
              <a:gd name="connsiteX109" fmla="*/ 1554023 w 2378030"/>
              <a:gd name="connsiteY109" fmla="*/ 611200 h 654500"/>
              <a:gd name="connsiteX110" fmla="*/ 1878864 w 2378030"/>
              <a:gd name="connsiteY110" fmla="*/ 585073 h 654500"/>
              <a:gd name="connsiteX111" fmla="*/ 1878864 w 2378030"/>
              <a:gd name="connsiteY111" fmla="*/ 583568 h 654500"/>
              <a:gd name="connsiteX112" fmla="*/ 1808236 w 2378030"/>
              <a:gd name="connsiteY112" fmla="*/ 528857 h 654500"/>
              <a:gd name="connsiteX113" fmla="*/ 1737636 w 2378030"/>
              <a:gd name="connsiteY113" fmla="*/ 583940 h 654500"/>
              <a:gd name="connsiteX114" fmla="*/ 1737636 w 2378030"/>
              <a:gd name="connsiteY114" fmla="*/ 585464 h 654500"/>
              <a:gd name="connsiteX115" fmla="*/ 1808817 w 2378030"/>
              <a:gd name="connsiteY115" fmla="*/ 640366 h 654500"/>
              <a:gd name="connsiteX116" fmla="*/ 1878864 w 2378030"/>
              <a:gd name="connsiteY116" fmla="*/ 585073 h 654500"/>
              <a:gd name="connsiteX117" fmla="*/ 1719282 w 2378030"/>
              <a:gd name="connsiteY117" fmla="*/ 585645 h 654500"/>
              <a:gd name="connsiteX118" fmla="*/ 1719282 w 2378030"/>
              <a:gd name="connsiteY118" fmla="*/ 584130 h 654500"/>
              <a:gd name="connsiteX119" fmla="*/ 1808245 w 2378030"/>
              <a:gd name="connsiteY119" fmla="*/ 515417 h 654500"/>
              <a:gd name="connsiteX120" fmla="*/ 1897228 w 2378030"/>
              <a:gd name="connsiteY120" fmla="*/ 583749 h 654500"/>
              <a:gd name="connsiteX121" fmla="*/ 1897228 w 2378030"/>
              <a:gd name="connsiteY121" fmla="*/ 585264 h 654500"/>
              <a:gd name="connsiteX122" fmla="*/ 1808817 w 2378030"/>
              <a:gd name="connsiteY122" fmla="*/ 654158 h 654500"/>
              <a:gd name="connsiteX123" fmla="*/ 1719282 w 2378030"/>
              <a:gd name="connsiteY123" fmla="*/ 585645 h 654500"/>
              <a:gd name="connsiteX124" fmla="*/ 2006632 w 2378030"/>
              <a:gd name="connsiteY124" fmla="*/ 584321 h 654500"/>
              <a:gd name="connsiteX125" fmla="*/ 2043351 w 2378030"/>
              <a:gd name="connsiteY125" fmla="*/ 557822 h 654500"/>
              <a:gd name="connsiteX126" fmla="*/ 2043351 w 2378030"/>
              <a:gd name="connsiteY126" fmla="*/ 557060 h 654500"/>
              <a:gd name="connsiteX127" fmla="*/ 2006632 w 2378030"/>
              <a:gd name="connsiteY127" fmla="*/ 530571 h 654500"/>
              <a:gd name="connsiteX128" fmla="*/ 1958731 w 2378030"/>
              <a:gd name="connsiteY128" fmla="*/ 530571 h 654500"/>
              <a:gd name="connsiteX129" fmla="*/ 1958731 w 2378030"/>
              <a:gd name="connsiteY129" fmla="*/ 584330 h 654500"/>
              <a:gd name="connsiteX130" fmla="*/ 2006632 w 2378030"/>
              <a:gd name="connsiteY130" fmla="*/ 584330 h 654500"/>
              <a:gd name="connsiteX131" fmla="*/ 1941128 w 2378030"/>
              <a:gd name="connsiteY131" fmla="*/ 517112 h 654500"/>
              <a:gd name="connsiteX132" fmla="*/ 2005498 w 2378030"/>
              <a:gd name="connsiteY132" fmla="*/ 517112 h 654500"/>
              <a:gd name="connsiteX133" fmla="*/ 2060953 w 2378030"/>
              <a:gd name="connsiteY133" fmla="*/ 556870 h 654500"/>
              <a:gd name="connsiteX134" fmla="*/ 2060953 w 2378030"/>
              <a:gd name="connsiteY134" fmla="*/ 557632 h 654500"/>
              <a:gd name="connsiteX135" fmla="*/ 2022148 w 2378030"/>
              <a:gd name="connsiteY135" fmla="*/ 596246 h 654500"/>
              <a:gd name="connsiteX136" fmla="*/ 2071745 w 2378030"/>
              <a:gd name="connsiteY136" fmla="*/ 652472 h 654500"/>
              <a:gd name="connsiteX137" fmla="*/ 2050552 w 2378030"/>
              <a:gd name="connsiteY137" fmla="*/ 652472 h 654500"/>
              <a:gd name="connsiteX138" fmla="*/ 2002069 w 2378030"/>
              <a:gd name="connsiteY138" fmla="*/ 597570 h 654500"/>
              <a:gd name="connsiteX139" fmla="*/ 1958721 w 2378030"/>
              <a:gd name="connsiteY139" fmla="*/ 597570 h 654500"/>
              <a:gd name="connsiteX140" fmla="*/ 1958721 w 2378030"/>
              <a:gd name="connsiteY140" fmla="*/ 652472 h 654500"/>
              <a:gd name="connsiteX141" fmla="*/ 1941119 w 2378030"/>
              <a:gd name="connsiteY141" fmla="*/ 652472 h 654500"/>
              <a:gd name="connsiteX142" fmla="*/ 1941119 w 2378030"/>
              <a:gd name="connsiteY142" fmla="*/ 517112 h 654500"/>
              <a:gd name="connsiteX143" fmla="*/ 2148974 w 2378030"/>
              <a:gd name="connsiteY143" fmla="*/ 530752 h 654500"/>
              <a:gd name="connsiteX144" fmla="*/ 2093328 w 2378030"/>
              <a:gd name="connsiteY144" fmla="*/ 530752 h 654500"/>
              <a:gd name="connsiteX145" fmla="*/ 2093328 w 2378030"/>
              <a:gd name="connsiteY145" fmla="*/ 517112 h 654500"/>
              <a:gd name="connsiteX146" fmla="*/ 2222230 w 2378030"/>
              <a:gd name="connsiteY146" fmla="*/ 517112 h 654500"/>
              <a:gd name="connsiteX147" fmla="*/ 2222230 w 2378030"/>
              <a:gd name="connsiteY147" fmla="*/ 530752 h 654500"/>
              <a:gd name="connsiteX148" fmla="*/ 2166585 w 2378030"/>
              <a:gd name="connsiteY148" fmla="*/ 530752 h 654500"/>
              <a:gd name="connsiteX149" fmla="*/ 2166585 w 2378030"/>
              <a:gd name="connsiteY149" fmla="*/ 652472 h 654500"/>
              <a:gd name="connsiteX150" fmla="*/ 2148964 w 2378030"/>
              <a:gd name="connsiteY150" fmla="*/ 652472 h 654500"/>
              <a:gd name="connsiteX151" fmla="*/ 2148964 w 2378030"/>
              <a:gd name="connsiteY151" fmla="*/ 530752 h 654500"/>
              <a:gd name="connsiteX152" fmla="*/ 2246843 w 2378030"/>
              <a:gd name="connsiteY152" fmla="*/ 611200 h 654500"/>
              <a:gd name="connsiteX153" fmla="*/ 2264074 w 2378030"/>
              <a:gd name="connsiteY153" fmla="*/ 611200 h 654500"/>
              <a:gd name="connsiteX154" fmla="*/ 2315756 w 2378030"/>
              <a:gd name="connsiteY154" fmla="*/ 640737 h 654500"/>
              <a:gd name="connsiteX155" fmla="*/ 2361000 w 2378030"/>
              <a:gd name="connsiteY155" fmla="*/ 614420 h 654500"/>
              <a:gd name="connsiteX156" fmla="*/ 2311965 w 2378030"/>
              <a:gd name="connsiteY156" fmla="*/ 589055 h 654500"/>
              <a:gd name="connsiteX157" fmla="*/ 2253844 w 2378030"/>
              <a:gd name="connsiteY157" fmla="*/ 551564 h 654500"/>
              <a:gd name="connsiteX158" fmla="*/ 2311213 w 2378030"/>
              <a:gd name="connsiteY158" fmla="*/ 515417 h 654500"/>
              <a:gd name="connsiteX159" fmla="*/ 2372535 w 2378030"/>
              <a:gd name="connsiteY159" fmla="*/ 552698 h 654500"/>
              <a:gd name="connsiteX160" fmla="*/ 2356457 w 2378030"/>
              <a:gd name="connsiteY160" fmla="*/ 552698 h 654500"/>
              <a:gd name="connsiteX161" fmla="*/ 2311213 w 2378030"/>
              <a:gd name="connsiteY161" fmla="*/ 528847 h 654500"/>
              <a:gd name="connsiteX162" fmla="*/ 2270322 w 2378030"/>
              <a:gd name="connsiteY162" fmla="*/ 551193 h 654500"/>
              <a:gd name="connsiteX163" fmla="*/ 2317071 w 2378030"/>
              <a:gd name="connsiteY163" fmla="*/ 574672 h 654500"/>
              <a:gd name="connsiteX164" fmla="*/ 2378031 w 2378030"/>
              <a:gd name="connsiteY164" fmla="*/ 613848 h 654500"/>
              <a:gd name="connsiteX165" fmla="*/ 2315747 w 2378030"/>
              <a:gd name="connsiteY165" fmla="*/ 654158 h 654500"/>
              <a:gd name="connsiteX166" fmla="*/ 2246843 w 2378030"/>
              <a:gd name="connsiteY166" fmla="*/ 611200 h 654500"/>
              <a:gd name="connsiteX167" fmla="*/ 0 w 2378030"/>
              <a:gd name="connsiteY167" fmla="*/ 517436 h 654500"/>
              <a:gd name="connsiteX168" fmla="*/ 17602 w 2378030"/>
              <a:gd name="connsiteY168" fmla="*/ 517436 h 654500"/>
              <a:gd name="connsiteX169" fmla="*/ 17602 w 2378030"/>
              <a:gd name="connsiteY169" fmla="*/ 578577 h 654500"/>
              <a:gd name="connsiteX170" fmla="*/ 121349 w 2378030"/>
              <a:gd name="connsiteY170" fmla="*/ 578577 h 654500"/>
              <a:gd name="connsiteX171" fmla="*/ 121349 w 2378030"/>
              <a:gd name="connsiteY171" fmla="*/ 517436 h 654500"/>
              <a:gd name="connsiteX172" fmla="*/ 138960 w 2378030"/>
              <a:gd name="connsiteY172" fmla="*/ 517436 h 654500"/>
              <a:gd name="connsiteX173" fmla="*/ 138960 w 2378030"/>
              <a:gd name="connsiteY173" fmla="*/ 652786 h 654500"/>
              <a:gd name="connsiteX174" fmla="*/ 121349 w 2378030"/>
              <a:gd name="connsiteY174" fmla="*/ 652786 h 654500"/>
              <a:gd name="connsiteX175" fmla="*/ 121349 w 2378030"/>
              <a:gd name="connsiteY175" fmla="*/ 592769 h 654500"/>
              <a:gd name="connsiteX176" fmla="*/ 17602 w 2378030"/>
              <a:gd name="connsiteY176" fmla="*/ 592769 h 654500"/>
              <a:gd name="connsiteX177" fmla="*/ 17602 w 2378030"/>
              <a:gd name="connsiteY177" fmla="*/ 652786 h 654500"/>
              <a:gd name="connsiteX178" fmla="*/ 0 w 2378030"/>
              <a:gd name="connsiteY178" fmla="*/ 652786 h 654500"/>
              <a:gd name="connsiteX179" fmla="*/ 0 w 2378030"/>
              <a:gd name="connsiteY179" fmla="*/ 517436 h 654500"/>
              <a:gd name="connsiteX180" fmla="*/ 335994 w 2378030"/>
              <a:gd name="connsiteY180" fmla="*/ 585397 h 654500"/>
              <a:gd name="connsiteX181" fmla="*/ 335994 w 2378030"/>
              <a:gd name="connsiteY181" fmla="*/ 583883 h 654500"/>
              <a:gd name="connsiteX182" fmla="*/ 265395 w 2378030"/>
              <a:gd name="connsiteY182" fmla="*/ 529171 h 654500"/>
              <a:gd name="connsiteX183" fmla="*/ 194777 w 2378030"/>
              <a:gd name="connsiteY183" fmla="*/ 584264 h 654500"/>
              <a:gd name="connsiteX184" fmla="*/ 194777 w 2378030"/>
              <a:gd name="connsiteY184" fmla="*/ 585778 h 654500"/>
              <a:gd name="connsiteX185" fmla="*/ 265957 w 2378030"/>
              <a:gd name="connsiteY185" fmla="*/ 640680 h 654500"/>
              <a:gd name="connsiteX186" fmla="*/ 335994 w 2378030"/>
              <a:gd name="connsiteY186" fmla="*/ 585397 h 654500"/>
              <a:gd name="connsiteX187" fmla="*/ 176413 w 2378030"/>
              <a:gd name="connsiteY187" fmla="*/ 585969 h 654500"/>
              <a:gd name="connsiteX188" fmla="*/ 176413 w 2378030"/>
              <a:gd name="connsiteY188" fmla="*/ 584454 h 654500"/>
              <a:gd name="connsiteX189" fmla="*/ 265395 w 2378030"/>
              <a:gd name="connsiteY189" fmla="*/ 515741 h 654500"/>
              <a:gd name="connsiteX190" fmla="*/ 354359 w 2378030"/>
              <a:gd name="connsiteY190" fmla="*/ 584073 h 654500"/>
              <a:gd name="connsiteX191" fmla="*/ 354359 w 2378030"/>
              <a:gd name="connsiteY191" fmla="*/ 585597 h 654500"/>
              <a:gd name="connsiteX192" fmla="*/ 265957 w 2378030"/>
              <a:gd name="connsiteY192" fmla="*/ 654501 h 654500"/>
              <a:gd name="connsiteX193" fmla="*/ 176413 w 2378030"/>
              <a:gd name="connsiteY193" fmla="*/ 585969 h 654500"/>
              <a:gd name="connsiteX194" fmla="*/ 424777 w 2378030"/>
              <a:gd name="connsiteY194" fmla="*/ 531066 h 654500"/>
              <a:gd name="connsiteX195" fmla="*/ 369122 w 2378030"/>
              <a:gd name="connsiteY195" fmla="*/ 531066 h 654500"/>
              <a:gd name="connsiteX196" fmla="*/ 369122 w 2378030"/>
              <a:gd name="connsiteY196" fmla="*/ 517436 h 654500"/>
              <a:gd name="connsiteX197" fmla="*/ 498034 w 2378030"/>
              <a:gd name="connsiteY197" fmla="*/ 517436 h 654500"/>
              <a:gd name="connsiteX198" fmla="*/ 498034 w 2378030"/>
              <a:gd name="connsiteY198" fmla="*/ 531066 h 654500"/>
              <a:gd name="connsiteX199" fmla="*/ 442379 w 2378030"/>
              <a:gd name="connsiteY199" fmla="*/ 531066 h 654500"/>
              <a:gd name="connsiteX200" fmla="*/ 442379 w 2378030"/>
              <a:gd name="connsiteY200" fmla="*/ 652786 h 654500"/>
              <a:gd name="connsiteX201" fmla="*/ 424767 w 2378030"/>
              <a:gd name="connsiteY201" fmla="*/ 652786 h 654500"/>
              <a:gd name="connsiteX202" fmla="*/ 424767 w 2378030"/>
              <a:gd name="connsiteY202" fmla="*/ 531066 h 654500"/>
              <a:gd name="connsiteX203" fmla="*/ 531352 w 2378030"/>
              <a:gd name="connsiteY203" fmla="*/ 517436 h 654500"/>
              <a:gd name="connsiteX204" fmla="*/ 645309 w 2378030"/>
              <a:gd name="connsiteY204" fmla="*/ 517436 h 654500"/>
              <a:gd name="connsiteX205" fmla="*/ 645309 w 2378030"/>
              <a:gd name="connsiteY205" fmla="*/ 531066 h 654500"/>
              <a:gd name="connsiteX206" fmla="*/ 548954 w 2378030"/>
              <a:gd name="connsiteY206" fmla="*/ 531066 h 654500"/>
              <a:gd name="connsiteX207" fmla="*/ 548954 w 2378030"/>
              <a:gd name="connsiteY207" fmla="*/ 576682 h 654500"/>
              <a:gd name="connsiteX208" fmla="*/ 630155 w 2378030"/>
              <a:gd name="connsiteY208" fmla="*/ 576682 h 654500"/>
              <a:gd name="connsiteX209" fmla="*/ 630155 w 2378030"/>
              <a:gd name="connsiteY209" fmla="*/ 590321 h 654500"/>
              <a:gd name="connsiteX210" fmla="*/ 548954 w 2378030"/>
              <a:gd name="connsiteY210" fmla="*/ 590321 h 654500"/>
              <a:gd name="connsiteX211" fmla="*/ 548954 w 2378030"/>
              <a:gd name="connsiteY211" fmla="*/ 639156 h 654500"/>
              <a:gd name="connsiteX212" fmla="*/ 649862 w 2378030"/>
              <a:gd name="connsiteY212" fmla="*/ 639156 h 654500"/>
              <a:gd name="connsiteX213" fmla="*/ 649862 w 2378030"/>
              <a:gd name="connsiteY213" fmla="*/ 652796 h 654500"/>
              <a:gd name="connsiteX214" fmla="*/ 531362 w 2378030"/>
              <a:gd name="connsiteY214" fmla="*/ 652796 h 654500"/>
              <a:gd name="connsiteX215" fmla="*/ 531362 w 2378030"/>
              <a:gd name="connsiteY215" fmla="*/ 517436 h 654500"/>
              <a:gd name="connsiteX216" fmla="*/ 684676 w 2378030"/>
              <a:gd name="connsiteY216" fmla="*/ 517436 h 654500"/>
              <a:gd name="connsiteX217" fmla="*/ 702288 w 2378030"/>
              <a:gd name="connsiteY217" fmla="*/ 517436 h 654500"/>
              <a:gd name="connsiteX218" fmla="*/ 702288 w 2378030"/>
              <a:gd name="connsiteY218" fmla="*/ 639147 h 654500"/>
              <a:gd name="connsiteX219" fmla="*/ 789556 w 2378030"/>
              <a:gd name="connsiteY219" fmla="*/ 639147 h 654500"/>
              <a:gd name="connsiteX220" fmla="*/ 789556 w 2378030"/>
              <a:gd name="connsiteY220" fmla="*/ 652786 h 654500"/>
              <a:gd name="connsiteX221" fmla="*/ 684676 w 2378030"/>
              <a:gd name="connsiteY221" fmla="*/ 652786 h 654500"/>
              <a:gd name="connsiteX222" fmla="*/ 684676 w 2378030"/>
              <a:gd name="connsiteY222" fmla="*/ 517436 h 654500"/>
              <a:gd name="connsiteX223" fmla="*/ 810930 w 2378030"/>
              <a:gd name="connsiteY223" fmla="*/ 611524 h 654500"/>
              <a:gd name="connsiteX224" fmla="*/ 828161 w 2378030"/>
              <a:gd name="connsiteY224" fmla="*/ 611524 h 654500"/>
              <a:gd name="connsiteX225" fmla="*/ 879843 w 2378030"/>
              <a:gd name="connsiteY225" fmla="*/ 641052 h 654500"/>
              <a:gd name="connsiteX226" fmla="*/ 925087 w 2378030"/>
              <a:gd name="connsiteY226" fmla="*/ 614744 h 654500"/>
              <a:gd name="connsiteX227" fmla="*/ 876071 w 2378030"/>
              <a:gd name="connsiteY227" fmla="*/ 589369 h 654500"/>
              <a:gd name="connsiteX228" fmla="*/ 817950 w 2378030"/>
              <a:gd name="connsiteY228" fmla="*/ 551879 h 654500"/>
              <a:gd name="connsiteX229" fmla="*/ 875300 w 2378030"/>
              <a:gd name="connsiteY229" fmla="*/ 515731 h 654500"/>
              <a:gd name="connsiteX230" fmla="*/ 936631 w 2378030"/>
              <a:gd name="connsiteY230" fmla="*/ 553022 h 654500"/>
              <a:gd name="connsiteX231" fmla="*/ 920544 w 2378030"/>
              <a:gd name="connsiteY231" fmla="*/ 553022 h 654500"/>
              <a:gd name="connsiteX232" fmla="*/ 875300 w 2378030"/>
              <a:gd name="connsiteY232" fmla="*/ 529161 h 654500"/>
              <a:gd name="connsiteX233" fmla="*/ 834409 w 2378030"/>
              <a:gd name="connsiteY233" fmla="*/ 551507 h 654500"/>
              <a:gd name="connsiteX234" fmla="*/ 881167 w 2378030"/>
              <a:gd name="connsiteY234" fmla="*/ 574986 h 654500"/>
              <a:gd name="connsiteX235" fmla="*/ 942118 w 2378030"/>
              <a:gd name="connsiteY235" fmla="*/ 614162 h 654500"/>
              <a:gd name="connsiteX236" fmla="*/ 879834 w 2378030"/>
              <a:gd name="connsiteY236" fmla="*/ 654491 h 654500"/>
              <a:gd name="connsiteX237" fmla="*/ 810930 w 2378030"/>
              <a:gd name="connsiteY237" fmla="*/ 611524 h 654500"/>
              <a:gd name="connsiteX238" fmla="*/ 1069629 w 2378030"/>
              <a:gd name="connsiteY238" fmla="*/ 573776 h 654500"/>
              <a:gd name="connsiteX239" fmla="*/ 1095747 w 2378030"/>
              <a:gd name="connsiteY239" fmla="*/ 546487 h 654500"/>
              <a:gd name="connsiteX240" fmla="*/ 1075249 w 2378030"/>
              <a:gd name="connsiteY240" fmla="*/ 527923 h 654500"/>
              <a:gd name="connsiteX241" fmla="*/ 1053579 w 2378030"/>
              <a:gd name="connsiteY241" fmla="*/ 548202 h 654500"/>
              <a:gd name="connsiteX242" fmla="*/ 1069629 w 2378030"/>
              <a:gd name="connsiteY242" fmla="*/ 573776 h 654500"/>
              <a:gd name="connsiteX243" fmla="*/ 1069629 w 2378030"/>
              <a:gd name="connsiteY243" fmla="*/ 573776 h 654500"/>
              <a:gd name="connsiteX244" fmla="*/ 1066810 w 2378030"/>
              <a:gd name="connsiteY244" fmla="*/ 641042 h 654500"/>
              <a:gd name="connsiteX245" fmla="*/ 1102700 w 2378030"/>
              <a:gd name="connsiteY245" fmla="*/ 626078 h 654500"/>
              <a:gd name="connsiteX246" fmla="*/ 1063676 w 2378030"/>
              <a:gd name="connsiteY246" fmla="*/ 586102 h 654500"/>
              <a:gd name="connsiteX247" fmla="*/ 1035882 w 2378030"/>
              <a:gd name="connsiteY247" fmla="*/ 616982 h 654500"/>
              <a:gd name="connsiteX248" fmla="*/ 1066810 w 2378030"/>
              <a:gd name="connsiteY248" fmla="*/ 641042 h 654500"/>
              <a:gd name="connsiteX249" fmla="*/ 1066810 w 2378030"/>
              <a:gd name="connsiteY249" fmla="*/ 641042 h 654500"/>
              <a:gd name="connsiteX250" fmla="*/ 1110625 w 2378030"/>
              <a:gd name="connsiteY250" fmla="*/ 634222 h 654500"/>
              <a:gd name="connsiteX251" fmla="*/ 1066476 w 2378030"/>
              <a:gd name="connsiteY251" fmla="*/ 654110 h 654500"/>
              <a:gd name="connsiteX252" fmla="*/ 1020328 w 2378030"/>
              <a:gd name="connsiteY252" fmla="*/ 617925 h 654500"/>
              <a:gd name="connsiteX253" fmla="*/ 1054237 w 2378030"/>
              <a:gd name="connsiteY253" fmla="*/ 578129 h 654500"/>
              <a:gd name="connsiteX254" fmla="*/ 1039359 w 2378030"/>
              <a:gd name="connsiteY254" fmla="*/ 548011 h 654500"/>
              <a:gd name="connsiteX255" fmla="*/ 1075582 w 2378030"/>
              <a:gd name="connsiteY255" fmla="*/ 515417 h 654500"/>
              <a:gd name="connsiteX256" fmla="*/ 1109815 w 2378030"/>
              <a:gd name="connsiteY256" fmla="*/ 546868 h 654500"/>
              <a:gd name="connsiteX257" fmla="*/ 1078563 w 2378030"/>
              <a:gd name="connsiteY257" fmla="*/ 581539 h 654500"/>
              <a:gd name="connsiteX258" fmla="*/ 1111463 w 2378030"/>
              <a:gd name="connsiteY258" fmla="*/ 614896 h 654500"/>
              <a:gd name="connsiteX259" fmla="*/ 1132789 w 2378030"/>
              <a:gd name="connsiteY259" fmla="*/ 582882 h 654500"/>
              <a:gd name="connsiteX260" fmla="*/ 1147353 w 2378030"/>
              <a:gd name="connsiteY260" fmla="*/ 582882 h 654500"/>
              <a:gd name="connsiteX261" fmla="*/ 1120226 w 2378030"/>
              <a:gd name="connsiteY261" fmla="*/ 623802 h 654500"/>
              <a:gd name="connsiteX262" fmla="*/ 1148667 w 2378030"/>
              <a:gd name="connsiteY262" fmla="*/ 652796 h 654500"/>
              <a:gd name="connsiteX263" fmla="*/ 1128646 w 2378030"/>
              <a:gd name="connsiteY263" fmla="*/ 652796 h 654500"/>
              <a:gd name="connsiteX264" fmla="*/ 1110625 w 2378030"/>
              <a:gd name="connsiteY264" fmla="*/ 634222 h 6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2378030" h="654500">
                <a:moveTo>
                  <a:pt x="1199617" y="6039"/>
                </a:moveTo>
                <a:lnTo>
                  <a:pt x="1144810" y="6039"/>
                </a:lnTo>
                <a:lnTo>
                  <a:pt x="1144810" y="165754"/>
                </a:lnTo>
                <a:lnTo>
                  <a:pt x="946833" y="165754"/>
                </a:lnTo>
                <a:lnTo>
                  <a:pt x="946833" y="6039"/>
                </a:lnTo>
                <a:lnTo>
                  <a:pt x="892473" y="6039"/>
                </a:lnTo>
                <a:lnTo>
                  <a:pt x="892473" y="369084"/>
                </a:lnTo>
                <a:lnTo>
                  <a:pt x="946833" y="369084"/>
                </a:lnTo>
                <a:lnTo>
                  <a:pt x="946833" y="203216"/>
                </a:lnTo>
                <a:lnTo>
                  <a:pt x="1144810" y="203216"/>
                </a:lnTo>
                <a:lnTo>
                  <a:pt x="1144810" y="369084"/>
                </a:lnTo>
                <a:lnTo>
                  <a:pt x="1199617" y="369084"/>
                </a:lnTo>
                <a:lnTo>
                  <a:pt x="1199617" y="6039"/>
                </a:lnTo>
                <a:close/>
                <a:moveTo>
                  <a:pt x="677132" y="369084"/>
                </a:moveTo>
                <a:lnTo>
                  <a:pt x="731387" y="369084"/>
                </a:lnTo>
                <a:lnTo>
                  <a:pt x="731387" y="6039"/>
                </a:lnTo>
                <a:lnTo>
                  <a:pt x="677132" y="6039"/>
                </a:lnTo>
                <a:lnTo>
                  <a:pt x="677132" y="369084"/>
                </a:lnTo>
                <a:close/>
                <a:moveTo>
                  <a:pt x="1588808" y="194377"/>
                </a:moveTo>
                <a:lnTo>
                  <a:pt x="1588808" y="335080"/>
                </a:lnTo>
                <a:cubicBezTo>
                  <a:pt x="1573454" y="345500"/>
                  <a:pt x="1547689" y="353720"/>
                  <a:pt x="1518609" y="353720"/>
                </a:cubicBezTo>
                <a:cubicBezTo>
                  <a:pt x="1433617" y="353720"/>
                  <a:pt x="1375486" y="278587"/>
                  <a:pt x="1375486" y="183718"/>
                </a:cubicBezTo>
                <a:cubicBezTo>
                  <a:pt x="1375486" y="94326"/>
                  <a:pt x="1426483" y="20841"/>
                  <a:pt x="1511494" y="20841"/>
                </a:cubicBezTo>
                <a:cubicBezTo>
                  <a:pt x="1570177" y="20841"/>
                  <a:pt x="1603629" y="48263"/>
                  <a:pt x="1628299" y="78972"/>
                </a:cubicBezTo>
                <a:lnTo>
                  <a:pt x="1631042" y="78972"/>
                </a:lnTo>
                <a:lnTo>
                  <a:pt x="1631042" y="15907"/>
                </a:lnTo>
                <a:cubicBezTo>
                  <a:pt x="1613497" y="11525"/>
                  <a:pt x="1564681" y="0"/>
                  <a:pt x="1513684" y="0"/>
                </a:cubicBezTo>
                <a:cubicBezTo>
                  <a:pt x="1390288" y="0"/>
                  <a:pt x="1315164" y="89945"/>
                  <a:pt x="1315164" y="188662"/>
                </a:cubicBezTo>
                <a:cubicBezTo>
                  <a:pt x="1315164" y="296685"/>
                  <a:pt x="1396327" y="375114"/>
                  <a:pt x="1514789" y="375114"/>
                </a:cubicBezTo>
                <a:cubicBezTo>
                  <a:pt x="1573463" y="375114"/>
                  <a:pt x="1618974" y="352644"/>
                  <a:pt x="1643663" y="345510"/>
                </a:cubicBezTo>
                <a:lnTo>
                  <a:pt x="1643663" y="194377"/>
                </a:lnTo>
                <a:lnTo>
                  <a:pt x="1588808" y="194377"/>
                </a:lnTo>
                <a:close/>
                <a:moveTo>
                  <a:pt x="1679115" y="30423"/>
                </a:moveTo>
                <a:cubicBezTo>
                  <a:pt x="1681563" y="30423"/>
                  <a:pt x="1682849" y="29347"/>
                  <a:pt x="1682849" y="27280"/>
                </a:cubicBezTo>
                <a:lnTo>
                  <a:pt x="1682849" y="27184"/>
                </a:lnTo>
                <a:cubicBezTo>
                  <a:pt x="1682849" y="24927"/>
                  <a:pt x="1681467" y="24136"/>
                  <a:pt x="1679115" y="24136"/>
                </a:cubicBezTo>
                <a:lnTo>
                  <a:pt x="1676362" y="24136"/>
                </a:lnTo>
                <a:lnTo>
                  <a:pt x="1676362" y="30423"/>
                </a:lnTo>
                <a:lnTo>
                  <a:pt x="1679115" y="30423"/>
                </a:lnTo>
                <a:close/>
                <a:moveTo>
                  <a:pt x="1671657" y="20517"/>
                </a:moveTo>
                <a:lnTo>
                  <a:pt x="1679210" y="20517"/>
                </a:lnTo>
                <a:cubicBezTo>
                  <a:pt x="1684211" y="20517"/>
                  <a:pt x="1687449" y="22574"/>
                  <a:pt x="1687449" y="26994"/>
                </a:cubicBezTo>
                <a:lnTo>
                  <a:pt x="1687449" y="27089"/>
                </a:lnTo>
                <a:cubicBezTo>
                  <a:pt x="1687449" y="30328"/>
                  <a:pt x="1685582" y="32090"/>
                  <a:pt x="1683039" y="32880"/>
                </a:cubicBezTo>
                <a:lnTo>
                  <a:pt x="1688725" y="42005"/>
                </a:lnTo>
                <a:lnTo>
                  <a:pt x="1683820" y="42005"/>
                </a:lnTo>
                <a:lnTo>
                  <a:pt x="1678619" y="33661"/>
                </a:lnTo>
                <a:lnTo>
                  <a:pt x="1676362" y="33661"/>
                </a:lnTo>
                <a:lnTo>
                  <a:pt x="1676362" y="42005"/>
                </a:lnTo>
                <a:lnTo>
                  <a:pt x="1671647" y="42005"/>
                </a:lnTo>
                <a:lnTo>
                  <a:pt x="1671647" y="20517"/>
                </a:lnTo>
                <a:close/>
                <a:moveTo>
                  <a:pt x="1696974" y="31509"/>
                </a:moveTo>
                <a:cubicBezTo>
                  <a:pt x="1696974" y="20812"/>
                  <a:pt x="1689506" y="13354"/>
                  <a:pt x="1679115" y="13354"/>
                </a:cubicBezTo>
                <a:cubicBezTo>
                  <a:pt x="1668713" y="13354"/>
                  <a:pt x="1661255" y="20907"/>
                  <a:pt x="1661255" y="31613"/>
                </a:cubicBezTo>
                <a:cubicBezTo>
                  <a:pt x="1661255" y="42405"/>
                  <a:pt x="1669104" y="49673"/>
                  <a:pt x="1679115" y="49673"/>
                </a:cubicBezTo>
                <a:cubicBezTo>
                  <a:pt x="1689221" y="49663"/>
                  <a:pt x="1696974" y="42205"/>
                  <a:pt x="1696974" y="31509"/>
                </a:cubicBezTo>
                <a:lnTo>
                  <a:pt x="1696974" y="31509"/>
                </a:lnTo>
                <a:close/>
                <a:moveTo>
                  <a:pt x="1657322" y="31604"/>
                </a:moveTo>
                <a:cubicBezTo>
                  <a:pt x="1657322" y="19526"/>
                  <a:pt x="1666942" y="9811"/>
                  <a:pt x="1679115" y="9811"/>
                </a:cubicBezTo>
                <a:cubicBezTo>
                  <a:pt x="1691478" y="9811"/>
                  <a:pt x="1700898" y="19431"/>
                  <a:pt x="1700898" y="31499"/>
                </a:cubicBezTo>
                <a:cubicBezTo>
                  <a:pt x="1700898" y="43777"/>
                  <a:pt x="1691288" y="53197"/>
                  <a:pt x="1679115" y="53197"/>
                </a:cubicBezTo>
                <a:cubicBezTo>
                  <a:pt x="1667037" y="53197"/>
                  <a:pt x="1657322" y="43872"/>
                  <a:pt x="1657322" y="31604"/>
                </a:cubicBezTo>
                <a:lnTo>
                  <a:pt x="1657322" y="31604"/>
                </a:lnTo>
                <a:close/>
                <a:moveTo>
                  <a:pt x="1301887" y="584321"/>
                </a:moveTo>
                <a:cubicBezTo>
                  <a:pt x="1324413" y="584321"/>
                  <a:pt x="1338605" y="575043"/>
                  <a:pt x="1338605" y="557822"/>
                </a:cubicBezTo>
                <a:lnTo>
                  <a:pt x="1338605" y="557060"/>
                </a:lnTo>
                <a:cubicBezTo>
                  <a:pt x="1338605" y="537753"/>
                  <a:pt x="1323270" y="530571"/>
                  <a:pt x="1301887" y="530571"/>
                </a:cubicBezTo>
                <a:lnTo>
                  <a:pt x="1253985" y="530571"/>
                </a:lnTo>
                <a:lnTo>
                  <a:pt x="1253985" y="584330"/>
                </a:lnTo>
                <a:lnTo>
                  <a:pt x="1301887" y="584330"/>
                </a:lnTo>
                <a:close/>
                <a:moveTo>
                  <a:pt x="1236383" y="517112"/>
                </a:moveTo>
                <a:lnTo>
                  <a:pt x="1300753" y="517112"/>
                </a:lnTo>
                <a:cubicBezTo>
                  <a:pt x="1330852" y="517112"/>
                  <a:pt x="1356208" y="528295"/>
                  <a:pt x="1356208" y="556870"/>
                </a:cubicBezTo>
                <a:lnTo>
                  <a:pt x="1356208" y="557632"/>
                </a:lnTo>
                <a:cubicBezTo>
                  <a:pt x="1356208" y="581111"/>
                  <a:pt x="1336339" y="592836"/>
                  <a:pt x="1317403" y="596246"/>
                </a:cubicBezTo>
                <a:lnTo>
                  <a:pt x="1366999" y="652472"/>
                </a:lnTo>
                <a:lnTo>
                  <a:pt x="1345806" y="652472"/>
                </a:lnTo>
                <a:lnTo>
                  <a:pt x="1297334" y="597570"/>
                </a:lnTo>
                <a:lnTo>
                  <a:pt x="1253976" y="597570"/>
                </a:lnTo>
                <a:lnTo>
                  <a:pt x="1253976" y="652472"/>
                </a:lnTo>
                <a:lnTo>
                  <a:pt x="1236374" y="652472"/>
                </a:lnTo>
                <a:lnTo>
                  <a:pt x="1236374" y="517112"/>
                </a:lnTo>
                <a:close/>
                <a:moveTo>
                  <a:pt x="1405614" y="517112"/>
                </a:moveTo>
                <a:lnTo>
                  <a:pt x="1519571" y="517112"/>
                </a:lnTo>
                <a:lnTo>
                  <a:pt x="1519571" y="530752"/>
                </a:lnTo>
                <a:lnTo>
                  <a:pt x="1423226" y="530752"/>
                </a:lnTo>
                <a:lnTo>
                  <a:pt x="1423226" y="576367"/>
                </a:lnTo>
                <a:lnTo>
                  <a:pt x="1504426" y="576367"/>
                </a:lnTo>
                <a:lnTo>
                  <a:pt x="1504426" y="590007"/>
                </a:lnTo>
                <a:lnTo>
                  <a:pt x="1423226" y="590007"/>
                </a:lnTo>
                <a:lnTo>
                  <a:pt x="1423226" y="638842"/>
                </a:lnTo>
                <a:lnTo>
                  <a:pt x="1524124" y="638842"/>
                </a:lnTo>
                <a:lnTo>
                  <a:pt x="1524124" y="652482"/>
                </a:lnTo>
                <a:lnTo>
                  <a:pt x="1405614" y="652482"/>
                </a:lnTo>
                <a:lnTo>
                  <a:pt x="1405614" y="517112"/>
                </a:lnTo>
                <a:close/>
                <a:moveTo>
                  <a:pt x="1554023" y="611200"/>
                </a:moveTo>
                <a:lnTo>
                  <a:pt x="1571254" y="611200"/>
                </a:lnTo>
                <a:cubicBezTo>
                  <a:pt x="1574092" y="627859"/>
                  <a:pt x="1586770" y="640737"/>
                  <a:pt x="1622936" y="640737"/>
                </a:cubicBezTo>
                <a:cubicBezTo>
                  <a:pt x="1651892" y="640737"/>
                  <a:pt x="1668180" y="630898"/>
                  <a:pt x="1668180" y="614420"/>
                </a:cubicBezTo>
                <a:cubicBezTo>
                  <a:pt x="1668180" y="598522"/>
                  <a:pt x="1656245" y="593408"/>
                  <a:pt x="1619145" y="589055"/>
                </a:cubicBezTo>
                <a:cubicBezTo>
                  <a:pt x="1581864" y="584702"/>
                  <a:pt x="1561024" y="575805"/>
                  <a:pt x="1561024" y="551564"/>
                </a:cubicBezTo>
                <a:cubicBezTo>
                  <a:pt x="1561024" y="530743"/>
                  <a:pt x="1582798" y="515417"/>
                  <a:pt x="1618383" y="515417"/>
                </a:cubicBezTo>
                <a:cubicBezTo>
                  <a:pt x="1653588" y="515417"/>
                  <a:pt x="1676124" y="527904"/>
                  <a:pt x="1679715" y="552698"/>
                </a:cubicBezTo>
                <a:lnTo>
                  <a:pt x="1663627" y="552698"/>
                </a:lnTo>
                <a:cubicBezTo>
                  <a:pt x="1659465" y="535095"/>
                  <a:pt x="1644701" y="528847"/>
                  <a:pt x="1618383" y="528847"/>
                </a:cubicBezTo>
                <a:cubicBezTo>
                  <a:pt x="1589799" y="528847"/>
                  <a:pt x="1577502" y="537553"/>
                  <a:pt x="1577502" y="551193"/>
                </a:cubicBezTo>
                <a:cubicBezTo>
                  <a:pt x="1577502" y="563299"/>
                  <a:pt x="1586398" y="570309"/>
                  <a:pt x="1624251" y="574672"/>
                </a:cubicBezTo>
                <a:cubicBezTo>
                  <a:pt x="1664008" y="579215"/>
                  <a:pt x="1685201" y="587159"/>
                  <a:pt x="1685201" y="613848"/>
                </a:cubicBezTo>
                <a:cubicBezTo>
                  <a:pt x="1685201" y="637327"/>
                  <a:pt x="1662103" y="654158"/>
                  <a:pt x="1622927" y="654158"/>
                </a:cubicBezTo>
                <a:cubicBezTo>
                  <a:pt x="1577502" y="654168"/>
                  <a:pt x="1557433" y="635051"/>
                  <a:pt x="1554023" y="611200"/>
                </a:cubicBezTo>
                <a:moveTo>
                  <a:pt x="1878864" y="585073"/>
                </a:moveTo>
                <a:lnTo>
                  <a:pt x="1878864" y="583568"/>
                </a:lnTo>
                <a:cubicBezTo>
                  <a:pt x="1878864" y="553469"/>
                  <a:pt x="1852927" y="528857"/>
                  <a:pt x="1808236" y="528857"/>
                </a:cubicBezTo>
                <a:cubicBezTo>
                  <a:pt x="1763192" y="528857"/>
                  <a:pt x="1737636" y="551955"/>
                  <a:pt x="1737636" y="583940"/>
                </a:cubicBezTo>
                <a:lnTo>
                  <a:pt x="1737636" y="585464"/>
                </a:lnTo>
                <a:cubicBezTo>
                  <a:pt x="1737636" y="618020"/>
                  <a:pt x="1766792" y="640366"/>
                  <a:pt x="1808817" y="640366"/>
                </a:cubicBezTo>
                <a:cubicBezTo>
                  <a:pt x="1851974" y="640356"/>
                  <a:pt x="1878864" y="617639"/>
                  <a:pt x="1878864" y="585073"/>
                </a:cubicBezTo>
                <a:moveTo>
                  <a:pt x="1719282" y="585645"/>
                </a:moveTo>
                <a:lnTo>
                  <a:pt x="1719282" y="584130"/>
                </a:lnTo>
                <a:cubicBezTo>
                  <a:pt x="1719282" y="545706"/>
                  <a:pt x="1754296" y="515417"/>
                  <a:pt x="1808245" y="515417"/>
                </a:cubicBezTo>
                <a:cubicBezTo>
                  <a:pt x="1862204" y="515417"/>
                  <a:pt x="1897228" y="545706"/>
                  <a:pt x="1897228" y="583749"/>
                </a:cubicBezTo>
                <a:lnTo>
                  <a:pt x="1897228" y="585264"/>
                </a:lnTo>
                <a:cubicBezTo>
                  <a:pt x="1897228" y="623507"/>
                  <a:pt x="1862195" y="654158"/>
                  <a:pt x="1808817" y="654158"/>
                </a:cubicBezTo>
                <a:cubicBezTo>
                  <a:pt x="1754296" y="654168"/>
                  <a:pt x="1719282" y="623507"/>
                  <a:pt x="1719282" y="585645"/>
                </a:cubicBezTo>
                <a:moveTo>
                  <a:pt x="2006632" y="584321"/>
                </a:moveTo>
                <a:cubicBezTo>
                  <a:pt x="2029158" y="584321"/>
                  <a:pt x="2043351" y="575043"/>
                  <a:pt x="2043351" y="557822"/>
                </a:cubicBezTo>
                <a:lnTo>
                  <a:pt x="2043351" y="557060"/>
                </a:lnTo>
                <a:cubicBezTo>
                  <a:pt x="2043351" y="537753"/>
                  <a:pt x="2028025" y="530571"/>
                  <a:pt x="2006632" y="530571"/>
                </a:cubicBezTo>
                <a:lnTo>
                  <a:pt x="1958731" y="530571"/>
                </a:lnTo>
                <a:lnTo>
                  <a:pt x="1958731" y="584330"/>
                </a:lnTo>
                <a:lnTo>
                  <a:pt x="2006632" y="584330"/>
                </a:lnTo>
                <a:close/>
                <a:moveTo>
                  <a:pt x="1941128" y="517112"/>
                </a:moveTo>
                <a:lnTo>
                  <a:pt x="2005498" y="517112"/>
                </a:lnTo>
                <a:cubicBezTo>
                  <a:pt x="2035597" y="517112"/>
                  <a:pt x="2060953" y="528295"/>
                  <a:pt x="2060953" y="556870"/>
                </a:cubicBezTo>
                <a:lnTo>
                  <a:pt x="2060953" y="557632"/>
                </a:lnTo>
                <a:cubicBezTo>
                  <a:pt x="2060953" y="581111"/>
                  <a:pt x="2041084" y="592836"/>
                  <a:pt x="2022148" y="596246"/>
                </a:cubicBezTo>
                <a:lnTo>
                  <a:pt x="2071745" y="652472"/>
                </a:lnTo>
                <a:lnTo>
                  <a:pt x="2050552" y="652472"/>
                </a:lnTo>
                <a:lnTo>
                  <a:pt x="2002069" y="597570"/>
                </a:lnTo>
                <a:lnTo>
                  <a:pt x="1958721" y="597570"/>
                </a:lnTo>
                <a:lnTo>
                  <a:pt x="1958721" y="652472"/>
                </a:lnTo>
                <a:lnTo>
                  <a:pt x="1941119" y="652472"/>
                </a:lnTo>
                <a:lnTo>
                  <a:pt x="1941119" y="517112"/>
                </a:lnTo>
                <a:close/>
                <a:moveTo>
                  <a:pt x="2148974" y="530752"/>
                </a:moveTo>
                <a:lnTo>
                  <a:pt x="2093328" y="530752"/>
                </a:lnTo>
                <a:lnTo>
                  <a:pt x="2093328" y="517112"/>
                </a:lnTo>
                <a:lnTo>
                  <a:pt x="2222230" y="517112"/>
                </a:lnTo>
                <a:lnTo>
                  <a:pt x="2222230" y="530752"/>
                </a:lnTo>
                <a:lnTo>
                  <a:pt x="2166585" y="530752"/>
                </a:lnTo>
                <a:lnTo>
                  <a:pt x="2166585" y="652472"/>
                </a:lnTo>
                <a:lnTo>
                  <a:pt x="2148964" y="652472"/>
                </a:lnTo>
                <a:lnTo>
                  <a:pt x="2148964" y="530752"/>
                </a:lnTo>
                <a:close/>
                <a:moveTo>
                  <a:pt x="2246843" y="611200"/>
                </a:moveTo>
                <a:lnTo>
                  <a:pt x="2264074" y="611200"/>
                </a:lnTo>
                <a:cubicBezTo>
                  <a:pt x="2266922" y="627859"/>
                  <a:pt x="2279590" y="640737"/>
                  <a:pt x="2315756" y="640737"/>
                </a:cubicBezTo>
                <a:cubicBezTo>
                  <a:pt x="2344722" y="640737"/>
                  <a:pt x="2361000" y="630898"/>
                  <a:pt x="2361000" y="614420"/>
                </a:cubicBezTo>
                <a:cubicBezTo>
                  <a:pt x="2361000" y="598522"/>
                  <a:pt x="2349075" y="593408"/>
                  <a:pt x="2311965" y="589055"/>
                </a:cubicBezTo>
                <a:cubicBezTo>
                  <a:pt x="2274684" y="584702"/>
                  <a:pt x="2253844" y="575805"/>
                  <a:pt x="2253844" y="551564"/>
                </a:cubicBezTo>
                <a:cubicBezTo>
                  <a:pt x="2253844" y="530743"/>
                  <a:pt x="2275627" y="515417"/>
                  <a:pt x="2311213" y="515417"/>
                </a:cubicBezTo>
                <a:cubicBezTo>
                  <a:pt x="2346408" y="515417"/>
                  <a:pt x="2368944" y="527904"/>
                  <a:pt x="2372535" y="552698"/>
                </a:cubicBezTo>
                <a:lnTo>
                  <a:pt x="2356457" y="552698"/>
                </a:lnTo>
                <a:cubicBezTo>
                  <a:pt x="2352285" y="535095"/>
                  <a:pt x="2337521" y="528847"/>
                  <a:pt x="2311213" y="528847"/>
                </a:cubicBezTo>
                <a:cubicBezTo>
                  <a:pt x="2282619" y="528847"/>
                  <a:pt x="2270322" y="537553"/>
                  <a:pt x="2270322" y="551193"/>
                </a:cubicBezTo>
                <a:cubicBezTo>
                  <a:pt x="2270322" y="563299"/>
                  <a:pt x="2279218" y="570309"/>
                  <a:pt x="2317071" y="574672"/>
                </a:cubicBezTo>
                <a:cubicBezTo>
                  <a:pt x="2356828" y="579215"/>
                  <a:pt x="2378031" y="587159"/>
                  <a:pt x="2378031" y="613848"/>
                </a:cubicBezTo>
                <a:cubicBezTo>
                  <a:pt x="2378031" y="637327"/>
                  <a:pt x="2354923" y="654158"/>
                  <a:pt x="2315747" y="654158"/>
                </a:cubicBezTo>
                <a:cubicBezTo>
                  <a:pt x="2270322" y="654168"/>
                  <a:pt x="2250243" y="635051"/>
                  <a:pt x="2246843" y="611200"/>
                </a:cubicBezTo>
                <a:moveTo>
                  <a:pt x="0" y="517436"/>
                </a:moveTo>
                <a:lnTo>
                  <a:pt x="17602" y="517436"/>
                </a:lnTo>
                <a:lnTo>
                  <a:pt x="17602" y="578577"/>
                </a:lnTo>
                <a:lnTo>
                  <a:pt x="121349" y="578577"/>
                </a:lnTo>
                <a:lnTo>
                  <a:pt x="121349" y="517436"/>
                </a:lnTo>
                <a:lnTo>
                  <a:pt x="138960" y="517436"/>
                </a:lnTo>
                <a:lnTo>
                  <a:pt x="138960" y="652786"/>
                </a:lnTo>
                <a:lnTo>
                  <a:pt x="121349" y="652786"/>
                </a:lnTo>
                <a:lnTo>
                  <a:pt x="121349" y="592769"/>
                </a:lnTo>
                <a:lnTo>
                  <a:pt x="17602" y="592769"/>
                </a:lnTo>
                <a:lnTo>
                  <a:pt x="17602" y="652786"/>
                </a:lnTo>
                <a:lnTo>
                  <a:pt x="0" y="652786"/>
                </a:lnTo>
                <a:lnTo>
                  <a:pt x="0" y="517436"/>
                </a:lnTo>
                <a:close/>
                <a:moveTo>
                  <a:pt x="335994" y="585397"/>
                </a:moveTo>
                <a:lnTo>
                  <a:pt x="335994" y="583883"/>
                </a:lnTo>
                <a:cubicBezTo>
                  <a:pt x="335994" y="553784"/>
                  <a:pt x="310058" y="529171"/>
                  <a:pt x="265395" y="529171"/>
                </a:cubicBezTo>
                <a:cubicBezTo>
                  <a:pt x="220342" y="529171"/>
                  <a:pt x="194777" y="552279"/>
                  <a:pt x="194777" y="584264"/>
                </a:cubicBezTo>
                <a:lnTo>
                  <a:pt x="194777" y="585778"/>
                </a:lnTo>
                <a:cubicBezTo>
                  <a:pt x="194777" y="618334"/>
                  <a:pt x="223933" y="640680"/>
                  <a:pt x="265957" y="640680"/>
                </a:cubicBezTo>
                <a:cubicBezTo>
                  <a:pt x="309115" y="640680"/>
                  <a:pt x="335994" y="617953"/>
                  <a:pt x="335994" y="585397"/>
                </a:cubicBezTo>
                <a:moveTo>
                  <a:pt x="176413" y="585969"/>
                </a:moveTo>
                <a:lnTo>
                  <a:pt x="176413" y="584454"/>
                </a:lnTo>
                <a:cubicBezTo>
                  <a:pt x="176413" y="546030"/>
                  <a:pt x="211445" y="515741"/>
                  <a:pt x="265395" y="515741"/>
                </a:cubicBezTo>
                <a:cubicBezTo>
                  <a:pt x="319345" y="515741"/>
                  <a:pt x="354359" y="546030"/>
                  <a:pt x="354359" y="584073"/>
                </a:cubicBezTo>
                <a:lnTo>
                  <a:pt x="354359" y="585597"/>
                </a:lnTo>
                <a:cubicBezTo>
                  <a:pt x="354359" y="623830"/>
                  <a:pt x="319345" y="654501"/>
                  <a:pt x="265957" y="654501"/>
                </a:cubicBezTo>
                <a:cubicBezTo>
                  <a:pt x="211445" y="654501"/>
                  <a:pt x="176413" y="623821"/>
                  <a:pt x="176413" y="585969"/>
                </a:cubicBezTo>
                <a:moveTo>
                  <a:pt x="424777" y="531066"/>
                </a:moveTo>
                <a:lnTo>
                  <a:pt x="369122" y="531066"/>
                </a:lnTo>
                <a:lnTo>
                  <a:pt x="369122" y="517436"/>
                </a:lnTo>
                <a:lnTo>
                  <a:pt x="498034" y="517436"/>
                </a:lnTo>
                <a:lnTo>
                  <a:pt x="498034" y="531066"/>
                </a:lnTo>
                <a:lnTo>
                  <a:pt x="442379" y="531066"/>
                </a:lnTo>
                <a:lnTo>
                  <a:pt x="442379" y="652786"/>
                </a:lnTo>
                <a:lnTo>
                  <a:pt x="424767" y="652786"/>
                </a:lnTo>
                <a:lnTo>
                  <a:pt x="424767" y="531066"/>
                </a:lnTo>
                <a:close/>
                <a:moveTo>
                  <a:pt x="531352" y="517436"/>
                </a:moveTo>
                <a:lnTo>
                  <a:pt x="645309" y="517436"/>
                </a:lnTo>
                <a:lnTo>
                  <a:pt x="645309" y="531066"/>
                </a:lnTo>
                <a:lnTo>
                  <a:pt x="548954" y="531066"/>
                </a:lnTo>
                <a:lnTo>
                  <a:pt x="548954" y="576682"/>
                </a:lnTo>
                <a:lnTo>
                  <a:pt x="630155" y="576682"/>
                </a:lnTo>
                <a:lnTo>
                  <a:pt x="630155" y="590321"/>
                </a:lnTo>
                <a:lnTo>
                  <a:pt x="548954" y="590321"/>
                </a:lnTo>
                <a:lnTo>
                  <a:pt x="548954" y="639156"/>
                </a:lnTo>
                <a:lnTo>
                  <a:pt x="649862" y="639156"/>
                </a:lnTo>
                <a:lnTo>
                  <a:pt x="649862" y="652796"/>
                </a:lnTo>
                <a:lnTo>
                  <a:pt x="531362" y="652796"/>
                </a:lnTo>
                <a:lnTo>
                  <a:pt x="531362" y="517436"/>
                </a:lnTo>
                <a:close/>
                <a:moveTo>
                  <a:pt x="684676" y="517436"/>
                </a:moveTo>
                <a:lnTo>
                  <a:pt x="702288" y="517436"/>
                </a:lnTo>
                <a:lnTo>
                  <a:pt x="702288" y="639147"/>
                </a:lnTo>
                <a:lnTo>
                  <a:pt x="789556" y="639147"/>
                </a:lnTo>
                <a:lnTo>
                  <a:pt x="789556" y="652786"/>
                </a:lnTo>
                <a:lnTo>
                  <a:pt x="684676" y="652786"/>
                </a:lnTo>
                <a:lnTo>
                  <a:pt x="684676" y="517436"/>
                </a:lnTo>
                <a:close/>
                <a:moveTo>
                  <a:pt x="810930" y="611524"/>
                </a:moveTo>
                <a:lnTo>
                  <a:pt x="828161" y="611524"/>
                </a:lnTo>
                <a:cubicBezTo>
                  <a:pt x="831009" y="628174"/>
                  <a:pt x="843696" y="641052"/>
                  <a:pt x="879843" y="641052"/>
                </a:cubicBezTo>
                <a:cubicBezTo>
                  <a:pt x="908809" y="641052"/>
                  <a:pt x="925087" y="631212"/>
                  <a:pt x="925087" y="614744"/>
                </a:cubicBezTo>
                <a:cubicBezTo>
                  <a:pt x="925087" y="598837"/>
                  <a:pt x="913162" y="593722"/>
                  <a:pt x="876071" y="589369"/>
                </a:cubicBezTo>
                <a:cubicBezTo>
                  <a:pt x="838772" y="585016"/>
                  <a:pt x="817950" y="576120"/>
                  <a:pt x="817950" y="551879"/>
                </a:cubicBezTo>
                <a:cubicBezTo>
                  <a:pt x="817950" y="531057"/>
                  <a:pt x="839715" y="515731"/>
                  <a:pt x="875300" y="515731"/>
                </a:cubicBezTo>
                <a:cubicBezTo>
                  <a:pt x="910514" y="515731"/>
                  <a:pt x="933040" y="528218"/>
                  <a:pt x="936631" y="553022"/>
                </a:cubicBezTo>
                <a:lnTo>
                  <a:pt x="920544" y="553022"/>
                </a:lnTo>
                <a:cubicBezTo>
                  <a:pt x="916372" y="535410"/>
                  <a:pt x="901617" y="529161"/>
                  <a:pt x="875300" y="529161"/>
                </a:cubicBezTo>
                <a:cubicBezTo>
                  <a:pt x="846725" y="529161"/>
                  <a:pt x="834409" y="537867"/>
                  <a:pt x="834409" y="551507"/>
                </a:cubicBezTo>
                <a:cubicBezTo>
                  <a:pt x="834409" y="563613"/>
                  <a:pt x="843305" y="570633"/>
                  <a:pt x="881167" y="574986"/>
                </a:cubicBezTo>
                <a:cubicBezTo>
                  <a:pt x="920925" y="579530"/>
                  <a:pt x="942118" y="587473"/>
                  <a:pt x="942118" y="614162"/>
                </a:cubicBezTo>
                <a:cubicBezTo>
                  <a:pt x="942118" y="637642"/>
                  <a:pt x="919020" y="654491"/>
                  <a:pt x="879834" y="654491"/>
                </a:cubicBezTo>
                <a:cubicBezTo>
                  <a:pt x="834400" y="654501"/>
                  <a:pt x="814340" y="635375"/>
                  <a:pt x="810930" y="611524"/>
                </a:cubicBezTo>
                <a:moveTo>
                  <a:pt x="1069629" y="573776"/>
                </a:moveTo>
                <a:cubicBezTo>
                  <a:pt x="1088641" y="565633"/>
                  <a:pt x="1095747" y="557298"/>
                  <a:pt x="1095747" y="546487"/>
                </a:cubicBezTo>
                <a:cubicBezTo>
                  <a:pt x="1095747" y="536067"/>
                  <a:pt x="1088308" y="527923"/>
                  <a:pt x="1075249" y="527923"/>
                </a:cubicBezTo>
                <a:cubicBezTo>
                  <a:pt x="1063171" y="527923"/>
                  <a:pt x="1053579" y="534753"/>
                  <a:pt x="1053579" y="548202"/>
                </a:cubicBezTo>
                <a:cubicBezTo>
                  <a:pt x="1053570" y="558432"/>
                  <a:pt x="1060533" y="566385"/>
                  <a:pt x="1069629" y="573776"/>
                </a:cubicBezTo>
                <a:lnTo>
                  <a:pt x="1069629" y="573776"/>
                </a:lnTo>
                <a:close/>
                <a:moveTo>
                  <a:pt x="1066810" y="641042"/>
                </a:moveTo>
                <a:cubicBezTo>
                  <a:pt x="1082688" y="641042"/>
                  <a:pt x="1094594" y="634784"/>
                  <a:pt x="1102700" y="626078"/>
                </a:cubicBezTo>
                <a:lnTo>
                  <a:pt x="1063676" y="586102"/>
                </a:lnTo>
                <a:cubicBezTo>
                  <a:pt x="1047617" y="591969"/>
                  <a:pt x="1035882" y="600875"/>
                  <a:pt x="1035882" y="616982"/>
                </a:cubicBezTo>
                <a:cubicBezTo>
                  <a:pt x="1035882" y="631755"/>
                  <a:pt x="1046798" y="641042"/>
                  <a:pt x="1066810" y="641042"/>
                </a:cubicBezTo>
                <a:lnTo>
                  <a:pt x="1066810" y="641042"/>
                </a:lnTo>
                <a:close/>
                <a:moveTo>
                  <a:pt x="1110625" y="634222"/>
                </a:moveTo>
                <a:cubicBezTo>
                  <a:pt x="1100709" y="645405"/>
                  <a:pt x="1086155" y="654110"/>
                  <a:pt x="1066476" y="654110"/>
                </a:cubicBezTo>
                <a:cubicBezTo>
                  <a:pt x="1038692" y="654110"/>
                  <a:pt x="1020328" y="640661"/>
                  <a:pt x="1020328" y="617925"/>
                </a:cubicBezTo>
                <a:cubicBezTo>
                  <a:pt x="1020328" y="596322"/>
                  <a:pt x="1037034" y="584568"/>
                  <a:pt x="1054237" y="578129"/>
                </a:cubicBezTo>
                <a:cubicBezTo>
                  <a:pt x="1045302" y="570167"/>
                  <a:pt x="1039359" y="560699"/>
                  <a:pt x="1039359" y="548011"/>
                </a:cubicBezTo>
                <a:cubicBezTo>
                  <a:pt x="1039359" y="527161"/>
                  <a:pt x="1056389" y="515417"/>
                  <a:pt x="1075582" y="515417"/>
                </a:cubicBezTo>
                <a:cubicBezTo>
                  <a:pt x="1096080" y="515417"/>
                  <a:pt x="1109815" y="528685"/>
                  <a:pt x="1109815" y="546868"/>
                </a:cubicBezTo>
                <a:cubicBezTo>
                  <a:pt x="1109815" y="560327"/>
                  <a:pt x="1099233" y="573396"/>
                  <a:pt x="1078563" y="581539"/>
                </a:cubicBezTo>
                <a:lnTo>
                  <a:pt x="1111463" y="614896"/>
                </a:lnTo>
                <a:lnTo>
                  <a:pt x="1132789" y="582882"/>
                </a:lnTo>
                <a:lnTo>
                  <a:pt x="1147353" y="582882"/>
                </a:lnTo>
                <a:lnTo>
                  <a:pt x="1120226" y="623802"/>
                </a:lnTo>
                <a:lnTo>
                  <a:pt x="1148667" y="652796"/>
                </a:lnTo>
                <a:lnTo>
                  <a:pt x="1128646" y="652796"/>
                </a:lnTo>
                <a:lnTo>
                  <a:pt x="1110625" y="634222"/>
                </a:lnTo>
                <a:close/>
              </a:path>
            </a:pathLst>
          </a:custGeom>
          <a:solidFill>
            <a:schemeClr val="tx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87856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AB530D-0FC3-4E8E-FDDD-F15CDD87F0CA}"/>
              </a:ext>
            </a:extLst>
          </p:cNvPr>
          <p:cNvSpPr/>
          <p:nvPr/>
        </p:nvSpPr>
        <p:spPr>
          <a:xfrm>
            <a:off x="0" y="0"/>
            <a:ext cx="608990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2" name="Footer Placeholder 1">
            <a:extLst>
              <a:ext uri="{FF2B5EF4-FFF2-40B4-BE49-F238E27FC236}">
                <a16:creationId xmlns:a16="http://schemas.microsoft.com/office/drawing/2014/main" id="{42EE5852-3F96-EAF2-9294-3B7AA50A721A}"/>
              </a:ext>
            </a:extLst>
          </p:cNvPr>
          <p:cNvSpPr>
            <a:spLocks noGrp="1"/>
          </p:cNvSpPr>
          <p:nvPr>
            <p:ph type="ftr" sz="quarter" idx="11"/>
          </p:nvPr>
        </p:nvSpPr>
        <p:spPr/>
        <p:txBody>
          <a:bodyPr/>
          <a:lstStyle/>
          <a:p>
            <a:r>
              <a:rPr lang="en-US">
                <a:solidFill>
                  <a:schemeClr val="bg1"/>
                </a:solidFill>
              </a:rPr>
              <a:t>© 2024 Equinix, Inc.</a:t>
            </a:r>
          </a:p>
        </p:txBody>
      </p:sp>
      <p:sp>
        <p:nvSpPr>
          <p:cNvPr id="3" name="Slide Number Placeholder 2">
            <a:extLst>
              <a:ext uri="{FF2B5EF4-FFF2-40B4-BE49-F238E27FC236}">
                <a16:creationId xmlns:a16="http://schemas.microsoft.com/office/drawing/2014/main" id="{52688623-2641-81C3-09F8-65B8D3F36CA6}"/>
              </a:ext>
            </a:extLst>
          </p:cNvPr>
          <p:cNvSpPr>
            <a:spLocks noGrp="1"/>
          </p:cNvSpPr>
          <p:nvPr>
            <p:ph type="sldNum" sz="quarter" idx="12"/>
          </p:nvPr>
        </p:nvSpPr>
        <p:spPr/>
        <p:txBody>
          <a:bodyPr/>
          <a:lstStyle/>
          <a:p>
            <a:fld id="{F8A89D12-4F33-44AF-85FC-689FEAF79A41}" type="slidenum">
              <a:rPr lang="en-US" smtClean="0">
                <a:solidFill>
                  <a:schemeClr val="bg1"/>
                </a:solidFill>
              </a:rPr>
              <a:t>33</a:t>
            </a:fld>
            <a:endParaRPr lang="en-US">
              <a:solidFill>
                <a:schemeClr val="bg1"/>
              </a:solidFill>
            </a:endParaRPr>
          </a:p>
        </p:txBody>
      </p:sp>
      <p:sp>
        <p:nvSpPr>
          <p:cNvPr id="7" name="Title 6">
            <a:extLst>
              <a:ext uri="{FF2B5EF4-FFF2-40B4-BE49-F238E27FC236}">
                <a16:creationId xmlns:a16="http://schemas.microsoft.com/office/drawing/2014/main" id="{9FC31EC6-0A77-1206-2D55-20F61FEF986D}"/>
              </a:ext>
            </a:extLst>
          </p:cNvPr>
          <p:cNvSpPr>
            <a:spLocks noGrp="1"/>
          </p:cNvSpPr>
          <p:nvPr>
            <p:ph type="title"/>
          </p:nvPr>
        </p:nvSpPr>
        <p:spPr/>
        <p:txBody>
          <a:bodyPr/>
          <a:lstStyle/>
          <a:p>
            <a:r>
              <a:rPr lang="en-US"/>
              <a:t> </a:t>
            </a:r>
          </a:p>
        </p:txBody>
      </p:sp>
      <p:sp>
        <p:nvSpPr>
          <p:cNvPr id="8" name="Content Placeholder 7">
            <a:extLst>
              <a:ext uri="{FF2B5EF4-FFF2-40B4-BE49-F238E27FC236}">
                <a16:creationId xmlns:a16="http://schemas.microsoft.com/office/drawing/2014/main" id="{DC96E087-1396-E655-5559-0DEC04488086}"/>
              </a:ext>
            </a:extLst>
          </p:cNvPr>
          <p:cNvSpPr>
            <a:spLocks noGrp="1"/>
          </p:cNvSpPr>
          <p:nvPr>
            <p:ph sz="half" idx="1"/>
          </p:nvPr>
        </p:nvSpPr>
        <p:spPr>
          <a:xfrm>
            <a:off x="552451" y="1466850"/>
            <a:ext cx="4735166" cy="4705350"/>
          </a:xfrm>
        </p:spPr>
        <p:txBody>
          <a:bodyPr/>
          <a:lstStyle/>
          <a:p>
            <a:r>
              <a:rPr lang="en-GB" dirty="0">
                <a:solidFill>
                  <a:schemeClr val="bg1"/>
                </a:solidFill>
              </a:rPr>
              <a:t>Customer challenge</a:t>
            </a:r>
          </a:p>
          <a:p>
            <a:pPr lvl="1"/>
            <a:r>
              <a:rPr lang="en-US" dirty="0">
                <a:solidFill>
                  <a:schemeClr val="bg1"/>
                </a:solidFill>
              </a:rPr>
              <a:t>IHG needed to improve its IT infrastructure to enhance the modern traveler experience through a personalized end-to-end service, which required migrating the legacy data center environment and moving all public cloud and SaaS providers into the Equinix Performance Hub</a:t>
            </a:r>
            <a:r>
              <a:rPr lang="en-US" baseline="30000" dirty="0">
                <a:solidFill>
                  <a:schemeClr val="bg1"/>
                </a:solidFill>
              </a:rPr>
              <a:t>®</a:t>
            </a:r>
            <a:r>
              <a:rPr lang="en-US" dirty="0">
                <a:solidFill>
                  <a:schemeClr val="bg1"/>
                </a:solidFill>
              </a:rPr>
              <a:t>.</a:t>
            </a:r>
            <a:br>
              <a:rPr lang="en-GB" dirty="0">
                <a:solidFill>
                  <a:schemeClr val="bg1"/>
                </a:solidFill>
              </a:rPr>
            </a:br>
            <a:endParaRPr lang="en-GB" dirty="0">
              <a:solidFill>
                <a:schemeClr val="bg1"/>
              </a:solidFill>
            </a:endParaRPr>
          </a:p>
          <a:p>
            <a:r>
              <a:rPr lang="en-GB" dirty="0">
                <a:solidFill>
                  <a:schemeClr val="bg1"/>
                </a:solidFill>
              </a:rPr>
              <a:t>Results</a:t>
            </a:r>
          </a:p>
          <a:p>
            <a:pPr lvl="1"/>
            <a:r>
              <a:rPr lang="en-GB" dirty="0">
                <a:solidFill>
                  <a:schemeClr val="bg1"/>
                </a:solidFill>
              </a:rPr>
              <a:t>IHG gained a faster service time to market, with </a:t>
            </a:r>
            <a:br>
              <a:rPr lang="en-GB" dirty="0">
                <a:solidFill>
                  <a:schemeClr val="bg1"/>
                </a:solidFill>
              </a:rPr>
            </a:br>
            <a:r>
              <a:rPr lang="en-GB" dirty="0">
                <a:solidFill>
                  <a:schemeClr val="bg1"/>
                </a:solidFill>
              </a:rPr>
              <a:t>infrastructure that is easy to set up and scale without </a:t>
            </a:r>
            <a:br>
              <a:rPr lang="en-GB" dirty="0">
                <a:solidFill>
                  <a:schemeClr val="bg1"/>
                </a:solidFill>
              </a:rPr>
            </a:br>
            <a:r>
              <a:rPr lang="en-GB" dirty="0">
                <a:solidFill>
                  <a:schemeClr val="bg1"/>
                </a:solidFill>
              </a:rPr>
              <a:t>vendor lock-in.</a:t>
            </a:r>
          </a:p>
        </p:txBody>
      </p:sp>
      <p:sp>
        <p:nvSpPr>
          <p:cNvPr id="9" name="Content Placeholder 8">
            <a:extLst>
              <a:ext uri="{FF2B5EF4-FFF2-40B4-BE49-F238E27FC236}">
                <a16:creationId xmlns:a16="http://schemas.microsoft.com/office/drawing/2014/main" id="{0A79F21B-CAE4-AD3F-DD56-C2CB435FD856}"/>
              </a:ext>
            </a:extLst>
          </p:cNvPr>
          <p:cNvSpPr>
            <a:spLocks noGrp="1"/>
          </p:cNvSpPr>
          <p:nvPr>
            <p:ph sz="half" idx="2"/>
          </p:nvPr>
        </p:nvSpPr>
        <p:spPr/>
        <p:txBody>
          <a:bodyPr lIns="731520"/>
          <a:lstStyle/>
          <a:p>
            <a:r>
              <a:rPr lang="en-US" dirty="0"/>
              <a:t>Platform Equinix</a:t>
            </a:r>
            <a:r>
              <a:rPr lang="en-US" baseline="30000" dirty="0"/>
              <a:t>®</a:t>
            </a:r>
          </a:p>
          <a:p>
            <a:pPr lvl="1"/>
            <a:r>
              <a:rPr lang="en-US" dirty="0"/>
              <a:t>Leveraging low-latency private </a:t>
            </a:r>
            <a:r>
              <a:rPr lang="en-US" dirty="0" err="1"/>
              <a:t>multicloud</a:t>
            </a:r>
            <a:r>
              <a:rPr lang="en-US" dirty="0"/>
              <a:t> connectivity and Network Edge, Platform Equinix enabled the movement of all IHG’s public cloud and SaaS providers to the Equinix Performance Hub.</a:t>
            </a:r>
          </a:p>
        </p:txBody>
      </p:sp>
      <p:sp>
        <p:nvSpPr>
          <p:cNvPr id="13" name="Graphic 8">
            <a:extLst>
              <a:ext uri="{FF2B5EF4-FFF2-40B4-BE49-F238E27FC236}">
                <a16:creationId xmlns:a16="http://schemas.microsoft.com/office/drawing/2014/main" id="{C278F4D2-72B4-0293-877C-A2064EE66EC9}"/>
              </a:ext>
            </a:extLst>
          </p:cNvPr>
          <p:cNvSpPr>
            <a:spLocks noChangeAspect="1"/>
          </p:cNvSpPr>
          <p:nvPr/>
        </p:nvSpPr>
        <p:spPr>
          <a:xfrm>
            <a:off x="552450" y="4722843"/>
            <a:ext cx="1789446" cy="492505"/>
          </a:xfrm>
          <a:custGeom>
            <a:avLst/>
            <a:gdLst>
              <a:gd name="connsiteX0" fmla="*/ 1199617 w 2378030"/>
              <a:gd name="connsiteY0" fmla="*/ 6039 h 654500"/>
              <a:gd name="connsiteX1" fmla="*/ 1144810 w 2378030"/>
              <a:gd name="connsiteY1" fmla="*/ 6039 h 654500"/>
              <a:gd name="connsiteX2" fmla="*/ 1144810 w 2378030"/>
              <a:gd name="connsiteY2" fmla="*/ 165754 h 654500"/>
              <a:gd name="connsiteX3" fmla="*/ 946833 w 2378030"/>
              <a:gd name="connsiteY3" fmla="*/ 165754 h 654500"/>
              <a:gd name="connsiteX4" fmla="*/ 946833 w 2378030"/>
              <a:gd name="connsiteY4" fmla="*/ 6039 h 654500"/>
              <a:gd name="connsiteX5" fmla="*/ 892473 w 2378030"/>
              <a:gd name="connsiteY5" fmla="*/ 6039 h 654500"/>
              <a:gd name="connsiteX6" fmla="*/ 892473 w 2378030"/>
              <a:gd name="connsiteY6" fmla="*/ 369084 h 654500"/>
              <a:gd name="connsiteX7" fmla="*/ 946833 w 2378030"/>
              <a:gd name="connsiteY7" fmla="*/ 369084 h 654500"/>
              <a:gd name="connsiteX8" fmla="*/ 946833 w 2378030"/>
              <a:gd name="connsiteY8" fmla="*/ 203216 h 654500"/>
              <a:gd name="connsiteX9" fmla="*/ 1144810 w 2378030"/>
              <a:gd name="connsiteY9" fmla="*/ 203216 h 654500"/>
              <a:gd name="connsiteX10" fmla="*/ 1144810 w 2378030"/>
              <a:gd name="connsiteY10" fmla="*/ 369084 h 654500"/>
              <a:gd name="connsiteX11" fmla="*/ 1199617 w 2378030"/>
              <a:gd name="connsiteY11" fmla="*/ 369084 h 654500"/>
              <a:gd name="connsiteX12" fmla="*/ 1199617 w 2378030"/>
              <a:gd name="connsiteY12" fmla="*/ 6039 h 654500"/>
              <a:gd name="connsiteX13" fmla="*/ 677132 w 2378030"/>
              <a:gd name="connsiteY13" fmla="*/ 369084 h 654500"/>
              <a:gd name="connsiteX14" fmla="*/ 731387 w 2378030"/>
              <a:gd name="connsiteY14" fmla="*/ 369084 h 654500"/>
              <a:gd name="connsiteX15" fmla="*/ 731387 w 2378030"/>
              <a:gd name="connsiteY15" fmla="*/ 6039 h 654500"/>
              <a:gd name="connsiteX16" fmla="*/ 677132 w 2378030"/>
              <a:gd name="connsiteY16" fmla="*/ 6039 h 654500"/>
              <a:gd name="connsiteX17" fmla="*/ 677132 w 2378030"/>
              <a:gd name="connsiteY17" fmla="*/ 369084 h 654500"/>
              <a:gd name="connsiteX18" fmla="*/ 1588808 w 2378030"/>
              <a:gd name="connsiteY18" fmla="*/ 194377 h 654500"/>
              <a:gd name="connsiteX19" fmla="*/ 1588808 w 2378030"/>
              <a:gd name="connsiteY19" fmla="*/ 335080 h 654500"/>
              <a:gd name="connsiteX20" fmla="*/ 1518609 w 2378030"/>
              <a:gd name="connsiteY20" fmla="*/ 353720 h 654500"/>
              <a:gd name="connsiteX21" fmla="*/ 1375486 w 2378030"/>
              <a:gd name="connsiteY21" fmla="*/ 183718 h 654500"/>
              <a:gd name="connsiteX22" fmla="*/ 1511494 w 2378030"/>
              <a:gd name="connsiteY22" fmla="*/ 20841 h 654500"/>
              <a:gd name="connsiteX23" fmla="*/ 1628299 w 2378030"/>
              <a:gd name="connsiteY23" fmla="*/ 78972 h 654500"/>
              <a:gd name="connsiteX24" fmla="*/ 1631042 w 2378030"/>
              <a:gd name="connsiteY24" fmla="*/ 78972 h 654500"/>
              <a:gd name="connsiteX25" fmla="*/ 1631042 w 2378030"/>
              <a:gd name="connsiteY25" fmla="*/ 15907 h 654500"/>
              <a:gd name="connsiteX26" fmla="*/ 1513684 w 2378030"/>
              <a:gd name="connsiteY26" fmla="*/ 0 h 654500"/>
              <a:gd name="connsiteX27" fmla="*/ 1315164 w 2378030"/>
              <a:gd name="connsiteY27" fmla="*/ 188662 h 654500"/>
              <a:gd name="connsiteX28" fmla="*/ 1514789 w 2378030"/>
              <a:gd name="connsiteY28" fmla="*/ 375114 h 654500"/>
              <a:gd name="connsiteX29" fmla="*/ 1643663 w 2378030"/>
              <a:gd name="connsiteY29" fmla="*/ 345510 h 654500"/>
              <a:gd name="connsiteX30" fmla="*/ 1643663 w 2378030"/>
              <a:gd name="connsiteY30" fmla="*/ 194377 h 654500"/>
              <a:gd name="connsiteX31" fmla="*/ 1588808 w 2378030"/>
              <a:gd name="connsiteY31" fmla="*/ 194377 h 654500"/>
              <a:gd name="connsiteX32" fmla="*/ 1679115 w 2378030"/>
              <a:gd name="connsiteY32" fmla="*/ 30423 h 654500"/>
              <a:gd name="connsiteX33" fmla="*/ 1682849 w 2378030"/>
              <a:gd name="connsiteY33" fmla="*/ 27280 h 654500"/>
              <a:gd name="connsiteX34" fmla="*/ 1682849 w 2378030"/>
              <a:gd name="connsiteY34" fmla="*/ 27184 h 654500"/>
              <a:gd name="connsiteX35" fmla="*/ 1679115 w 2378030"/>
              <a:gd name="connsiteY35" fmla="*/ 24136 h 654500"/>
              <a:gd name="connsiteX36" fmla="*/ 1676362 w 2378030"/>
              <a:gd name="connsiteY36" fmla="*/ 24136 h 654500"/>
              <a:gd name="connsiteX37" fmla="*/ 1676362 w 2378030"/>
              <a:gd name="connsiteY37" fmla="*/ 30423 h 654500"/>
              <a:gd name="connsiteX38" fmla="*/ 1679115 w 2378030"/>
              <a:gd name="connsiteY38" fmla="*/ 30423 h 654500"/>
              <a:gd name="connsiteX39" fmla="*/ 1671657 w 2378030"/>
              <a:gd name="connsiteY39" fmla="*/ 20517 h 654500"/>
              <a:gd name="connsiteX40" fmla="*/ 1679210 w 2378030"/>
              <a:gd name="connsiteY40" fmla="*/ 20517 h 654500"/>
              <a:gd name="connsiteX41" fmla="*/ 1687449 w 2378030"/>
              <a:gd name="connsiteY41" fmla="*/ 26994 h 654500"/>
              <a:gd name="connsiteX42" fmla="*/ 1687449 w 2378030"/>
              <a:gd name="connsiteY42" fmla="*/ 27089 h 654500"/>
              <a:gd name="connsiteX43" fmla="*/ 1683039 w 2378030"/>
              <a:gd name="connsiteY43" fmla="*/ 32880 h 654500"/>
              <a:gd name="connsiteX44" fmla="*/ 1688725 w 2378030"/>
              <a:gd name="connsiteY44" fmla="*/ 42005 h 654500"/>
              <a:gd name="connsiteX45" fmla="*/ 1683820 w 2378030"/>
              <a:gd name="connsiteY45" fmla="*/ 42005 h 654500"/>
              <a:gd name="connsiteX46" fmla="*/ 1678619 w 2378030"/>
              <a:gd name="connsiteY46" fmla="*/ 33661 h 654500"/>
              <a:gd name="connsiteX47" fmla="*/ 1676362 w 2378030"/>
              <a:gd name="connsiteY47" fmla="*/ 33661 h 654500"/>
              <a:gd name="connsiteX48" fmla="*/ 1676362 w 2378030"/>
              <a:gd name="connsiteY48" fmla="*/ 42005 h 654500"/>
              <a:gd name="connsiteX49" fmla="*/ 1671647 w 2378030"/>
              <a:gd name="connsiteY49" fmla="*/ 42005 h 654500"/>
              <a:gd name="connsiteX50" fmla="*/ 1671647 w 2378030"/>
              <a:gd name="connsiteY50" fmla="*/ 20517 h 654500"/>
              <a:gd name="connsiteX51" fmla="*/ 1696974 w 2378030"/>
              <a:gd name="connsiteY51" fmla="*/ 31509 h 654500"/>
              <a:gd name="connsiteX52" fmla="*/ 1679115 w 2378030"/>
              <a:gd name="connsiteY52" fmla="*/ 13354 h 654500"/>
              <a:gd name="connsiteX53" fmla="*/ 1661255 w 2378030"/>
              <a:gd name="connsiteY53" fmla="*/ 31613 h 654500"/>
              <a:gd name="connsiteX54" fmla="*/ 1679115 w 2378030"/>
              <a:gd name="connsiteY54" fmla="*/ 49673 h 654500"/>
              <a:gd name="connsiteX55" fmla="*/ 1696974 w 2378030"/>
              <a:gd name="connsiteY55" fmla="*/ 31509 h 654500"/>
              <a:gd name="connsiteX56" fmla="*/ 1696974 w 2378030"/>
              <a:gd name="connsiteY56" fmla="*/ 31509 h 654500"/>
              <a:gd name="connsiteX57" fmla="*/ 1657322 w 2378030"/>
              <a:gd name="connsiteY57" fmla="*/ 31604 h 654500"/>
              <a:gd name="connsiteX58" fmla="*/ 1679115 w 2378030"/>
              <a:gd name="connsiteY58" fmla="*/ 9811 h 654500"/>
              <a:gd name="connsiteX59" fmla="*/ 1700898 w 2378030"/>
              <a:gd name="connsiteY59" fmla="*/ 31499 h 654500"/>
              <a:gd name="connsiteX60" fmla="*/ 1679115 w 2378030"/>
              <a:gd name="connsiteY60" fmla="*/ 53197 h 654500"/>
              <a:gd name="connsiteX61" fmla="*/ 1657322 w 2378030"/>
              <a:gd name="connsiteY61" fmla="*/ 31604 h 654500"/>
              <a:gd name="connsiteX62" fmla="*/ 1657322 w 2378030"/>
              <a:gd name="connsiteY62" fmla="*/ 31604 h 654500"/>
              <a:gd name="connsiteX63" fmla="*/ 1301887 w 2378030"/>
              <a:gd name="connsiteY63" fmla="*/ 584321 h 654500"/>
              <a:gd name="connsiteX64" fmla="*/ 1338605 w 2378030"/>
              <a:gd name="connsiteY64" fmla="*/ 557822 h 654500"/>
              <a:gd name="connsiteX65" fmla="*/ 1338605 w 2378030"/>
              <a:gd name="connsiteY65" fmla="*/ 557060 h 654500"/>
              <a:gd name="connsiteX66" fmla="*/ 1301887 w 2378030"/>
              <a:gd name="connsiteY66" fmla="*/ 530571 h 654500"/>
              <a:gd name="connsiteX67" fmla="*/ 1253985 w 2378030"/>
              <a:gd name="connsiteY67" fmla="*/ 530571 h 654500"/>
              <a:gd name="connsiteX68" fmla="*/ 1253985 w 2378030"/>
              <a:gd name="connsiteY68" fmla="*/ 584330 h 654500"/>
              <a:gd name="connsiteX69" fmla="*/ 1301887 w 2378030"/>
              <a:gd name="connsiteY69" fmla="*/ 584330 h 654500"/>
              <a:gd name="connsiteX70" fmla="*/ 1236383 w 2378030"/>
              <a:gd name="connsiteY70" fmla="*/ 517112 h 654500"/>
              <a:gd name="connsiteX71" fmla="*/ 1300753 w 2378030"/>
              <a:gd name="connsiteY71" fmla="*/ 517112 h 654500"/>
              <a:gd name="connsiteX72" fmla="*/ 1356208 w 2378030"/>
              <a:gd name="connsiteY72" fmla="*/ 556870 h 654500"/>
              <a:gd name="connsiteX73" fmla="*/ 1356208 w 2378030"/>
              <a:gd name="connsiteY73" fmla="*/ 557632 h 654500"/>
              <a:gd name="connsiteX74" fmla="*/ 1317403 w 2378030"/>
              <a:gd name="connsiteY74" fmla="*/ 596246 h 654500"/>
              <a:gd name="connsiteX75" fmla="*/ 1366999 w 2378030"/>
              <a:gd name="connsiteY75" fmla="*/ 652472 h 654500"/>
              <a:gd name="connsiteX76" fmla="*/ 1345806 w 2378030"/>
              <a:gd name="connsiteY76" fmla="*/ 652472 h 654500"/>
              <a:gd name="connsiteX77" fmla="*/ 1297334 w 2378030"/>
              <a:gd name="connsiteY77" fmla="*/ 597570 h 654500"/>
              <a:gd name="connsiteX78" fmla="*/ 1253976 w 2378030"/>
              <a:gd name="connsiteY78" fmla="*/ 597570 h 654500"/>
              <a:gd name="connsiteX79" fmla="*/ 1253976 w 2378030"/>
              <a:gd name="connsiteY79" fmla="*/ 652472 h 654500"/>
              <a:gd name="connsiteX80" fmla="*/ 1236374 w 2378030"/>
              <a:gd name="connsiteY80" fmla="*/ 652472 h 654500"/>
              <a:gd name="connsiteX81" fmla="*/ 1236374 w 2378030"/>
              <a:gd name="connsiteY81" fmla="*/ 517112 h 654500"/>
              <a:gd name="connsiteX82" fmla="*/ 1405614 w 2378030"/>
              <a:gd name="connsiteY82" fmla="*/ 517112 h 654500"/>
              <a:gd name="connsiteX83" fmla="*/ 1519571 w 2378030"/>
              <a:gd name="connsiteY83" fmla="*/ 517112 h 654500"/>
              <a:gd name="connsiteX84" fmla="*/ 1519571 w 2378030"/>
              <a:gd name="connsiteY84" fmla="*/ 530752 h 654500"/>
              <a:gd name="connsiteX85" fmla="*/ 1423226 w 2378030"/>
              <a:gd name="connsiteY85" fmla="*/ 530752 h 654500"/>
              <a:gd name="connsiteX86" fmla="*/ 1423226 w 2378030"/>
              <a:gd name="connsiteY86" fmla="*/ 576367 h 654500"/>
              <a:gd name="connsiteX87" fmla="*/ 1504426 w 2378030"/>
              <a:gd name="connsiteY87" fmla="*/ 576367 h 654500"/>
              <a:gd name="connsiteX88" fmla="*/ 1504426 w 2378030"/>
              <a:gd name="connsiteY88" fmla="*/ 590007 h 654500"/>
              <a:gd name="connsiteX89" fmla="*/ 1423226 w 2378030"/>
              <a:gd name="connsiteY89" fmla="*/ 590007 h 654500"/>
              <a:gd name="connsiteX90" fmla="*/ 1423226 w 2378030"/>
              <a:gd name="connsiteY90" fmla="*/ 638842 h 654500"/>
              <a:gd name="connsiteX91" fmla="*/ 1524124 w 2378030"/>
              <a:gd name="connsiteY91" fmla="*/ 638842 h 654500"/>
              <a:gd name="connsiteX92" fmla="*/ 1524124 w 2378030"/>
              <a:gd name="connsiteY92" fmla="*/ 652482 h 654500"/>
              <a:gd name="connsiteX93" fmla="*/ 1405614 w 2378030"/>
              <a:gd name="connsiteY93" fmla="*/ 652482 h 654500"/>
              <a:gd name="connsiteX94" fmla="*/ 1405614 w 2378030"/>
              <a:gd name="connsiteY94" fmla="*/ 517112 h 654500"/>
              <a:gd name="connsiteX95" fmla="*/ 1554023 w 2378030"/>
              <a:gd name="connsiteY95" fmla="*/ 611200 h 654500"/>
              <a:gd name="connsiteX96" fmla="*/ 1571254 w 2378030"/>
              <a:gd name="connsiteY96" fmla="*/ 611200 h 654500"/>
              <a:gd name="connsiteX97" fmla="*/ 1622936 w 2378030"/>
              <a:gd name="connsiteY97" fmla="*/ 640737 h 654500"/>
              <a:gd name="connsiteX98" fmla="*/ 1668180 w 2378030"/>
              <a:gd name="connsiteY98" fmla="*/ 614420 h 654500"/>
              <a:gd name="connsiteX99" fmla="*/ 1619145 w 2378030"/>
              <a:gd name="connsiteY99" fmla="*/ 589055 h 654500"/>
              <a:gd name="connsiteX100" fmla="*/ 1561024 w 2378030"/>
              <a:gd name="connsiteY100" fmla="*/ 551564 h 654500"/>
              <a:gd name="connsiteX101" fmla="*/ 1618383 w 2378030"/>
              <a:gd name="connsiteY101" fmla="*/ 515417 h 654500"/>
              <a:gd name="connsiteX102" fmla="*/ 1679715 w 2378030"/>
              <a:gd name="connsiteY102" fmla="*/ 552698 h 654500"/>
              <a:gd name="connsiteX103" fmla="*/ 1663627 w 2378030"/>
              <a:gd name="connsiteY103" fmla="*/ 552698 h 654500"/>
              <a:gd name="connsiteX104" fmla="*/ 1618383 w 2378030"/>
              <a:gd name="connsiteY104" fmla="*/ 528847 h 654500"/>
              <a:gd name="connsiteX105" fmla="*/ 1577502 w 2378030"/>
              <a:gd name="connsiteY105" fmla="*/ 551193 h 654500"/>
              <a:gd name="connsiteX106" fmla="*/ 1624251 w 2378030"/>
              <a:gd name="connsiteY106" fmla="*/ 574672 h 654500"/>
              <a:gd name="connsiteX107" fmla="*/ 1685201 w 2378030"/>
              <a:gd name="connsiteY107" fmla="*/ 613848 h 654500"/>
              <a:gd name="connsiteX108" fmla="*/ 1622927 w 2378030"/>
              <a:gd name="connsiteY108" fmla="*/ 654158 h 654500"/>
              <a:gd name="connsiteX109" fmla="*/ 1554023 w 2378030"/>
              <a:gd name="connsiteY109" fmla="*/ 611200 h 654500"/>
              <a:gd name="connsiteX110" fmla="*/ 1878864 w 2378030"/>
              <a:gd name="connsiteY110" fmla="*/ 585073 h 654500"/>
              <a:gd name="connsiteX111" fmla="*/ 1878864 w 2378030"/>
              <a:gd name="connsiteY111" fmla="*/ 583568 h 654500"/>
              <a:gd name="connsiteX112" fmla="*/ 1808236 w 2378030"/>
              <a:gd name="connsiteY112" fmla="*/ 528857 h 654500"/>
              <a:gd name="connsiteX113" fmla="*/ 1737636 w 2378030"/>
              <a:gd name="connsiteY113" fmla="*/ 583940 h 654500"/>
              <a:gd name="connsiteX114" fmla="*/ 1737636 w 2378030"/>
              <a:gd name="connsiteY114" fmla="*/ 585464 h 654500"/>
              <a:gd name="connsiteX115" fmla="*/ 1808817 w 2378030"/>
              <a:gd name="connsiteY115" fmla="*/ 640366 h 654500"/>
              <a:gd name="connsiteX116" fmla="*/ 1878864 w 2378030"/>
              <a:gd name="connsiteY116" fmla="*/ 585073 h 654500"/>
              <a:gd name="connsiteX117" fmla="*/ 1719282 w 2378030"/>
              <a:gd name="connsiteY117" fmla="*/ 585645 h 654500"/>
              <a:gd name="connsiteX118" fmla="*/ 1719282 w 2378030"/>
              <a:gd name="connsiteY118" fmla="*/ 584130 h 654500"/>
              <a:gd name="connsiteX119" fmla="*/ 1808245 w 2378030"/>
              <a:gd name="connsiteY119" fmla="*/ 515417 h 654500"/>
              <a:gd name="connsiteX120" fmla="*/ 1897228 w 2378030"/>
              <a:gd name="connsiteY120" fmla="*/ 583749 h 654500"/>
              <a:gd name="connsiteX121" fmla="*/ 1897228 w 2378030"/>
              <a:gd name="connsiteY121" fmla="*/ 585264 h 654500"/>
              <a:gd name="connsiteX122" fmla="*/ 1808817 w 2378030"/>
              <a:gd name="connsiteY122" fmla="*/ 654158 h 654500"/>
              <a:gd name="connsiteX123" fmla="*/ 1719282 w 2378030"/>
              <a:gd name="connsiteY123" fmla="*/ 585645 h 654500"/>
              <a:gd name="connsiteX124" fmla="*/ 2006632 w 2378030"/>
              <a:gd name="connsiteY124" fmla="*/ 584321 h 654500"/>
              <a:gd name="connsiteX125" fmla="*/ 2043351 w 2378030"/>
              <a:gd name="connsiteY125" fmla="*/ 557822 h 654500"/>
              <a:gd name="connsiteX126" fmla="*/ 2043351 w 2378030"/>
              <a:gd name="connsiteY126" fmla="*/ 557060 h 654500"/>
              <a:gd name="connsiteX127" fmla="*/ 2006632 w 2378030"/>
              <a:gd name="connsiteY127" fmla="*/ 530571 h 654500"/>
              <a:gd name="connsiteX128" fmla="*/ 1958731 w 2378030"/>
              <a:gd name="connsiteY128" fmla="*/ 530571 h 654500"/>
              <a:gd name="connsiteX129" fmla="*/ 1958731 w 2378030"/>
              <a:gd name="connsiteY129" fmla="*/ 584330 h 654500"/>
              <a:gd name="connsiteX130" fmla="*/ 2006632 w 2378030"/>
              <a:gd name="connsiteY130" fmla="*/ 584330 h 654500"/>
              <a:gd name="connsiteX131" fmla="*/ 1941128 w 2378030"/>
              <a:gd name="connsiteY131" fmla="*/ 517112 h 654500"/>
              <a:gd name="connsiteX132" fmla="*/ 2005498 w 2378030"/>
              <a:gd name="connsiteY132" fmla="*/ 517112 h 654500"/>
              <a:gd name="connsiteX133" fmla="*/ 2060953 w 2378030"/>
              <a:gd name="connsiteY133" fmla="*/ 556870 h 654500"/>
              <a:gd name="connsiteX134" fmla="*/ 2060953 w 2378030"/>
              <a:gd name="connsiteY134" fmla="*/ 557632 h 654500"/>
              <a:gd name="connsiteX135" fmla="*/ 2022148 w 2378030"/>
              <a:gd name="connsiteY135" fmla="*/ 596246 h 654500"/>
              <a:gd name="connsiteX136" fmla="*/ 2071745 w 2378030"/>
              <a:gd name="connsiteY136" fmla="*/ 652472 h 654500"/>
              <a:gd name="connsiteX137" fmla="*/ 2050552 w 2378030"/>
              <a:gd name="connsiteY137" fmla="*/ 652472 h 654500"/>
              <a:gd name="connsiteX138" fmla="*/ 2002069 w 2378030"/>
              <a:gd name="connsiteY138" fmla="*/ 597570 h 654500"/>
              <a:gd name="connsiteX139" fmla="*/ 1958721 w 2378030"/>
              <a:gd name="connsiteY139" fmla="*/ 597570 h 654500"/>
              <a:gd name="connsiteX140" fmla="*/ 1958721 w 2378030"/>
              <a:gd name="connsiteY140" fmla="*/ 652472 h 654500"/>
              <a:gd name="connsiteX141" fmla="*/ 1941119 w 2378030"/>
              <a:gd name="connsiteY141" fmla="*/ 652472 h 654500"/>
              <a:gd name="connsiteX142" fmla="*/ 1941119 w 2378030"/>
              <a:gd name="connsiteY142" fmla="*/ 517112 h 654500"/>
              <a:gd name="connsiteX143" fmla="*/ 2148974 w 2378030"/>
              <a:gd name="connsiteY143" fmla="*/ 530752 h 654500"/>
              <a:gd name="connsiteX144" fmla="*/ 2093328 w 2378030"/>
              <a:gd name="connsiteY144" fmla="*/ 530752 h 654500"/>
              <a:gd name="connsiteX145" fmla="*/ 2093328 w 2378030"/>
              <a:gd name="connsiteY145" fmla="*/ 517112 h 654500"/>
              <a:gd name="connsiteX146" fmla="*/ 2222230 w 2378030"/>
              <a:gd name="connsiteY146" fmla="*/ 517112 h 654500"/>
              <a:gd name="connsiteX147" fmla="*/ 2222230 w 2378030"/>
              <a:gd name="connsiteY147" fmla="*/ 530752 h 654500"/>
              <a:gd name="connsiteX148" fmla="*/ 2166585 w 2378030"/>
              <a:gd name="connsiteY148" fmla="*/ 530752 h 654500"/>
              <a:gd name="connsiteX149" fmla="*/ 2166585 w 2378030"/>
              <a:gd name="connsiteY149" fmla="*/ 652472 h 654500"/>
              <a:gd name="connsiteX150" fmla="*/ 2148964 w 2378030"/>
              <a:gd name="connsiteY150" fmla="*/ 652472 h 654500"/>
              <a:gd name="connsiteX151" fmla="*/ 2148964 w 2378030"/>
              <a:gd name="connsiteY151" fmla="*/ 530752 h 654500"/>
              <a:gd name="connsiteX152" fmla="*/ 2246843 w 2378030"/>
              <a:gd name="connsiteY152" fmla="*/ 611200 h 654500"/>
              <a:gd name="connsiteX153" fmla="*/ 2264074 w 2378030"/>
              <a:gd name="connsiteY153" fmla="*/ 611200 h 654500"/>
              <a:gd name="connsiteX154" fmla="*/ 2315756 w 2378030"/>
              <a:gd name="connsiteY154" fmla="*/ 640737 h 654500"/>
              <a:gd name="connsiteX155" fmla="*/ 2361000 w 2378030"/>
              <a:gd name="connsiteY155" fmla="*/ 614420 h 654500"/>
              <a:gd name="connsiteX156" fmla="*/ 2311965 w 2378030"/>
              <a:gd name="connsiteY156" fmla="*/ 589055 h 654500"/>
              <a:gd name="connsiteX157" fmla="*/ 2253844 w 2378030"/>
              <a:gd name="connsiteY157" fmla="*/ 551564 h 654500"/>
              <a:gd name="connsiteX158" fmla="*/ 2311213 w 2378030"/>
              <a:gd name="connsiteY158" fmla="*/ 515417 h 654500"/>
              <a:gd name="connsiteX159" fmla="*/ 2372535 w 2378030"/>
              <a:gd name="connsiteY159" fmla="*/ 552698 h 654500"/>
              <a:gd name="connsiteX160" fmla="*/ 2356457 w 2378030"/>
              <a:gd name="connsiteY160" fmla="*/ 552698 h 654500"/>
              <a:gd name="connsiteX161" fmla="*/ 2311213 w 2378030"/>
              <a:gd name="connsiteY161" fmla="*/ 528847 h 654500"/>
              <a:gd name="connsiteX162" fmla="*/ 2270322 w 2378030"/>
              <a:gd name="connsiteY162" fmla="*/ 551193 h 654500"/>
              <a:gd name="connsiteX163" fmla="*/ 2317071 w 2378030"/>
              <a:gd name="connsiteY163" fmla="*/ 574672 h 654500"/>
              <a:gd name="connsiteX164" fmla="*/ 2378031 w 2378030"/>
              <a:gd name="connsiteY164" fmla="*/ 613848 h 654500"/>
              <a:gd name="connsiteX165" fmla="*/ 2315747 w 2378030"/>
              <a:gd name="connsiteY165" fmla="*/ 654158 h 654500"/>
              <a:gd name="connsiteX166" fmla="*/ 2246843 w 2378030"/>
              <a:gd name="connsiteY166" fmla="*/ 611200 h 654500"/>
              <a:gd name="connsiteX167" fmla="*/ 0 w 2378030"/>
              <a:gd name="connsiteY167" fmla="*/ 517436 h 654500"/>
              <a:gd name="connsiteX168" fmla="*/ 17602 w 2378030"/>
              <a:gd name="connsiteY168" fmla="*/ 517436 h 654500"/>
              <a:gd name="connsiteX169" fmla="*/ 17602 w 2378030"/>
              <a:gd name="connsiteY169" fmla="*/ 578577 h 654500"/>
              <a:gd name="connsiteX170" fmla="*/ 121349 w 2378030"/>
              <a:gd name="connsiteY170" fmla="*/ 578577 h 654500"/>
              <a:gd name="connsiteX171" fmla="*/ 121349 w 2378030"/>
              <a:gd name="connsiteY171" fmla="*/ 517436 h 654500"/>
              <a:gd name="connsiteX172" fmla="*/ 138960 w 2378030"/>
              <a:gd name="connsiteY172" fmla="*/ 517436 h 654500"/>
              <a:gd name="connsiteX173" fmla="*/ 138960 w 2378030"/>
              <a:gd name="connsiteY173" fmla="*/ 652786 h 654500"/>
              <a:gd name="connsiteX174" fmla="*/ 121349 w 2378030"/>
              <a:gd name="connsiteY174" fmla="*/ 652786 h 654500"/>
              <a:gd name="connsiteX175" fmla="*/ 121349 w 2378030"/>
              <a:gd name="connsiteY175" fmla="*/ 592769 h 654500"/>
              <a:gd name="connsiteX176" fmla="*/ 17602 w 2378030"/>
              <a:gd name="connsiteY176" fmla="*/ 592769 h 654500"/>
              <a:gd name="connsiteX177" fmla="*/ 17602 w 2378030"/>
              <a:gd name="connsiteY177" fmla="*/ 652786 h 654500"/>
              <a:gd name="connsiteX178" fmla="*/ 0 w 2378030"/>
              <a:gd name="connsiteY178" fmla="*/ 652786 h 654500"/>
              <a:gd name="connsiteX179" fmla="*/ 0 w 2378030"/>
              <a:gd name="connsiteY179" fmla="*/ 517436 h 654500"/>
              <a:gd name="connsiteX180" fmla="*/ 335994 w 2378030"/>
              <a:gd name="connsiteY180" fmla="*/ 585397 h 654500"/>
              <a:gd name="connsiteX181" fmla="*/ 335994 w 2378030"/>
              <a:gd name="connsiteY181" fmla="*/ 583883 h 654500"/>
              <a:gd name="connsiteX182" fmla="*/ 265395 w 2378030"/>
              <a:gd name="connsiteY182" fmla="*/ 529171 h 654500"/>
              <a:gd name="connsiteX183" fmla="*/ 194777 w 2378030"/>
              <a:gd name="connsiteY183" fmla="*/ 584264 h 654500"/>
              <a:gd name="connsiteX184" fmla="*/ 194777 w 2378030"/>
              <a:gd name="connsiteY184" fmla="*/ 585778 h 654500"/>
              <a:gd name="connsiteX185" fmla="*/ 265957 w 2378030"/>
              <a:gd name="connsiteY185" fmla="*/ 640680 h 654500"/>
              <a:gd name="connsiteX186" fmla="*/ 335994 w 2378030"/>
              <a:gd name="connsiteY186" fmla="*/ 585397 h 654500"/>
              <a:gd name="connsiteX187" fmla="*/ 176413 w 2378030"/>
              <a:gd name="connsiteY187" fmla="*/ 585969 h 654500"/>
              <a:gd name="connsiteX188" fmla="*/ 176413 w 2378030"/>
              <a:gd name="connsiteY188" fmla="*/ 584454 h 654500"/>
              <a:gd name="connsiteX189" fmla="*/ 265395 w 2378030"/>
              <a:gd name="connsiteY189" fmla="*/ 515741 h 654500"/>
              <a:gd name="connsiteX190" fmla="*/ 354359 w 2378030"/>
              <a:gd name="connsiteY190" fmla="*/ 584073 h 654500"/>
              <a:gd name="connsiteX191" fmla="*/ 354359 w 2378030"/>
              <a:gd name="connsiteY191" fmla="*/ 585597 h 654500"/>
              <a:gd name="connsiteX192" fmla="*/ 265957 w 2378030"/>
              <a:gd name="connsiteY192" fmla="*/ 654501 h 654500"/>
              <a:gd name="connsiteX193" fmla="*/ 176413 w 2378030"/>
              <a:gd name="connsiteY193" fmla="*/ 585969 h 654500"/>
              <a:gd name="connsiteX194" fmla="*/ 424777 w 2378030"/>
              <a:gd name="connsiteY194" fmla="*/ 531066 h 654500"/>
              <a:gd name="connsiteX195" fmla="*/ 369122 w 2378030"/>
              <a:gd name="connsiteY195" fmla="*/ 531066 h 654500"/>
              <a:gd name="connsiteX196" fmla="*/ 369122 w 2378030"/>
              <a:gd name="connsiteY196" fmla="*/ 517436 h 654500"/>
              <a:gd name="connsiteX197" fmla="*/ 498034 w 2378030"/>
              <a:gd name="connsiteY197" fmla="*/ 517436 h 654500"/>
              <a:gd name="connsiteX198" fmla="*/ 498034 w 2378030"/>
              <a:gd name="connsiteY198" fmla="*/ 531066 h 654500"/>
              <a:gd name="connsiteX199" fmla="*/ 442379 w 2378030"/>
              <a:gd name="connsiteY199" fmla="*/ 531066 h 654500"/>
              <a:gd name="connsiteX200" fmla="*/ 442379 w 2378030"/>
              <a:gd name="connsiteY200" fmla="*/ 652786 h 654500"/>
              <a:gd name="connsiteX201" fmla="*/ 424767 w 2378030"/>
              <a:gd name="connsiteY201" fmla="*/ 652786 h 654500"/>
              <a:gd name="connsiteX202" fmla="*/ 424767 w 2378030"/>
              <a:gd name="connsiteY202" fmla="*/ 531066 h 654500"/>
              <a:gd name="connsiteX203" fmla="*/ 531352 w 2378030"/>
              <a:gd name="connsiteY203" fmla="*/ 517436 h 654500"/>
              <a:gd name="connsiteX204" fmla="*/ 645309 w 2378030"/>
              <a:gd name="connsiteY204" fmla="*/ 517436 h 654500"/>
              <a:gd name="connsiteX205" fmla="*/ 645309 w 2378030"/>
              <a:gd name="connsiteY205" fmla="*/ 531066 h 654500"/>
              <a:gd name="connsiteX206" fmla="*/ 548954 w 2378030"/>
              <a:gd name="connsiteY206" fmla="*/ 531066 h 654500"/>
              <a:gd name="connsiteX207" fmla="*/ 548954 w 2378030"/>
              <a:gd name="connsiteY207" fmla="*/ 576682 h 654500"/>
              <a:gd name="connsiteX208" fmla="*/ 630155 w 2378030"/>
              <a:gd name="connsiteY208" fmla="*/ 576682 h 654500"/>
              <a:gd name="connsiteX209" fmla="*/ 630155 w 2378030"/>
              <a:gd name="connsiteY209" fmla="*/ 590321 h 654500"/>
              <a:gd name="connsiteX210" fmla="*/ 548954 w 2378030"/>
              <a:gd name="connsiteY210" fmla="*/ 590321 h 654500"/>
              <a:gd name="connsiteX211" fmla="*/ 548954 w 2378030"/>
              <a:gd name="connsiteY211" fmla="*/ 639156 h 654500"/>
              <a:gd name="connsiteX212" fmla="*/ 649862 w 2378030"/>
              <a:gd name="connsiteY212" fmla="*/ 639156 h 654500"/>
              <a:gd name="connsiteX213" fmla="*/ 649862 w 2378030"/>
              <a:gd name="connsiteY213" fmla="*/ 652796 h 654500"/>
              <a:gd name="connsiteX214" fmla="*/ 531362 w 2378030"/>
              <a:gd name="connsiteY214" fmla="*/ 652796 h 654500"/>
              <a:gd name="connsiteX215" fmla="*/ 531362 w 2378030"/>
              <a:gd name="connsiteY215" fmla="*/ 517436 h 654500"/>
              <a:gd name="connsiteX216" fmla="*/ 684676 w 2378030"/>
              <a:gd name="connsiteY216" fmla="*/ 517436 h 654500"/>
              <a:gd name="connsiteX217" fmla="*/ 702288 w 2378030"/>
              <a:gd name="connsiteY217" fmla="*/ 517436 h 654500"/>
              <a:gd name="connsiteX218" fmla="*/ 702288 w 2378030"/>
              <a:gd name="connsiteY218" fmla="*/ 639147 h 654500"/>
              <a:gd name="connsiteX219" fmla="*/ 789556 w 2378030"/>
              <a:gd name="connsiteY219" fmla="*/ 639147 h 654500"/>
              <a:gd name="connsiteX220" fmla="*/ 789556 w 2378030"/>
              <a:gd name="connsiteY220" fmla="*/ 652786 h 654500"/>
              <a:gd name="connsiteX221" fmla="*/ 684676 w 2378030"/>
              <a:gd name="connsiteY221" fmla="*/ 652786 h 654500"/>
              <a:gd name="connsiteX222" fmla="*/ 684676 w 2378030"/>
              <a:gd name="connsiteY222" fmla="*/ 517436 h 654500"/>
              <a:gd name="connsiteX223" fmla="*/ 810930 w 2378030"/>
              <a:gd name="connsiteY223" fmla="*/ 611524 h 654500"/>
              <a:gd name="connsiteX224" fmla="*/ 828161 w 2378030"/>
              <a:gd name="connsiteY224" fmla="*/ 611524 h 654500"/>
              <a:gd name="connsiteX225" fmla="*/ 879843 w 2378030"/>
              <a:gd name="connsiteY225" fmla="*/ 641052 h 654500"/>
              <a:gd name="connsiteX226" fmla="*/ 925087 w 2378030"/>
              <a:gd name="connsiteY226" fmla="*/ 614744 h 654500"/>
              <a:gd name="connsiteX227" fmla="*/ 876071 w 2378030"/>
              <a:gd name="connsiteY227" fmla="*/ 589369 h 654500"/>
              <a:gd name="connsiteX228" fmla="*/ 817950 w 2378030"/>
              <a:gd name="connsiteY228" fmla="*/ 551879 h 654500"/>
              <a:gd name="connsiteX229" fmla="*/ 875300 w 2378030"/>
              <a:gd name="connsiteY229" fmla="*/ 515731 h 654500"/>
              <a:gd name="connsiteX230" fmla="*/ 936631 w 2378030"/>
              <a:gd name="connsiteY230" fmla="*/ 553022 h 654500"/>
              <a:gd name="connsiteX231" fmla="*/ 920544 w 2378030"/>
              <a:gd name="connsiteY231" fmla="*/ 553022 h 654500"/>
              <a:gd name="connsiteX232" fmla="*/ 875300 w 2378030"/>
              <a:gd name="connsiteY232" fmla="*/ 529161 h 654500"/>
              <a:gd name="connsiteX233" fmla="*/ 834409 w 2378030"/>
              <a:gd name="connsiteY233" fmla="*/ 551507 h 654500"/>
              <a:gd name="connsiteX234" fmla="*/ 881167 w 2378030"/>
              <a:gd name="connsiteY234" fmla="*/ 574986 h 654500"/>
              <a:gd name="connsiteX235" fmla="*/ 942118 w 2378030"/>
              <a:gd name="connsiteY235" fmla="*/ 614162 h 654500"/>
              <a:gd name="connsiteX236" fmla="*/ 879834 w 2378030"/>
              <a:gd name="connsiteY236" fmla="*/ 654491 h 654500"/>
              <a:gd name="connsiteX237" fmla="*/ 810930 w 2378030"/>
              <a:gd name="connsiteY237" fmla="*/ 611524 h 654500"/>
              <a:gd name="connsiteX238" fmla="*/ 1069629 w 2378030"/>
              <a:gd name="connsiteY238" fmla="*/ 573776 h 654500"/>
              <a:gd name="connsiteX239" fmla="*/ 1095747 w 2378030"/>
              <a:gd name="connsiteY239" fmla="*/ 546487 h 654500"/>
              <a:gd name="connsiteX240" fmla="*/ 1075249 w 2378030"/>
              <a:gd name="connsiteY240" fmla="*/ 527923 h 654500"/>
              <a:gd name="connsiteX241" fmla="*/ 1053579 w 2378030"/>
              <a:gd name="connsiteY241" fmla="*/ 548202 h 654500"/>
              <a:gd name="connsiteX242" fmla="*/ 1069629 w 2378030"/>
              <a:gd name="connsiteY242" fmla="*/ 573776 h 654500"/>
              <a:gd name="connsiteX243" fmla="*/ 1069629 w 2378030"/>
              <a:gd name="connsiteY243" fmla="*/ 573776 h 654500"/>
              <a:gd name="connsiteX244" fmla="*/ 1066810 w 2378030"/>
              <a:gd name="connsiteY244" fmla="*/ 641042 h 654500"/>
              <a:gd name="connsiteX245" fmla="*/ 1102700 w 2378030"/>
              <a:gd name="connsiteY245" fmla="*/ 626078 h 654500"/>
              <a:gd name="connsiteX246" fmla="*/ 1063676 w 2378030"/>
              <a:gd name="connsiteY246" fmla="*/ 586102 h 654500"/>
              <a:gd name="connsiteX247" fmla="*/ 1035882 w 2378030"/>
              <a:gd name="connsiteY247" fmla="*/ 616982 h 654500"/>
              <a:gd name="connsiteX248" fmla="*/ 1066810 w 2378030"/>
              <a:gd name="connsiteY248" fmla="*/ 641042 h 654500"/>
              <a:gd name="connsiteX249" fmla="*/ 1066810 w 2378030"/>
              <a:gd name="connsiteY249" fmla="*/ 641042 h 654500"/>
              <a:gd name="connsiteX250" fmla="*/ 1110625 w 2378030"/>
              <a:gd name="connsiteY250" fmla="*/ 634222 h 654500"/>
              <a:gd name="connsiteX251" fmla="*/ 1066476 w 2378030"/>
              <a:gd name="connsiteY251" fmla="*/ 654110 h 654500"/>
              <a:gd name="connsiteX252" fmla="*/ 1020328 w 2378030"/>
              <a:gd name="connsiteY252" fmla="*/ 617925 h 654500"/>
              <a:gd name="connsiteX253" fmla="*/ 1054237 w 2378030"/>
              <a:gd name="connsiteY253" fmla="*/ 578129 h 654500"/>
              <a:gd name="connsiteX254" fmla="*/ 1039359 w 2378030"/>
              <a:gd name="connsiteY254" fmla="*/ 548011 h 654500"/>
              <a:gd name="connsiteX255" fmla="*/ 1075582 w 2378030"/>
              <a:gd name="connsiteY255" fmla="*/ 515417 h 654500"/>
              <a:gd name="connsiteX256" fmla="*/ 1109815 w 2378030"/>
              <a:gd name="connsiteY256" fmla="*/ 546868 h 654500"/>
              <a:gd name="connsiteX257" fmla="*/ 1078563 w 2378030"/>
              <a:gd name="connsiteY257" fmla="*/ 581539 h 654500"/>
              <a:gd name="connsiteX258" fmla="*/ 1111463 w 2378030"/>
              <a:gd name="connsiteY258" fmla="*/ 614896 h 654500"/>
              <a:gd name="connsiteX259" fmla="*/ 1132789 w 2378030"/>
              <a:gd name="connsiteY259" fmla="*/ 582882 h 654500"/>
              <a:gd name="connsiteX260" fmla="*/ 1147353 w 2378030"/>
              <a:gd name="connsiteY260" fmla="*/ 582882 h 654500"/>
              <a:gd name="connsiteX261" fmla="*/ 1120226 w 2378030"/>
              <a:gd name="connsiteY261" fmla="*/ 623802 h 654500"/>
              <a:gd name="connsiteX262" fmla="*/ 1148667 w 2378030"/>
              <a:gd name="connsiteY262" fmla="*/ 652796 h 654500"/>
              <a:gd name="connsiteX263" fmla="*/ 1128646 w 2378030"/>
              <a:gd name="connsiteY263" fmla="*/ 652796 h 654500"/>
              <a:gd name="connsiteX264" fmla="*/ 1110625 w 2378030"/>
              <a:gd name="connsiteY264" fmla="*/ 634222 h 65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2378030" h="654500">
                <a:moveTo>
                  <a:pt x="1199617" y="6039"/>
                </a:moveTo>
                <a:lnTo>
                  <a:pt x="1144810" y="6039"/>
                </a:lnTo>
                <a:lnTo>
                  <a:pt x="1144810" y="165754"/>
                </a:lnTo>
                <a:lnTo>
                  <a:pt x="946833" y="165754"/>
                </a:lnTo>
                <a:lnTo>
                  <a:pt x="946833" y="6039"/>
                </a:lnTo>
                <a:lnTo>
                  <a:pt x="892473" y="6039"/>
                </a:lnTo>
                <a:lnTo>
                  <a:pt x="892473" y="369084"/>
                </a:lnTo>
                <a:lnTo>
                  <a:pt x="946833" y="369084"/>
                </a:lnTo>
                <a:lnTo>
                  <a:pt x="946833" y="203216"/>
                </a:lnTo>
                <a:lnTo>
                  <a:pt x="1144810" y="203216"/>
                </a:lnTo>
                <a:lnTo>
                  <a:pt x="1144810" y="369084"/>
                </a:lnTo>
                <a:lnTo>
                  <a:pt x="1199617" y="369084"/>
                </a:lnTo>
                <a:lnTo>
                  <a:pt x="1199617" y="6039"/>
                </a:lnTo>
                <a:close/>
                <a:moveTo>
                  <a:pt x="677132" y="369084"/>
                </a:moveTo>
                <a:lnTo>
                  <a:pt x="731387" y="369084"/>
                </a:lnTo>
                <a:lnTo>
                  <a:pt x="731387" y="6039"/>
                </a:lnTo>
                <a:lnTo>
                  <a:pt x="677132" y="6039"/>
                </a:lnTo>
                <a:lnTo>
                  <a:pt x="677132" y="369084"/>
                </a:lnTo>
                <a:close/>
                <a:moveTo>
                  <a:pt x="1588808" y="194377"/>
                </a:moveTo>
                <a:lnTo>
                  <a:pt x="1588808" y="335080"/>
                </a:lnTo>
                <a:cubicBezTo>
                  <a:pt x="1573454" y="345500"/>
                  <a:pt x="1547689" y="353720"/>
                  <a:pt x="1518609" y="353720"/>
                </a:cubicBezTo>
                <a:cubicBezTo>
                  <a:pt x="1433617" y="353720"/>
                  <a:pt x="1375486" y="278587"/>
                  <a:pt x="1375486" y="183718"/>
                </a:cubicBezTo>
                <a:cubicBezTo>
                  <a:pt x="1375486" y="94326"/>
                  <a:pt x="1426483" y="20841"/>
                  <a:pt x="1511494" y="20841"/>
                </a:cubicBezTo>
                <a:cubicBezTo>
                  <a:pt x="1570177" y="20841"/>
                  <a:pt x="1603629" y="48263"/>
                  <a:pt x="1628299" y="78972"/>
                </a:cubicBezTo>
                <a:lnTo>
                  <a:pt x="1631042" y="78972"/>
                </a:lnTo>
                <a:lnTo>
                  <a:pt x="1631042" y="15907"/>
                </a:lnTo>
                <a:cubicBezTo>
                  <a:pt x="1613497" y="11525"/>
                  <a:pt x="1564681" y="0"/>
                  <a:pt x="1513684" y="0"/>
                </a:cubicBezTo>
                <a:cubicBezTo>
                  <a:pt x="1390288" y="0"/>
                  <a:pt x="1315164" y="89945"/>
                  <a:pt x="1315164" y="188662"/>
                </a:cubicBezTo>
                <a:cubicBezTo>
                  <a:pt x="1315164" y="296685"/>
                  <a:pt x="1396327" y="375114"/>
                  <a:pt x="1514789" y="375114"/>
                </a:cubicBezTo>
                <a:cubicBezTo>
                  <a:pt x="1573463" y="375114"/>
                  <a:pt x="1618974" y="352644"/>
                  <a:pt x="1643663" y="345510"/>
                </a:cubicBezTo>
                <a:lnTo>
                  <a:pt x="1643663" y="194377"/>
                </a:lnTo>
                <a:lnTo>
                  <a:pt x="1588808" y="194377"/>
                </a:lnTo>
                <a:close/>
                <a:moveTo>
                  <a:pt x="1679115" y="30423"/>
                </a:moveTo>
                <a:cubicBezTo>
                  <a:pt x="1681563" y="30423"/>
                  <a:pt x="1682849" y="29347"/>
                  <a:pt x="1682849" y="27280"/>
                </a:cubicBezTo>
                <a:lnTo>
                  <a:pt x="1682849" y="27184"/>
                </a:lnTo>
                <a:cubicBezTo>
                  <a:pt x="1682849" y="24927"/>
                  <a:pt x="1681467" y="24136"/>
                  <a:pt x="1679115" y="24136"/>
                </a:cubicBezTo>
                <a:lnTo>
                  <a:pt x="1676362" y="24136"/>
                </a:lnTo>
                <a:lnTo>
                  <a:pt x="1676362" y="30423"/>
                </a:lnTo>
                <a:lnTo>
                  <a:pt x="1679115" y="30423"/>
                </a:lnTo>
                <a:close/>
                <a:moveTo>
                  <a:pt x="1671657" y="20517"/>
                </a:moveTo>
                <a:lnTo>
                  <a:pt x="1679210" y="20517"/>
                </a:lnTo>
                <a:cubicBezTo>
                  <a:pt x="1684211" y="20517"/>
                  <a:pt x="1687449" y="22574"/>
                  <a:pt x="1687449" y="26994"/>
                </a:cubicBezTo>
                <a:lnTo>
                  <a:pt x="1687449" y="27089"/>
                </a:lnTo>
                <a:cubicBezTo>
                  <a:pt x="1687449" y="30328"/>
                  <a:pt x="1685582" y="32090"/>
                  <a:pt x="1683039" y="32880"/>
                </a:cubicBezTo>
                <a:lnTo>
                  <a:pt x="1688725" y="42005"/>
                </a:lnTo>
                <a:lnTo>
                  <a:pt x="1683820" y="42005"/>
                </a:lnTo>
                <a:lnTo>
                  <a:pt x="1678619" y="33661"/>
                </a:lnTo>
                <a:lnTo>
                  <a:pt x="1676362" y="33661"/>
                </a:lnTo>
                <a:lnTo>
                  <a:pt x="1676362" y="42005"/>
                </a:lnTo>
                <a:lnTo>
                  <a:pt x="1671647" y="42005"/>
                </a:lnTo>
                <a:lnTo>
                  <a:pt x="1671647" y="20517"/>
                </a:lnTo>
                <a:close/>
                <a:moveTo>
                  <a:pt x="1696974" y="31509"/>
                </a:moveTo>
                <a:cubicBezTo>
                  <a:pt x="1696974" y="20812"/>
                  <a:pt x="1689506" y="13354"/>
                  <a:pt x="1679115" y="13354"/>
                </a:cubicBezTo>
                <a:cubicBezTo>
                  <a:pt x="1668713" y="13354"/>
                  <a:pt x="1661255" y="20907"/>
                  <a:pt x="1661255" y="31613"/>
                </a:cubicBezTo>
                <a:cubicBezTo>
                  <a:pt x="1661255" y="42405"/>
                  <a:pt x="1669104" y="49673"/>
                  <a:pt x="1679115" y="49673"/>
                </a:cubicBezTo>
                <a:cubicBezTo>
                  <a:pt x="1689221" y="49663"/>
                  <a:pt x="1696974" y="42205"/>
                  <a:pt x="1696974" y="31509"/>
                </a:cubicBezTo>
                <a:lnTo>
                  <a:pt x="1696974" y="31509"/>
                </a:lnTo>
                <a:close/>
                <a:moveTo>
                  <a:pt x="1657322" y="31604"/>
                </a:moveTo>
                <a:cubicBezTo>
                  <a:pt x="1657322" y="19526"/>
                  <a:pt x="1666942" y="9811"/>
                  <a:pt x="1679115" y="9811"/>
                </a:cubicBezTo>
                <a:cubicBezTo>
                  <a:pt x="1691478" y="9811"/>
                  <a:pt x="1700898" y="19431"/>
                  <a:pt x="1700898" y="31499"/>
                </a:cubicBezTo>
                <a:cubicBezTo>
                  <a:pt x="1700898" y="43777"/>
                  <a:pt x="1691288" y="53197"/>
                  <a:pt x="1679115" y="53197"/>
                </a:cubicBezTo>
                <a:cubicBezTo>
                  <a:pt x="1667037" y="53197"/>
                  <a:pt x="1657322" y="43872"/>
                  <a:pt x="1657322" y="31604"/>
                </a:cubicBezTo>
                <a:lnTo>
                  <a:pt x="1657322" y="31604"/>
                </a:lnTo>
                <a:close/>
                <a:moveTo>
                  <a:pt x="1301887" y="584321"/>
                </a:moveTo>
                <a:cubicBezTo>
                  <a:pt x="1324413" y="584321"/>
                  <a:pt x="1338605" y="575043"/>
                  <a:pt x="1338605" y="557822"/>
                </a:cubicBezTo>
                <a:lnTo>
                  <a:pt x="1338605" y="557060"/>
                </a:lnTo>
                <a:cubicBezTo>
                  <a:pt x="1338605" y="537753"/>
                  <a:pt x="1323270" y="530571"/>
                  <a:pt x="1301887" y="530571"/>
                </a:cubicBezTo>
                <a:lnTo>
                  <a:pt x="1253985" y="530571"/>
                </a:lnTo>
                <a:lnTo>
                  <a:pt x="1253985" y="584330"/>
                </a:lnTo>
                <a:lnTo>
                  <a:pt x="1301887" y="584330"/>
                </a:lnTo>
                <a:close/>
                <a:moveTo>
                  <a:pt x="1236383" y="517112"/>
                </a:moveTo>
                <a:lnTo>
                  <a:pt x="1300753" y="517112"/>
                </a:lnTo>
                <a:cubicBezTo>
                  <a:pt x="1330852" y="517112"/>
                  <a:pt x="1356208" y="528295"/>
                  <a:pt x="1356208" y="556870"/>
                </a:cubicBezTo>
                <a:lnTo>
                  <a:pt x="1356208" y="557632"/>
                </a:lnTo>
                <a:cubicBezTo>
                  <a:pt x="1356208" y="581111"/>
                  <a:pt x="1336339" y="592836"/>
                  <a:pt x="1317403" y="596246"/>
                </a:cubicBezTo>
                <a:lnTo>
                  <a:pt x="1366999" y="652472"/>
                </a:lnTo>
                <a:lnTo>
                  <a:pt x="1345806" y="652472"/>
                </a:lnTo>
                <a:lnTo>
                  <a:pt x="1297334" y="597570"/>
                </a:lnTo>
                <a:lnTo>
                  <a:pt x="1253976" y="597570"/>
                </a:lnTo>
                <a:lnTo>
                  <a:pt x="1253976" y="652472"/>
                </a:lnTo>
                <a:lnTo>
                  <a:pt x="1236374" y="652472"/>
                </a:lnTo>
                <a:lnTo>
                  <a:pt x="1236374" y="517112"/>
                </a:lnTo>
                <a:close/>
                <a:moveTo>
                  <a:pt x="1405614" y="517112"/>
                </a:moveTo>
                <a:lnTo>
                  <a:pt x="1519571" y="517112"/>
                </a:lnTo>
                <a:lnTo>
                  <a:pt x="1519571" y="530752"/>
                </a:lnTo>
                <a:lnTo>
                  <a:pt x="1423226" y="530752"/>
                </a:lnTo>
                <a:lnTo>
                  <a:pt x="1423226" y="576367"/>
                </a:lnTo>
                <a:lnTo>
                  <a:pt x="1504426" y="576367"/>
                </a:lnTo>
                <a:lnTo>
                  <a:pt x="1504426" y="590007"/>
                </a:lnTo>
                <a:lnTo>
                  <a:pt x="1423226" y="590007"/>
                </a:lnTo>
                <a:lnTo>
                  <a:pt x="1423226" y="638842"/>
                </a:lnTo>
                <a:lnTo>
                  <a:pt x="1524124" y="638842"/>
                </a:lnTo>
                <a:lnTo>
                  <a:pt x="1524124" y="652482"/>
                </a:lnTo>
                <a:lnTo>
                  <a:pt x="1405614" y="652482"/>
                </a:lnTo>
                <a:lnTo>
                  <a:pt x="1405614" y="517112"/>
                </a:lnTo>
                <a:close/>
                <a:moveTo>
                  <a:pt x="1554023" y="611200"/>
                </a:moveTo>
                <a:lnTo>
                  <a:pt x="1571254" y="611200"/>
                </a:lnTo>
                <a:cubicBezTo>
                  <a:pt x="1574092" y="627859"/>
                  <a:pt x="1586770" y="640737"/>
                  <a:pt x="1622936" y="640737"/>
                </a:cubicBezTo>
                <a:cubicBezTo>
                  <a:pt x="1651892" y="640737"/>
                  <a:pt x="1668180" y="630898"/>
                  <a:pt x="1668180" y="614420"/>
                </a:cubicBezTo>
                <a:cubicBezTo>
                  <a:pt x="1668180" y="598522"/>
                  <a:pt x="1656245" y="593408"/>
                  <a:pt x="1619145" y="589055"/>
                </a:cubicBezTo>
                <a:cubicBezTo>
                  <a:pt x="1581864" y="584702"/>
                  <a:pt x="1561024" y="575805"/>
                  <a:pt x="1561024" y="551564"/>
                </a:cubicBezTo>
                <a:cubicBezTo>
                  <a:pt x="1561024" y="530743"/>
                  <a:pt x="1582798" y="515417"/>
                  <a:pt x="1618383" y="515417"/>
                </a:cubicBezTo>
                <a:cubicBezTo>
                  <a:pt x="1653588" y="515417"/>
                  <a:pt x="1676124" y="527904"/>
                  <a:pt x="1679715" y="552698"/>
                </a:cubicBezTo>
                <a:lnTo>
                  <a:pt x="1663627" y="552698"/>
                </a:lnTo>
                <a:cubicBezTo>
                  <a:pt x="1659465" y="535095"/>
                  <a:pt x="1644701" y="528847"/>
                  <a:pt x="1618383" y="528847"/>
                </a:cubicBezTo>
                <a:cubicBezTo>
                  <a:pt x="1589799" y="528847"/>
                  <a:pt x="1577502" y="537553"/>
                  <a:pt x="1577502" y="551193"/>
                </a:cubicBezTo>
                <a:cubicBezTo>
                  <a:pt x="1577502" y="563299"/>
                  <a:pt x="1586398" y="570309"/>
                  <a:pt x="1624251" y="574672"/>
                </a:cubicBezTo>
                <a:cubicBezTo>
                  <a:pt x="1664008" y="579215"/>
                  <a:pt x="1685201" y="587159"/>
                  <a:pt x="1685201" y="613848"/>
                </a:cubicBezTo>
                <a:cubicBezTo>
                  <a:pt x="1685201" y="637327"/>
                  <a:pt x="1662103" y="654158"/>
                  <a:pt x="1622927" y="654158"/>
                </a:cubicBezTo>
                <a:cubicBezTo>
                  <a:pt x="1577502" y="654168"/>
                  <a:pt x="1557433" y="635051"/>
                  <a:pt x="1554023" y="611200"/>
                </a:cubicBezTo>
                <a:moveTo>
                  <a:pt x="1878864" y="585073"/>
                </a:moveTo>
                <a:lnTo>
                  <a:pt x="1878864" y="583568"/>
                </a:lnTo>
                <a:cubicBezTo>
                  <a:pt x="1878864" y="553469"/>
                  <a:pt x="1852927" y="528857"/>
                  <a:pt x="1808236" y="528857"/>
                </a:cubicBezTo>
                <a:cubicBezTo>
                  <a:pt x="1763192" y="528857"/>
                  <a:pt x="1737636" y="551955"/>
                  <a:pt x="1737636" y="583940"/>
                </a:cubicBezTo>
                <a:lnTo>
                  <a:pt x="1737636" y="585464"/>
                </a:lnTo>
                <a:cubicBezTo>
                  <a:pt x="1737636" y="618020"/>
                  <a:pt x="1766792" y="640366"/>
                  <a:pt x="1808817" y="640366"/>
                </a:cubicBezTo>
                <a:cubicBezTo>
                  <a:pt x="1851974" y="640356"/>
                  <a:pt x="1878864" y="617639"/>
                  <a:pt x="1878864" y="585073"/>
                </a:cubicBezTo>
                <a:moveTo>
                  <a:pt x="1719282" y="585645"/>
                </a:moveTo>
                <a:lnTo>
                  <a:pt x="1719282" y="584130"/>
                </a:lnTo>
                <a:cubicBezTo>
                  <a:pt x="1719282" y="545706"/>
                  <a:pt x="1754296" y="515417"/>
                  <a:pt x="1808245" y="515417"/>
                </a:cubicBezTo>
                <a:cubicBezTo>
                  <a:pt x="1862204" y="515417"/>
                  <a:pt x="1897228" y="545706"/>
                  <a:pt x="1897228" y="583749"/>
                </a:cubicBezTo>
                <a:lnTo>
                  <a:pt x="1897228" y="585264"/>
                </a:lnTo>
                <a:cubicBezTo>
                  <a:pt x="1897228" y="623507"/>
                  <a:pt x="1862195" y="654158"/>
                  <a:pt x="1808817" y="654158"/>
                </a:cubicBezTo>
                <a:cubicBezTo>
                  <a:pt x="1754296" y="654168"/>
                  <a:pt x="1719282" y="623507"/>
                  <a:pt x="1719282" y="585645"/>
                </a:cubicBezTo>
                <a:moveTo>
                  <a:pt x="2006632" y="584321"/>
                </a:moveTo>
                <a:cubicBezTo>
                  <a:pt x="2029158" y="584321"/>
                  <a:pt x="2043351" y="575043"/>
                  <a:pt x="2043351" y="557822"/>
                </a:cubicBezTo>
                <a:lnTo>
                  <a:pt x="2043351" y="557060"/>
                </a:lnTo>
                <a:cubicBezTo>
                  <a:pt x="2043351" y="537753"/>
                  <a:pt x="2028025" y="530571"/>
                  <a:pt x="2006632" y="530571"/>
                </a:cubicBezTo>
                <a:lnTo>
                  <a:pt x="1958731" y="530571"/>
                </a:lnTo>
                <a:lnTo>
                  <a:pt x="1958731" y="584330"/>
                </a:lnTo>
                <a:lnTo>
                  <a:pt x="2006632" y="584330"/>
                </a:lnTo>
                <a:close/>
                <a:moveTo>
                  <a:pt x="1941128" y="517112"/>
                </a:moveTo>
                <a:lnTo>
                  <a:pt x="2005498" y="517112"/>
                </a:lnTo>
                <a:cubicBezTo>
                  <a:pt x="2035597" y="517112"/>
                  <a:pt x="2060953" y="528295"/>
                  <a:pt x="2060953" y="556870"/>
                </a:cubicBezTo>
                <a:lnTo>
                  <a:pt x="2060953" y="557632"/>
                </a:lnTo>
                <a:cubicBezTo>
                  <a:pt x="2060953" y="581111"/>
                  <a:pt x="2041084" y="592836"/>
                  <a:pt x="2022148" y="596246"/>
                </a:cubicBezTo>
                <a:lnTo>
                  <a:pt x="2071745" y="652472"/>
                </a:lnTo>
                <a:lnTo>
                  <a:pt x="2050552" y="652472"/>
                </a:lnTo>
                <a:lnTo>
                  <a:pt x="2002069" y="597570"/>
                </a:lnTo>
                <a:lnTo>
                  <a:pt x="1958721" y="597570"/>
                </a:lnTo>
                <a:lnTo>
                  <a:pt x="1958721" y="652472"/>
                </a:lnTo>
                <a:lnTo>
                  <a:pt x="1941119" y="652472"/>
                </a:lnTo>
                <a:lnTo>
                  <a:pt x="1941119" y="517112"/>
                </a:lnTo>
                <a:close/>
                <a:moveTo>
                  <a:pt x="2148974" y="530752"/>
                </a:moveTo>
                <a:lnTo>
                  <a:pt x="2093328" y="530752"/>
                </a:lnTo>
                <a:lnTo>
                  <a:pt x="2093328" y="517112"/>
                </a:lnTo>
                <a:lnTo>
                  <a:pt x="2222230" y="517112"/>
                </a:lnTo>
                <a:lnTo>
                  <a:pt x="2222230" y="530752"/>
                </a:lnTo>
                <a:lnTo>
                  <a:pt x="2166585" y="530752"/>
                </a:lnTo>
                <a:lnTo>
                  <a:pt x="2166585" y="652472"/>
                </a:lnTo>
                <a:lnTo>
                  <a:pt x="2148964" y="652472"/>
                </a:lnTo>
                <a:lnTo>
                  <a:pt x="2148964" y="530752"/>
                </a:lnTo>
                <a:close/>
                <a:moveTo>
                  <a:pt x="2246843" y="611200"/>
                </a:moveTo>
                <a:lnTo>
                  <a:pt x="2264074" y="611200"/>
                </a:lnTo>
                <a:cubicBezTo>
                  <a:pt x="2266922" y="627859"/>
                  <a:pt x="2279590" y="640737"/>
                  <a:pt x="2315756" y="640737"/>
                </a:cubicBezTo>
                <a:cubicBezTo>
                  <a:pt x="2344722" y="640737"/>
                  <a:pt x="2361000" y="630898"/>
                  <a:pt x="2361000" y="614420"/>
                </a:cubicBezTo>
                <a:cubicBezTo>
                  <a:pt x="2361000" y="598522"/>
                  <a:pt x="2349075" y="593408"/>
                  <a:pt x="2311965" y="589055"/>
                </a:cubicBezTo>
                <a:cubicBezTo>
                  <a:pt x="2274684" y="584702"/>
                  <a:pt x="2253844" y="575805"/>
                  <a:pt x="2253844" y="551564"/>
                </a:cubicBezTo>
                <a:cubicBezTo>
                  <a:pt x="2253844" y="530743"/>
                  <a:pt x="2275627" y="515417"/>
                  <a:pt x="2311213" y="515417"/>
                </a:cubicBezTo>
                <a:cubicBezTo>
                  <a:pt x="2346408" y="515417"/>
                  <a:pt x="2368944" y="527904"/>
                  <a:pt x="2372535" y="552698"/>
                </a:cubicBezTo>
                <a:lnTo>
                  <a:pt x="2356457" y="552698"/>
                </a:lnTo>
                <a:cubicBezTo>
                  <a:pt x="2352285" y="535095"/>
                  <a:pt x="2337521" y="528847"/>
                  <a:pt x="2311213" y="528847"/>
                </a:cubicBezTo>
                <a:cubicBezTo>
                  <a:pt x="2282619" y="528847"/>
                  <a:pt x="2270322" y="537553"/>
                  <a:pt x="2270322" y="551193"/>
                </a:cubicBezTo>
                <a:cubicBezTo>
                  <a:pt x="2270322" y="563299"/>
                  <a:pt x="2279218" y="570309"/>
                  <a:pt x="2317071" y="574672"/>
                </a:cubicBezTo>
                <a:cubicBezTo>
                  <a:pt x="2356828" y="579215"/>
                  <a:pt x="2378031" y="587159"/>
                  <a:pt x="2378031" y="613848"/>
                </a:cubicBezTo>
                <a:cubicBezTo>
                  <a:pt x="2378031" y="637327"/>
                  <a:pt x="2354923" y="654158"/>
                  <a:pt x="2315747" y="654158"/>
                </a:cubicBezTo>
                <a:cubicBezTo>
                  <a:pt x="2270322" y="654168"/>
                  <a:pt x="2250243" y="635051"/>
                  <a:pt x="2246843" y="611200"/>
                </a:cubicBezTo>
                <a:moveTo>
                  <a:pt x="0" y="517436"/>
                </a:moveTo>
                <a:lnTo>
                  <a:pt x="17602" y="517436"/>
                </a:lnTo>
                <a:lnTo>
                  <a:pt x="17602" y="578577"/>
                </a:lnTo>
                <a:lnTo>
                  <a:pt x="121349" y="578577"/>
                </a:lnTo>
                <a:lnTo>
                  <a:pt x="121349" y="517436"/>
                </a:lnTo>
                <a:lnTo>
                  <a:pt x="138960" y="517436"/>
                </a:lnTo>
                <a:lnTo>
                  <a:pt x="138960" y="652786"/>
                </a:lnTo>
                <a:lnTo>
                  <a:pt x="121349" y="652786"/>
                </a:lnTo>
                <a:lnTo>
                  <a:pt x="121349" y="592769"/>
                </a:lnTo>
                <a:lnTo>
                  <a:pt x="17602" y="592769"/>
                </a:lnTo>
                <a:lnTo>
                  <a:pt x="17602" y="652786"/>
                </a:lnTo>
                <a:lnTo>
                  <a:pt x="0" y="652786"/>
                </a:lnTo>
                <a:lnTo>
                  <a:pt x="0" y="517436"/>
                </a:lnTo>
                <a:close/>
                <a:moveTo>
                  <a:pt x="335994" y="585397"/>
                </a:moveTo>
                <a:lnTo>
                  <a:pt x="335994" y="583883"/>
                </a:lnTo>
                <a:cubicBezTo>
                  <a:pt x="335994" y="553784"/>
                  <a:pt x="310058" y="529171"/>
                  <a:pt x="265395" y="529171"/>
                </a:cubicBezTo>
                <a:cubicBezTo>
                  <a:pt x="220342" y="529171"/>
                  <a:pt x="194777" y="552279"/>
                  <a:pt x="194777" y="584264"/>
                </a:cubicBezTo>
                <a:lnTo>
                  <a:pt x="194777" y="585778"/>
                </a:lnTo>
                <a:cubicBezTo>
                  <a:pt x="194777" y="618334"/>
                  <a:pt x="223933" y="640680"/>
                  <a:pt x="265957" y="640680"/>
                </a:cubicBezTo>
                <a:cubicBezTo>
                  <a:pt x="309115" y="640680"/>
                  <a:pt x="335994" y="617953"/>
                  <a:pt x="335994" y="585397"/>
                </a:cubicBezTo>
                <a:moveTo>
                  <a:pt x="176413" y="585969"/>
                </a:moveTo>
                <a:lnTo>
                  <a:pt x="176413" y="584454"/>
                </a:lnTo>
                <a:cubicBezTo>
                  <a:pt x="176413" y="546030"/>
                  <a:pt x="211445" y="515741"/>
                  <a:pt x="265395" y="515741"/>
                </a:cubicBezTo>
                <a:cubicBezTo>
                  <a:pt x="319345" y="515741"/>
                  <a:pt x="354359" y="546030"/>
                  <a:pt x="354359" y="584073"/>
                </a:cubicBezTo>
                <a:lnTo>
                  <a:pt x="354359" y="585597"/>
                </a:lnTo>
                <a:cubicBezTo>
                  <a:pt x="354359" y="623830"/>
                  <a:pt x="319345" y="654501"/>
                  <a:pt x="265957" y="654501"/>
                </a:cubicBezTo>
                <a:cubicBezTo>
                  <a:pt x="211445" y="654501"/>
                  <a:pt x="176413" y="623821"/>
                  <a:pt x="176413" y="585969"/>
                </a:cubicBezTo>
                <a:moveTo>
                  <a:pt x="424777" y="531066"/>
                </a:moveTo>
                <a:lnTo>
                  <a:pt x="369122" y="531066"/>
                </a:lnTo>
                <a:lnTo>
                  <a:pt x="369122" y="517436"/>
                </a:lnTo>
                <a:lnTo>
                  <a:pt x="498034" y="517436"/>
                </a:lnTo>
                <a:lnTo>
                  <a:pt x="498034" y="531066"/>
                </a:lnTo>
                <a:lnTo>
                  <a:pt x="442379" y="531066"/>
                </a:lnTo>
                <a:lnTo>
                  <a:pt x="442379" y="652786"/>
                </a:lnTo>
                <a:lnTo>
                  <a:pt x="424767" y="652786"/>
                </a:lnTo>
                <a:lnTo>
                  <a:pt x="424767" y="531066"/>
                </a:lnTo>
                <a:close/>
                <a:moveTo>
                  <a:pt x="531352" y="517436"/>
                </a:moveTo>
                <a:lnTo>
                  <a:pt x="645309" y="517436"/>
                </a:lnTo>
                <a:lnTo>
                  <a:pt x="645309" y="531066"/>
                </a:lnTo>
                <a:lnTo>
                  <a:pt x="548954" y="531066"/>
                </a:lnTo>
                <a:lnTo>
                  <a:pt x="548954" y="576682"/>
                </a:lnTo>
                <a:lnTo>
                  <a:pt x="630155" y="576682"/>
                </a:lnTo>
                <a:lnTo>
                  <a:pt x="630155" y="590321"/>
                </a:lnTo>
                <a:lnTo>
                  <a:pt x="548954" y="590321"/>
                </a:lnTo>
                <a:lnTo>
                  <a:pt x="548954" y="639156"/>
                </a:lnTo>
                <a:lnTo>
                  <a:pt x="649862" y="639156"/>
                </a:lnTo>
                <a:lnTo>
                  <a:pt x="649862" y="652796"/>
                </a:lnTo>
                <a:lnTo>
                  <a:pt x="531362" y="652796"/>
                </a:lnTo>
                <a:lnTo>
                  <a:pt x="531362" y="517436"/>
                </a:lnTo>
                <a:close/>
                <a:moveTo>
                  <a:pt x="684676" y="517436"/>
                </a:moveTo>
                <a:lnTo>
                  <a:pt x="702288" y="517436"/>
                </a:lnTo>
                <a:lnTo>
                  <a:pt x="702288" y="639147"/>
                </a:lnTo>
                <a:lnTo>
                  <a:pt x="789556" y="639147"/>
                </a:lnTo>
                <a:lnTo>
                  <a:pt x="789556" y="652786"/>
                </a:lnTo>
                <a:lnTo>
                  <a:pt x="684676" y="652786"/>
                </a:lnTo>
                <a:lnTo>
                  <a:pt x="684676" y="517436"/>
                </a:lnTo>
                <a:close/>
                <a:moveTo>
                  <a:pt x="810930" y="611524"/>
                </a:moveTo>
                <a:lnTo>
                  <a:pt x="828161" y="611524"/>
                </a:lnTo>
                <a:cubicBezTo>
                  <a:pt x="831009" y="628174"/>
                  <a:pt x="843696" y="641052"/>
                  <a:pt x="879843" y="641052"/>
                </a:cubicBezTo>
                <a:cubicBezTo>
                  <a:pt x="908809" y="641052"/>
                  <a:pt x="925087" y="631212"/>
                  <a:pt x="925087" y="614744"/>
                </a:cubicBezTo>
                <a:cubicBezTo>
                  <a:pt x="925087" y="598837"/>
                  <a:pt x="913162" y="593722"/>
                  <a:pt x="876071" y="589369"/>
                </a:cubicBezTo>
                <a:cubicBezTo>
                  <a:pt x="838772" y="585016"/>
                  <a:pt x="817950" y="576120"/>
                  <a:pt x="817950" y="551879"/>
                </a:cubicBezTo>
                <a:cubicBezTo>
                  <a:pt x="817950" y="531057"/>
                  <a:pt x="839715" y="515731"/>
                  <a:pt x="875300" y="515731"/>
                </a:cubicBezTo>
                <a:cubicBezTo>
                  <a:pt x="910514" y="515731"/>
                  <a:pt x="933040" y="528218"/>
                  <a:pt x="936631" y="553022"/>
                </a:cubicBezTo>
                <a:lnTo>
                  <a:pt x="920544" y="553022"/>
                </a:lnTo>
                <a:cubicBezTo>
                  <a:pt x="916372" y="535410"/>
                  <a:pt x="901617" y="529161"/>
                  <a:pt x="875300" y="529161"/>
                </a:cubicBezTo>
                <a:cubicBezTo>
                  <a:pt x="846725" y="529161"/>
                  <a:pt x="834409" y="537867"/>
                  <a:pt x="834409" y="551507"/>
                </a:cubicBezTo>
                <a:cubicBezTo>
                  <a:pt x="834409" y="563613"/>
                  <a:pt x="843305" y="570633"/>
                  <a:pt x="881167" y="574986"/>
                </a:cubicBezTo>
                <a:cubicBezTo>
                  <a:pt x="920925" y="579530"/>
                  <a:pt x="942118" y="587473"/>
                  <a:pt x="942118" y="614162"/>
                </a:cubicBezTo>
                <a:cubicBezTo>
                  <a:pt x="942118" y="637642"/>
                  <a:pt x="919020" y="654491"/>
                  <a:pt x="879834" y="654491"/>
                </a:cubicBezTo>
                <a:cubicBezTo>
                  <a:pt x="834400" y="654501"/>
                  <a:pt x="814340" y="635375"/>
                  <a:pt x="810930" y="611524"/>
                </a:cubicBezTo>
                <a:moveTo>
                  <a:pt x="1069629" y="573776"/>
                </a:moveTo>
                <a:cubicBezTo>
                  <a:pt x="1088641" y="565633"/>
                  <a:pt x="1095747" y="557298"/>
                  <a:pt x="1095747" y="546487"/>
                </a:cubicBezTo>
                <a:cubicBezTo>
                  <a:pt x="1095747" y="536067"/>
                  <a:pt x="1088308" y="527923"/>
                  <a:pt x="1075249" y="527923"/>
                </a:cubicBezTo>
                <a:cubicBezTo>
                  <a:pt x="1063171" y="527923"/>
                  <a:pt x="1053579" y="534753"/>
                  <a:pt x="1053579" y="548202"/>
                </a:cubicBezTo>
                <a:cubicBezTo>
                  <a:pt x="1053570" y="558432"/>
                  <a:pt x="1060533" y="566385"/>
                  <a:pt x="1069629" y="573776"/>
                </a:cubicBezTo>
                <a:lnTo>
                  <a:pt x="1069629" y="573776"/>
                </a:lnTo>
                <a:close/>
                <a:moveTo>
                  <a:pt x="1066810" y="641042"/>
                </a:moveTo>
                <a:cubicBezTo>
                  <a:pt x="1082688" y="641042"/>
                  <a:pt x="1094594" y="634784"/>
                  <a:pt x="1102700" y="626078"/>
                </a:cubicBezTo>
                <a:lnTo>
                  <a:pt x="1063676" y="586102"/>
                </a:lnTo>
                <a:cubicBezTo>
                  <a:pt x="1047617" y="591969"/>
                  <a:pt x="1035882" y="600875"/>
                  <a:pt x="1035882" y="616982"/>
                </a:cubicBezTo>
                <a:cubicBezTo>
                  <a:pt x="1035882" y="631755"/>
                  <a:pt x="1046798" y="641042"/>
                  <a:pt x="1066810" y="641042"/>
                </a:cubicBezTo>
                <a:lnTo>
                  <a:pt x="1066810" y="641042"/>
                </a:lnTo>
                <a:close/>
                <a:moveTo>
                  <a:pt x="1110625" y="634222"/>
                </a:moveTo>
                <a:cubicBezTo>
                  <a:pt x="1100709" y="645405"/>
                  <a:pt x="1086155" y="654110"/>
                  <a:pt x="1066476" y="654110"/>
                </a:cubicBezTo>
                <a:cubicBezTo>
                  <a:pt x="1038692" y="654110"/>
                  <a:pt x="1020328" y="640661"/>
                  <a:pt x="1020328" y="617925"/>
                </a:cubicBezTo>
                <a:cubicBezTo>
                  <a:pt x="1020328" y="596322"/>
                  <a:pt x="1037034" y="584568"/>
                  <a:pt x="1054237" y="578129"/>
                </a:cubicBezTo>
                <a:cubicBezTo>
                  <a:pt x="1045302" y="570167"/>
                  <a:pt x="1039359" y="560699"/>
                  <a:pt x="1039359" y="548011"/>
                </a:cubicBezTo>
                <a:cubicBezTo>
                  <a:pt x="1039359" y="527161"/>
                  <a:pt x="1056389" y="515417"/>
                  <a:pt x="1075582" y="515417"/>
                </a:cubicBezTo>
                <a:cubicBezTo>
                  <a:pt x="1096080" y="515417"/>
                  <a:pt x="1109815" y="528685"/>
                  <a:pt x="1109815" y="546868"/>
                </a:cubicBezTo>
                <a:cubicBezTo>
                  <a:pt x="1109815" y="560327"/>
                  <a:pt x="1099233" y="573396"/>
                  <a:pt x="1078563" y="581539"/>
                </a:cubicBezTo>
                <a:lnTo>
                  <a:pt x="1111463" y="614896"/>
                </a:lnTo>
                <a:lnTo>
                  <a:pt x="1132789" y="582882"/>
                </a:lnTo>
                <a:lnTo>
                  <a:pt x="1147353" y="582882"/>
                </a:lnTo>
                <a:lnTo>
                  <a:pt x="1120226" y="623802"/>
                </a:lnTo>
                <a:lnTo>
                  <a:pt x="1148667" y="652796"/>
                </a:lnTo>
                <a:lnTo>
                  <a:pt x="1128646" y="652796"/>
                </a:lnTo>
                <a:lnTo>
                  <a:pt x="1110625" y="634222"/>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8881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37F741-276A-CFFF-DB0B-3289DD57A94D}"/>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7305A4D7-1B12-13BE-CC31-58E179947367}"/>
              </a:ext>
            </a:extLst>
          </p:cNvPr>
          <p:cNvSpPr>
            <a:spLocks noGrp="1"/>
          </p:cNvSpPr>
          <p:nvPr>
            <p:ph type="sldNum" sz="quarter" idx="12"/>
          </p:nvPr>
        </p:nvSpPr>
        <p:spPr/>
        <p:txBody>
          <a:bodyPr/>
          <a:lstStyle/>
          <a:p>
            <a:fld id="{F8A89D12-4F33-44AF-85FC-689FEAF79A41}" type="slidenum">
              <a:rPr lang="en-US" smtClean="0"/>
              <a:t>34</a:t>
            </a:fld>
            <a:endParaRPr lang="en-US"/>
          </a:p>
        </p:txBody>
      </p:sp>
      <p:sp>
        <p:nvSpPr>
          <p:cNvPr id="4" name="Text Placeholder 3">
            <a:extLst>
              <a:ext uri="{FF2B5EF4-FFF2-40B4-BE49-F238E27FC236}">
                <a16:creationId xmlns:a16="http://schemas.microsoft.com/office/drawing/2014/main" id="{D2B059AB-B69E-0739-0FEC-5B822AB159A4}"/>
              </a:ext>
            </a:extLst>
          </p:cNvPr>
          <p:cNvSpPr>
            <a:spLocks noGrp="1"/>
          </p:cNvSpPr>
          <p:nvPr>
            <p:ph type="body" sz="quarter" idx="13"/>
          </p:nvPr>
        </p:nvSpPr>
        <p:spPr/>
        <p:txBody>
          <a:bodyPr/>
          <a:lstStyle/>
          <a:p>
            <a:r>
              <a:rPr lang="en-GB" dirty="0"/>
              <a:t>When we look at our own data </a:t>
            </a:r>
            <a:r>
              <a:rPr lang="en-GB" dirty="0" err="1"/>
              <a:t>centers</a:t>
            </a:r>
            <a:r>
              <a:rPr lang="en-GB" dirty="0"/>
              <a:t> versus operating in Equinix or operating in the cloud, frankly, the economy of scale that exists for Equinix and the cloud providers is beyond what we could achieve on our own. So we immediately benefit from the sustainability efforts of Equinix, our cloud providers and our partners.”</a:t>
            </a:r>
          </a:p>
          <a:p>
            <a:pPr lvl="1"/>
            <a:r>
              <a:rPr lang="en-GB" dirty="0"/>
              <a:t>Kelly Shubert</a:t>
            </a:r>
          </a:p>
          <a:p>
            <a:pPr lvl="2"/>
            <a:r>
              <a:rPr lang="en-GB" b="0" dirty="0"/>
              <a:t>Senior Director of Core Technologies</a:t>
            </a:r>
          </a:p>
          <a:p>
            <a:pPr lvl="2"/>
            <a:r>
              <a:rPr lang="en-GB" dirty="0"/>
              <a:t>Air Canada</a:t>
            </a:r>
          </a:p>
        </p:txBody>
      </p:sp>
      <p:grpSp>
        <p:nvGrpSpPr>
          <p:cNvPr id="7" name="Group 6">
            <a:extLst>
              <a:ext uri="{FF2B5EF4-FFF2-40B4-BE49-F238E27FC236}">
                <a16:creationId xmlns:a16="http://schemas.microsoft.com/office/drawing/2014/main" id="{D1F89367-42A7-86A0-5291-BFDDD7A7B27D}"/>
              </a:ext>
            </a:extLst>
          </p:cNvPr>
          <p:cNvGrpSpPr>
            <a:grpSpLocks noChangeAspect="1"/>
          </p:cNvGrpSpPr>
          <p:nvPr/>
        </p:nvGrpSpPr>
        <p:grpSpPr>
          <a:xfrm>
            <a:off x="8438074" y="4617209"/>
            <a:ext cx="2224776" cy="289949"/>
            <a:chOff x="2085975" y="5217271"/>
            <a:chExt cx="8024021" cy="1045749"/>
          </a:xfrm>
        </p:grpSpPr>
        <p:sp>
          <p:nvSpPr>
            <p:cNvPr id="8" name="Freeform: Shape 10">
              <a:extLst>
                <a:ext uri="{FF2B5EF4-FFF2-40B4-BE49-F238E27FC236}">
                  <a16:creationId xmlns:a16="http://schemas.microsoft.com/office/drawing/2014/main" id="{5A5E77E3-8EFF-82B0-66FA-FDB1088B013D}"/>
                </a:ext>
              </a:extLst>
            </p:cNvPr>
            <p:cNvSpPr>
              <a:spLocks noChangeAspect="1"/>
            </p:cNvSpPr>
            <p:nvPr/>
          </p:nvSpPr>
          <p:spPr>
            <a:xfrm>
              <a:off x="2085975" y="5217271"/>
              <a:ext cx="1070895" cy="1045749"/>
            </a:xfrm>
            <a:custGeom>
              <a:avLst/>
              <a:gdLst>
                <a:gd name="connsiteX0" fmla="*/ 553041 w 1070895"/>
                <a:gd name="connsiteY0" fmla="*/ 744093 h 1045749"/>
                <a:gd name="connsiteX1" fmla="*/ 603314 w 1070895"/>
                <a:gd name="connsiteY1" fmla="*/ 723986 h 1045749"/>
                <a:gd name="connsiteX2" fmla="*/ 723976 w 1070895"/>
                <a:gd name="connsiteY2" fmla="*/ 789337 h 1045749"/>
                <a:gd name="connsiteX3" fmla="*/ 779278 w 1070895"/>
                <a:gd name="connsiteY3" fmla="*/ 764200 h 1045749"/>
                <a:gd name="connsiteX4" fmla="*/ 849668 w 1070895"/>
                <a:gd name="connsiteY4" fmla="*/ 779278 h 1045749"/>
                <a:gd name="connsiteX5" fmla="*/ 819502 w 1070895"/>
                <a:gd name="connsiteY5" fmla="*/ 713927 h 1045749"/>
                <a:gd name="connsiteX6" fmla="*/ 834581 w 1070895"/>
                <a:gd name="connsiteY6" fmla="*/ 653596 h 1045749"/>
                <a:gd name="connsiteX7" fmla="*/ 799395 w 1070895"/>
                <a:gd name="connsiteY7" fmla="*/ 628450 h 1045749"/>
                <a:gd name="connsiteX8" fmla="*/ 804415 w 1070895"/>
                <a:gd name="connsiteY8" fmla="*/ 573148 h 1045749"/>
                <a:gd name="connsiteX9" fmla="*/ 899941 w 1070895"/>
                <a:gd name="connsiteY9" fmla="*/ 532924 h 1045749"/>
                <a:gd name="connsiteX10" fmla="*/ 884854 w 1070895"/>
                <a:gd name="connsiteY10" fmla="*/ 462534 h 1045749"/>
                <a:gd name="connsiteX11" fmla="*/ 940165 w 1070895"/>
                <a:gd name="connsiteY11" fmla="*/ 387115 h 1045749"/>
                <a:gd name="connsiteX12" fmla="*/ 844639 w 1070895"/>
                <a:gd name="connsiteY12" fmla="*/ 387115 h 1045749"/>
                <a:gd name="connsiteX13" fmla="*/ 799395 w 1070895"/>
                <a:gd name="connsiteY13" fmla="*/ 336842 h 1045749"/>
                <a:gd name="connsiteX14" fmla="*/ 703879 w 1070895"/>
                <a:gd name="connsiteY14" fmla="*/ 402203 h 1045749"/>
                <a:gd name="connsiteX15" fmla="*/ 643547 w 1070895"/>
                <a:gd name="connsiteY15" fmla="*/ 361979 h 1045749"/>
                <a:gd name="connsiteX16" fmla="*/ 658625 w 1070895"/>
                <a:gd name="connsiteY16" fmla="*/ 231257 h 1045749"/>
                <a:gd name="connsiteX17" fmla="*/ 583216 w 1070895"/>
                <a:gd name="connsiteY17" fmla="*/ 216170 h 1045749"/>
                <a:gd name="connsiteX18" fmla="*/ 532943 w 1070895"/>
                <a:gd name="connsiteY18" fmla="*/ 105566 h 1045749"/>
                <a:gd name="connsiteX19" fmla="*/ 482670 w 1070895"/>
                <a:gd name="connsiteY19" fmla="*/ 216170 h 1045749"/>
                <a:gd name="connsiteX20" fmla="*/ 412280 w 1070895"/>
                <a:gd name="connsiteY20" fmla="*/ 236277 h 1045749"/>
                <a:gd name="connsiteX21" fmla="*/ 427358 w 1070895"/>
                <a:gd name="connsiteY21" fmla="*/ 366998 h 1045749"/>
                <a:gd name="connsiteX22" fmla="*/ 367027 w 1070895"/>
                <a:gd name="connsiteY22" fmla="*/ 402193 h 1045749"/>
                <a:gd name="connsiteX23" fmla="*/ 266471 w 1070895"/>
                <a:gd name="connsiteY23" fmla="*/ 336833 h 1045749"/>
                <a:gd name="connsiteX24" fmla="*/ 221228 w 1070895"/>
                <a:gd name="connsiteY24" fmla="*/ 387105 h 1045749"/>
                <a:gd name="connsiteX25" fmla="*/ 125701 w 1070895"/>
                <a:gd name="connsiteY25" fmla="*/ 387105 h 1045749"/>
                <a:gd name="connsiteX26" fmla="*/ 181013 w 1070895"/>
                <a:gd name="connsiteY26" fmla="*/ 462524 h 1045749"/>
                <a:gd name="connsiteX27" fmla="*/ 165926 w 1070895"/>
                <a:gd name="connsiteY27" fmla="*/ 532914 h 1045749"/>
                <a:gd name="connsiteX28" fmla="*/ 261452 w 1070895"/>
                <a:gd name="connsiteY28" fmla="*/ 573138 h 1045749"/>
                <a:gd name="connsiteX29" fmla="*/ 266471 w 1070895"/>
                <a:gd name="connsiteY29" fmla="*/ 628440 h 1045749"/>
                <a:gd name="connsiteX30" fmla="*/ 231286 w 1070895"/>
                <a:gd name="connsiteY30" fmla="*/ 653587 h 1045749"/>
                <a:gd name="connsiteX31" fmla="*/ 251393 w 1070895"/>
                <a:gd name="connsiteY31" fmla="*/ 713918 h 1045749"/>
                <a:gd name="connsiteX32" fmla="*/ 221228 w 1070895"/>
                <a:gd name="connsiteY32" fmla="*/ 779269 h 1045749"/>
                <a:gd name="connsiteX33" fmla="*/ 291617 w 1070895"/>
                <a:gd name="connsiteY33" fmla="*/ 764191 h 1045749"/>
                <a:gd name="connsiteX34" fmla="*/ 346920 w 1070895"/>
                <a:gd name="connsiteY34" fmla="*/ 789327 h 1045749"/>
                <a:gd name="connsiteX35" fmla="*/ 467582 w 1070895"/>
                <a:gd name="connsiteY35" fmla="*/ 723976 h 1045749"/>
                <a:gd name="connsiteX36" fmla="*/ 517855 w 1070895"/>
                <a:gd name="connsiteY36" fmla="*/ 744084 h 1045749"/>
                <a:gd name="connsiteX37" fmla="*/ 517855 w 1070895"/>
                <a:gd name="connsiteY37" fmla="*/ 829551 h 1045749"/>
                <a:gd name="connsiteX38" fmla="*/ 492719 w 1070895"/>
                <a:gd name="connsiteY38" fmla="*/ 960273 h 1045749"/>
                <a:gd name="connsiteX39" fmla="*/ 75419 w 1070895"/>
                <a:gd name="connsiteY39" fmla="*/ 512817 h 1045749"/>
                <a:gd name="connsiteX40" fmla="*/ 537963 w 1070895"/>
                <a:gd name="connsiteY40" fmla="*/ 65351 h 1045749"/>
                <a:gd name="connsiteX41" fmla="*/ 1000506 w 1070895"/>
                <a:gd name="connsiteY41" fmla="*/ 512817 h 1045749"/>
                <a:gd name="connsiteX42" fmla="*/ 588245 w 1070895"/>
                <a:gd name="connsiteY42" fmla="*/ 960273 h 1045749"/>
                <a:gd name="connsiteX43" fmla="*/ 588245 w 1070895"/>
                <a:gd name="connsiteY43" fmla="*/ 1020604 h 1045749"/>
                <a:gd name="connsiteX44" fmla="*/ 1070896 w 1070895"/>
                <a:gd name="connsiteY44" fmla="*/ 512817 h 1045749"/>
                <a:gd name="connsiteX45" fmla="*/ 532943 w 1070895"/>
                <a:gd name="connsiteY45" fmla="*/ 0 h 1045749"/>
                <a:gd name="connsiteX46" fmla="*/ 0 w 1070895"/>
                <a:gd name="connsiteY46" fmla="*/ 507787 h 1045749"/>
                <a:gd name="connsiteX47" fmla="*/ 432378 w 1070895"/>
                <a:gd name="connsiteY47" fmla="*/ 1005526 h 1045749"/>
                <a:gd name="connsiteX48" fmla="*/ 522875 w 1070895"/>
                <a:gd name="connsiteY48" fmla="*/ 1045750 h 1045749"/>
                <a:gd name="connsiteX49" fmla="*/ 553041 w 1070895"/>
                <a:gd name="connsiteY49" fmla="*/ 839610 h 1045749"/>
                <a:gd name="connsiteX50" fmla="*/ 553041 w 1070895"/>
                <a:gd name="connsiteY50" fmla="*/ 744093 h 104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0895" h="1045749">
                  <a:moveTo>
                    <a:pt x="553041" y="744093"/>
                  </a:moveTo>
                  <a:cubicBezTo>
                    <a:pt x="553041" y="708898"/>
                    <a:pt x="568119" y="703869"/>
                    <a:pt x="603314" y="723986"/>
                  </a:cubicBezTo>
                  <a:cubicBezTo>
                    <a:pt x="663645" y="759171"/>
                    <a:pt x="723976" y="789337"/>
                    <a:pt x="723976" y="789337"/>
                  </a:cubicBezTo>
                  <a:cubicBezTo>
                    <a:pt x="723976" y="769230"/>
                    <a:pt x="744084" y="754151"/>
                    <a:pt x="779278" y="764200"/>
                  </a:cubicBezTo>
                  <a:cubicBezTo>
                    <a:pt x="814473" y="774249"/>
                    <a:pt x="849668" y="779278"/>
                    <a:pt x="849668" y="779278"/>
                  </a:cubicBezTo>
                  <a:cubicBezTo>
                    <a:pt x="849668" y="779278"/>
                    <a:pt x="829561" y="734035"/>
                    <a:pt x="819502" y="713927"/>
                  </a:cubicBezTo>
                  <a:cubicBezTo>
                    <a:pt x="804415" y="678732"/>
                    <a:pt x="819502" y="658616"/>
                    <a:pt x="834581" y="653596"/>
                  </a:cubicBezTo>
                  <a:cubicBezTo>
                    <a:pt x="834581" y="653596"/>
                    <a:pt x="814473" y="638508"/>
                    <a:pt x="799395" y="628450"/>
                  </a:cubicBezTo>
                  <a:cubicBezTo>
                    <a:pt x="769230" y="608343"/>
                    <a:pt x="774249" y="583206"/>
                    <a:pt x="804415" y="573148"/>
                  </a:cubicBezTo>
                  <a:cubicBezTo>
                    <a:pt x="844639" y="553041"/>
                    <a:pt x="899941" y="532924"/>
                    <a:pt x="899941" y="532924"/>
                  </a:cubicBezTo>
                  <a:cubicBezTo>
                    <a:pt x="884854" y="522865"/>
                    <a:pt x="864746" y="497729"/>
                    <a:pt x="884854" y="462534"/>
                  </a:cubicBezTo>
                  <a:cubicBezTo>
                    <a:pt x="904961" y="432368"/>
                    <a:pt x="940165" y="387115"/>
                    <a:pt x="940165" y="387115"/>
                  </a:cubicBezTo>
                  <a:cubicBezTo>
                    <a:pt x="940165" y="387115"/>
                    <a:pt x="884854" y="387115"/>
                    <a:pt x="844639" y="387115"/>
                  </a:cubicBezTo>
                  <a:cubicBezTo>
                    <a:pt x="809454" y="387115"/>
                    <a:pt x="799395" y="356949"/>
                    <a:pt x="799395" y="336842"/>
                  </a:cubicBezTo>
                  <a:cubicBezTo>
                    <a:pt x="799395" y="336842"/>
                    <a:pt x="744093" y="377066"/>
                    <a:pt x="703879" y="402203"/>
                  </a:cubicBezTo>
                  <a:cubicBezTo>
                    <a:pt x="668684" y="427339"/>
                    <a:pt x="638518" y="402203"/>
                    <a:pt x="643547" y="361979"/>
                  </a:cubicBezTo>
                  <a:cubicBezTo>
                    <a:pt x="653606" y="301647"/>
                    <a:pt x="658625" y="231257"/>
                    <a:pt x="658625" y="231257"/>
                  </a:cubicBezTo>
                  <a:cubicBezTo>
                    <a:pt x="638518" y="251365"/>
                    <a:pt x="603323" y="246336"/>
                    <a:pt x="583216" y="216170"/>
                  </a:cubicBezTo>
                  <a:cubicBezTo>
                    <a:pt x="558070" y="165897"/>
                    <a:pt x="532943" y="105566"/>
                    <a:pt x="532943" y="105566"/>
                  </a:cubicBezTo>
                  <a:cubicBezTo>
                    <a:pt x="532943" y="105566"/>
                    <a:pt x="507797" y="165897"/>
                    <a:pt x="482670" y="216170"/>
                  </a:cubicBezTo>
                  <a:cubicBezTo>
                    <a:pt x="467582" y="246336"/>
                    <a:pt x="432397" y="251365"/>
                    <a:pt x="412280" y="236277"/>
                  </a:cubicBezTo>
                  <a:cubicBezTo>
                    <a:pt x="412280" y="236277"/>
                    <a:pt x="417300" y="306667"/>
                    <a:pt x="427358" y="366998"/>
                  </a:cubicBezTo>
                  <a:cubicBezTo>
                    <a:pt x="432387" y="402193"/>
                    <a:pt x="402222" y="427330"/>
                    <a:pt x="367027" y="402193"/>
                  </a:cubicBezTo>
                  <a:cubicBezTo>
                    <a:pt x="326803" y="377047"/>
                    <a:pt x="266471" y="336833"/>
                    <a:pt x="266471" y="336833"/>
                  </a:cubicBezTo>
                  <a:cubicBezTo>
                    <a:pt x="266471" y="356940"/>
                    <a:pt x="256413" y="382086"/>
                    <a:pt x="221228" y="387105"/>
                  </a:cubicBezTo>
                  <a:cubicBezTo>
                    <a:pt x="181004" y="387105"/>
                    <a:pt x="125701" y="387105"/>
                    <a:pt x="125701" y="387105"/>
                  </a:cubicBezTo>
                  <a:cubicBezTo>
                    <a:pt x="125701" y="387105"/>
                    <a:pt x="160896" y="432359"/>
                    <a:pt x="181013" y="462524"/>
                  </a:cubicBezTo>
                  <a:cubicBezTo>
                    <a:pt x="201130" y="492690"/>
                    <a:pt x="181013" y="522856"/>
                    <a:pt x="165926" y="532914"/>
                  </a:cubicBezTo>
                  <a:cubicBezTo>
                    <a:pt x="165926" y="532914"/>
                    <a:pt x="216198" y="558051"/>
                    <a:pt x="261452" y="573138"/>
                  </a:cubicBezTo>
                  <a:cubicBezTo>
                    <a:pt x="291617" y="588216"/>
                    <a:pt x="301676" y="608324"/>
                    <a:pt x="266471" y="628440"/>
                  </a:cubicBezTo>
                  <a:cubicBezTo>
                    <a:pt x="256413" y="638499"/>
                    <a:pt x="231286" y="653587"/>
                    <a:pt x="231286" y="653587"/>
                  </a:cubicBezTo>
                  <a:cubicBezTo>
                    <a:pt x="251393" y="658606"/>
                    <a:pt x="266471" y="678723"/>
                    <a:pt x="251393" y="713918"/>
                  </a:cubicBezTo>
                  <a:cubicBezTo>
                    <a:pt x="241335" y="734025"/>
                    <a:pt x="221228" y="779269"/>
                    <a:pt x="221228" y="779269"/>
                  </a:cubicBezTo>
                  <a:cubicBezTo>
                    <a:pt x="221228" y="779269"/>
                    <a:pt x="256413" y="769211"/>
                    <a:pt x="291617" y="764191"/>
                  </a:cubicBezTo>
                  <a:cubicBezTo>
                    <a:pt x="326803" y="754132"/>
                    <a:pt x="341890" y="774249"/>
                    <a:pt x="346920" y="789327"/>
                  </a:cubicBezTo>
                  <a:cubicBezTo>
                    <a:pt x="346920" y="789327"/>
                    <a:pt x="407251" y="754142"/>
                    <a:pt x="467582" y="723976"/>
                  </a:cubicBezTo>
                  <a:cubicBezTo>
                    <a:pt x="497748" y="703869"/>
                    <a:pt x="517855" y="713918"/>
                    <a:pt x="517855" y="744084"/>
                  </a:cubicBezTo>
                  <a:lnTo>
                    <a:pt x="517855" y="829551"/>
                  </a:lnTo>
                  <a:cubicBezTo>
                    <a:pt x="517855" y="879824"/>
                    <a:pt x="507797" y="930107"/>
                    <a:pt x="492719" y="960273"/>
                  </a:cubicBezTo>
                  <a:cubicBezTo>
                    <a:pt x="266471" y="935136"/>
                    <a:pt x="75419" y="754142"/>
                    <a:pt x="75419" y="512817"/>
                  </a:cubicBezTo>
                  <a:cubicBezTo>
                    <a:pt x="75419" y="266462"/>
                    <a:pt x="281559" y="65351"/>
                    <a:pt x="537963" y="65351"/>
                  </a:cubicBezTo>
                  <a:cubicBezTo>
                    <a:pt x="794366" y="65351"/>
                    <a:pt x="1000506" y="266452"/>
                    <a:pt x="1000506" y="512817"/>
                  </a:cubicBezTo>
                  <a:cubicBezTo>
                    <a:pt x="1000506" y="744084"/>
                    <a:pt x="819512" y="935136"/>
                    <a:pt x="588245" y="960273"/>
                  </a:cubicBezTo>
                  <a:lnTo>
                    <a:pt x="588245" y="1020604"/>
                  </a:lnTo>
                  <a:cubicBezTo>
                    <a:pt x="859736" y="995467"/>
                    <a:pt x="1070896" y="779278"/>
                    <a:pt x="1070896" y="512817"/>
                  </a:cubicBezTo>
                  <a:cubicBezTo>
                    <a:pt x="1070896" y="226238"/>
                    <a:pt x="829570" y="0"/>
                    <a:pt x="532943" y="0"/>
                  </a:cubicBezTo>
                  <a:cubicBezTo>
                    <a:pt x="241325" y="10"/>
                    <a:pt x="0" y="226247"/>
                    <a:pt x="0" y="507787"/>
                  </a:cubicBezTo>
                  <a:cubicBezTo>
                    <a:pt x="0" y="754142"/>
                    <a:pt x="186014" y="960273"/>
                    <a:pt x="432378" y="1005526"/>
                  </a:cubicBezTo>
                  <a:cubicBezTo>
                    <a:pt x="472602" y="1015584"/>
                    <a:pt x="497729" y="1020604"/>
                    <a:pt x="522875" y="1045750"/>
                  </a:cubicBezTo>
                  <a:cubicBezTo>
                    <a:pt x="548011" y="995477"/>
                    <a:pt x="553041" y="894922"/>
                    <a:pt x="553041" y="839610"/>
                  </a:cubicBezTo>
                  <a:lnTo>
                    <a:pt x="553041" y="744093"/>
                  </a:lnTo>
                  <a:close/>
                </a:path>
              </a:pathLst>
            </a:custGeom>
            <a:solidFill>
              <a:srgbClr val="F01428"/>
            </a:solidFill>
            <a:ln w="9525" cap="flat">
              <a:noFill/>
              <a:prstDash val="solid"/>
              <a:miter/>
            </a:ln>
          </p:spPr>
          <p:txBody>
            <a:bodyPr rtlCol="0" anchor="ctr"/>
            <a:lstStyle/>
            <a:p>
              <a:endParaRPr lang="en-US"/>
            </a:p>
          </p:txBody>
        </p:sp>
        <p:sp>
          <p:nvSpPr>
            <p:cNvPr id="9" name="Freeform: Shape 11">
              <a:extLst>
                <a:ext uri="{FF2B5EF4-FFF2-40B4-BE49-F238E27FC236}">
                  <a16:creationId xmlns:a16="http://schemas.microsoft.com/office/drawing/2014/main" id="{846BC1ED-DA1E-C69B-245F-222BE3A62267}"/>
                </a:ext>
              </a:extLst>
            </p:cNvPr>
            <p:cNvSpPr>
              <a:spLocks noChangeAspect="1"/>
            </p:cNvSpPr>
            <p:nvPr/>
          </p:nvSpPr>
          <p:spPr>
            <a:xfrm>
              <a:off x="3604307" y="5438489"/>
              <a:ext cx="6505689" cy="573147"/>
            </a:xfrm>
            <a:custGeom>
              <a:avLst/>
              <a:gdLst>
                <a:gd name="connsiteX0" fmla="*/ 1191530 w 6505689"/>
                <a:gd name="connsiteY0" fmla="*/ 558060 h 573147"/>
                <a:gd name="connsiteX1" fmla="*/ 1191530 w 6505689"/>
                <a:gd name="connsiteY1" fmla="*/ 15078 h 573147"/>
                <a:gd name="connsiteX2" fmla="*/ 1458001 w 6505689"/>
                <a:gd name="connsiteY2" fmla="*/ 15078 h 573147"/>
                <a:gd name="connsiteX3" fmla="*/ 1669161 w 6505689"/>
                <a:gd name="connsiteY3" fmla="*/ 150828 h 573147"/>
                <a:gd name="connsiteX4" fmla="*/ 1638995 w 6505689"/>
                <a:gd name="connsiteY4" fmla="*/ 246345 h 573147"/>
                <a:gd name="connsiteX5" fmla="*/ 1558557 w 6505689"/>
                <a:gd name="connsiteY5" fmla="*/ 306676 h 573147"/>
                <a:gd name="connsiteX6" fmla="*/ 1759658 w 6505689"/>
                <a:gd name="connsiteY6" fmla="*/ 563089 h 573147"/>
                <a:gd name="connsiteX7" fmla="*/ 1613850 w 6505689"/>
                <a:gd name="connsiteY7" fmla="*/ 563089 h 573147"/>
                <a:gd name="connsiteX8" fmla="*/ 1432855 w 6505689"/>
                <a:gd name="connsiteY8" fmla="*/ 331822 h 573147"/>
                <a:gd name="connsiteX9" fmla="*/ 1312193 w 6505689"/>
                <a:gd name="connsiteY9" fmla="*/ 331822 h 573147"/>
                <a:gd name="connsiteX10" fmla="*/ 1312193 w 6505689"/>
                <a:gd name="connsiteY10" fmla="*/ 558060 h 573147"/>
                <a:gd name="connsiteX11" fmla="*/ 1191530 w 6505689"/>
                <a:gd name="connsiteY11" fmla="*/ 558060 h 573147"/>
                <a:gd name="connsiteX12" fmla="*/ 1312193 w 6505689"/>
                <a:gd name="connsiteY12" fmla="*/ 261442 h 573147"/>
                <a:gd name="connsiteX13" fmla="*/ 1367504 w 6505689"/>
                <a:gd name="connsiteY13" fmla="*/ 261442 h 573147"/>
                <a:gd name="connsiteX14" fmla="*/ 1543469 w 6505689"/>
                <a:gd name="connsiteY14" fmla="*/ 165916 h 573147"/>
                <a:gd name="connsiteX15" fmla="*/ 1382583 w 6505689"/>
                <a:gd name="connsiteY15" fmla="*/ 85477 h 573147"/>
                <a:gd name="connsiteX16" fmla="*/ 1312193 w 6505689"/>
                <a:gd name="connsiteY16" fmla="*/ 85477 h 573147"/>
                <a:gd name="connsiteX17" fmla="*/ 1312193 w 6505689"/>
                <a:gd name="connsiteY17" fmla="*/ 261442 h 573147"/>
                <a:gd name="connsiteX18" fmla="*/ 1312193 w 6505689"/>
                <a:gd name="connsiteY18" fmla="*/ 261442 h 573147"/>
                <a:gd name="connsiteX19" fmla="*/ 0 w 6505689"/>
                <a:gd name="connsiteY19" fmla="*/ 558060 h 573147"/>
                <a:gd name="connsiteX20" fmla="*/ 236306 w 6505689"/>
                <a:gd name="connsiteY20" fmla="*/ 15078 h 573147"/>
                <a:gd name="connsiteX21" fmla="*/ 382105 w 6505689"/>
                <a:gd name="connsiteY21" fmla="*/ 15078 h 573147"/>
                <a:gd name="connsiteX22" fmla="*/ 618411 w 6505689"/>
                <a:gd name="connsiteY22" fmla="*/ 558060 h 573147"/>
                <a:gd name="connsiteX23" fmla="*/ 472602 w 6505689"/>
                <a:gd name="connsiteY23" fmla="*/ 558060 h 573147"/>
                <a:gd name="connsiteX24" fmla="*/ 407251 w 6505689"/>
                <a:gd name="connsiteY24" fmla="*/ 412261 h 573147"/>
                <a:gd name="connsiteX25" fmla="*/ 155867 w 6505689"/>
                <a:gd name="connsiteY25" fmla="*/ 412261 h 573147"/>
                <a:gd name="connsiteX26" fmla="*/ 90507 w 6505689"/>
                <a:gd name="connsiteY26" fmla="*/ 558060 h 573147"/>
                <a:gd name="connsiteX27" fmla="*/ 0 w 6505689"/>
                <a:gd name="connsiteY27" fmla="*/ 558060 h 573147"/>
                <a:gd name="connsiteX28" fmla="*/ 186023 w 6505689"/>
                <a:gd name="connsiteY28" fmla="*/ 341881 h 573147"/>
                <a:gd name="connsiteX29" fmla="*/ 372037 w 6505689"/>
                <a:gd name="connsiteY29" fmla="*/ 341881 h 573147"/>
                <a:gd name="connsiteX30" fmla="*/ 276520 w 6505689"/>
                <a:gd name="connsiteY30" fmla="*/ 125692 h 573147"/>
                <a:gd name="connsiteX31" fmla="*/ 186023 w 6505689"/>
                <a:gd name="connsiteY31" fmla="*/ 341881 h 573147"/>
                <a:gd name="connsiteX32" fmla="*/ 784298 w 6505689"/>
                <a:gd name="connsiteY32" fmla="*/ 15078 h 573147"/>
                <a:gd name="connsiteX33" fmla="*/ 909980 w 6505689"/>
                <a:gd name="connsiteY33" fmla="*/ 15078 h 573147"/>
                <a:gd name="connsiteX34" fmla="*/ 909980 w 6505689"/>
                <a:gd name="connsiteY34" fmla="*/ 558060 h 573147"/>
                <a:gd name="connsiteX35" fmla="*/ 784298 w 6505689"/>
                <a:gd name="connsiteY35" fmla="*/ 558060 h 573147"/>
                <a:gd name="connsiteX36" fmla="*/ 784298 w 6505689"/>
                <a:gd name="connsiteY36" fmla="*/ 15078 h 573147"/>
                <a:gd name="connsiteX37" fmla="*/ 2664619 w 6505689"/>
                <a:gd name="connsiteY37" fmla="*/ 537953 h 573147"/>
                <a:gd name="connsiteX38" fmla="*/ 2438381 w 6505689"/>
                <a:gd name="connsiteY38" fmla="*/ 573148 h 573147"/>
                <a:gd name="connsiteX39" fmla="*/ 2186997 w 6505689"/>
                <a:gd name="connsiteY39" fmla="*/ 497729 h 573147"/>
                <a:gd name="connsiteX40" fmla="*/ 2096500 w 6505689"/>
                <a:gd name="connsiteY40" fmla="*/ 286569 h 573147"/>
                <a:gd name="connsiteX41" fmla="*/ 2186997 w 6505689"/>
                <a:gd name="connsiteY41" fmla="*/ 75409 h 573147"/>
                <a:gd name="connsiteX42" fmla="*/ 2448430 w 6505689"/>
                <a:gd name="connsiteY42" fmla="*/ 0 h 573147"/>
                <a:gd name="connsiteX43" fmla="*/ 2664609 w 6505689"/>
                <a:gd name="connsiteY43" fmla="*/ 20107 h 573147"/>
                <a:gd name="connsiteX44" fmla="*/ 2664609 w 6505689"/>
                <a:gd name="connsiteY44" fmla="*/ 110604 h 573147"/>
                <a:gd name="connsiteX45" fmla="*/ 2453449 w 6505689"/>
                <a:gd name="connsiteY45" fmla="*/ 75409 h 573147"/>
                <a:gd name="connsiteX46" fmla="*/ 2292563 w 6505689"/>
                <a:gd name="connsiteY46" fmla="*/ 130721 h 573147"/>
                <a:gd name="connsiteX47" fmla="*/ 2237261 w 6505689"/>
                <a:gd name="connsiteY47" fmla="*/ 286569 h 573147"/>
                <a:gd name="connsiteX48" fmla="*/ 2297592 w 6505689"/>
                <a:gd name="connsiteY48" fmla="*/ 442427 h 573147"/>
                <a:gd name="connsiteX49" fmla="*/ 2463499 w 6505689"/>
                <a:gd name="connsiteY49" fmla="*/ 497729 h 573147"/>
                <a:gd name="connsiteX50" fmla="*/ 2664600 w 6505689"/>
                <a:gd name="connsiteY50" fmla="*/ 457505 h 573147"/>
                <a:gd name="connsiteX51" fmla="*/ 2664600 w 6505689"/>
                <a:gd name="connsiteY51" fmla="*/ 537953 h 573147"/>
                <a:gd name="connsiteX52" fmla="*/ 2664619 w 6505689"/>
                <a:gd name="connsiteY52" fmla="*/ 537953 h 573147"/>
                <a:gd name="connsiteX53" fmla="*/ 2820477 w 6505689"/>
                <a:gd name="connsiteY53" fmla="*/ 558060 h 573147"/>
                <a:gd name="connsiteX54" fmla="*/ 3056773 w 6505689"/>
                <a:gd name="connsiteY54" fmla="*/ 15078 h 573147"/>
                <a:gd name="connsiteX55" fmla="*/ 3202581 w 6505689"/>
                <a:gd name="connsiteY55" fmla="*/ 15078 h 573147"/>
                <a:gd name="connsiteX56" fmla="*/ 3438878 w 6505689"/>
                <a:gd name="connsiteY56" fmla="*/ 558060 h 573147"/>
                <a:gd name="connsiteX57" fmla="*/ 3293069 w 6505689"/>
                <a:gd name="connsiteY57" fmla="*/ 558060 h 573147"/>
                <a:gd name="connsiteX58" fmla="*/ 3227718 w 6505689"/>
                <a:gd name="connsiteY58" fmla="*/ 412261 h 573147"/>
                <a:gd name="connsiteX59" fmla="*/ 2976325 w 6505689"/>
                <a:gd name="connsiteY59" fmla="*/ 412261 h 573147"/>
                <a:gd name="connsiteX60" fmla="*/ 2910974 w 6505689"/>
                <a:gd name="connsiteY60" fmla="*/ 558060 h 573147"/>
                <a:gd name="connsiteX61" fmla="*/ 2820477 w 6505689"/>
                <a:gd name="connsiteY61" fmla="*/ 558060 h 573147"/>
                <a:gd name="connsiteX62" fmla="*/ 3011520 w 6505689"/>
                <a:gd name="connsiteY62" fmla="*/ 341881 h 573147"/>
                <a:gd name="connsiteX63" fmla="*/ 3197533 w 6505689"/>
                <a:gd name="connsiteY63" fmla="*/ 341881 h 573147"/>
                <a:gd name="connsiteX64" fmla="*/ 3107036 w 6505689"/>
                <a:gd name="connsiteY64" fmla="*/ 125692 h 573147"/>
                <a:gd name="connsiteX65" fmla="*/ 3011520 w 6505689"/>
                <a:gd name="connsiteY65" fmla="*/ 341881 h 573147"/>
                <a:gd name="connsiteX66" fmla="*/ 4394111 w 6505689"/>
                <a:gd name="connsiteY66" fmla="*/ 558060 h 573147"/>
                <a:gd name="connsiteX67" fmla="*/ 4630407 w 6505689"/>
                <a:gd name="connsiteY67" fmla="*/ 15078 h 573147"/>
                <a:gd name="connsiteX68" fmla="*/ 4776216 w 6505689"/>
                <a:gd name="connsiteY68" fmla="*/ 15078 h 573147"/>
                <a:gd name="connsiteX69" fmla="*/ 5012513 w 6505689"/>
                <a:gd name="connsiteY69" fmla="*/ 558060 h 573147"/>
                <a:gd name="connsiteX70" fmla="*/ 4866703 w 6505689"/>
                <a:gd name="connsiteY70" fmla="*/ 558060 h 573147"/>
                <a:gd name="connsiteX71" fmla="*/ 4801353 w 6505689"/>
                <a:gd name="connsiteY71" fmla="*/ 412261 h 573147"/>
                <a:gd name="connsiteX72" fmla="*/ 4549969 w 6505689"/>
                <a:gd name="connsiteY72" fmla="*/ 412261 h 573147"/>
                <a:gd name="connsiteX73" fmla="*/ 4484618 w 6505689"/>
                <a:gd name="connsiteY73" fmla="*/ 558060 h 573147"/>
                <a:gd name="connsiteX74" fmla="*/ 4394111 w 6505689"/>
                <a:gd name="connsiteY74" fmla="*/ 558060 h 573147"/>
                <a:gd name="connsiteX75" fmla="*/ 4580125 w 6505689"/>
                <a:gd name="connsiteY75" fmla="*/ 341881 h 573147"/>
                <a:gd name="connsiteX76" fmla="*/ 4766149 w 6505689"/>
                <a:gd name="connsiteY76" fmla="*/ 341881 h 573147"/>
                <a:gd name="connsiteX77" fmla="*/ 4670622 w 6505689"/>
                <a:gd name="connsiteY77" fmla="*/ 125692 h 573147"/>
                <a:gd name="connsiteX78" fmla="*/ 4580125 w 6505689"/>
                <a:gd name="connsiteY78" fmla="*/ 341881 h 573147"/>
                <a:gd name="connsiteX79" fmla="*/ 6163818 w 6505689"/>
                <a:gd name="connsiteY79" fmla="*/ 125692 h 573147"/>
                <a:gd name="connsiteX80" fmla="*/ 6259345 w 6505689"/>
                <a:gd name="connsiteY80" fmla="*/ 341881 h 573147"/>
                <a:gd name="connsiteX81" fmla="*/ 6073321 w 6505689"/>
                <a:gd name="connsiteY81" fmla="*/ 341881 h 573147"/>
                <a:gd name="connsiteX82" fmla="*/ 6163818 w 6505689"/>
                <a:gd name="connsiteY82" fmla="*/ 125692 h 573147"/>
                <a:gd name="connsiteX83" fmla="*/ 6123594 w 6505689"/>
                <a:gd name="connsiteY83" fmla="*/ 15078 h 573147"/>
                <a:gd name="connsiteX84" fmla="*/ 5887298 w 6505689"/>
                <a:gd name="connsiteY84" fmla="*/ 558060 h 573147"/>
                <a:gd name="connsiteX85" fmla="*/ 5977795 w 6505689"/>
                <a:gd name="connsiteY85" fmla="*/ 558060 h 573147"/>
                <a:gd name="connsiteX86" fmla="*/ 6043146 w 6505689"/>
                <a:gd name="connsiteY86" fmla="*/ 412261 h 573147"/>
                <a:gd name="connsiteX87" fmla="*/ 6294530 w 6505689"/>
                <a:gd name="connsiteY87" fmla="*/ 412261 h 573147"/>
                <a:gd name="connsiteX88" fmla="*/ 6359890 w 6505689"/>
                <a:gd name="connsiteY88" fmla="*/ 558060 h 573147"/>
                <a:gd name="connsiteX89" fmla="*/ 6505689 w 6505689"/>
                <a:gd name="connsiteY89" fmla="*/ 558060 h 573147"/>
                <a:gd name="connsiteX90" fmla="*/ 6269393 w 6505689"/>
                <a:gd name="connsiteY90" fmla="*/ 15078 h 573147"/>
                <a:gd name="connsiteX91" fmla="*/ 6123594 w 6505689"/>
                <a:gd name="connsiteY91" fmla="*/ 15078 h 573147"/>
                <a:gd name="connsiteX92" fmla="*/ 3619862 w 6505689"/>
                <a:gd name="connsiteY92" fmla="*/ 558060 h 573147"/>
                <a:gd name="connsiteX93" fmla="*/ 3619862 w 6505689"/>
                <a:gd name="connsiteY93" fmla="*/ 15078 h 573147"/>
                <a:gd name="connsiteX94" fmla="*/ 3765661 w 6505689"/>
                <a:gd name="connsiteY94" fmla="*/ 15078 h 573147"/>
                <a:gd name="connsiteX95" fmla="*/ 4107542 w 6505689"/>
                <a:gd name="connsiteY95" fmla="*/ 402212 h 573147"/>
                <a:gd name="connsiteX96" fmla="*/ 4107542 w 6505689"/>
                <a:gd name="connsiteY96" fmla="*/ 15078 h 573147"/>
                <a:gd name="connsiteX97" fmla="*/ 4213127 w 6505689"/>
                <a:gd name="connsiteY97" fmla="*/ 15078 h 573147"/>
                <a:gd name="connsiteX98" fmla="*/ 4213127 w 6505689"/>
                <a:gd name="connsiteY98" fmla="*/ 558060 h 573147"/>
                <a:gd name="connsiteX99" fmla="*/ 4077377 w 6505689"/>
                <a:gd name="connsiteY99" fmla="*/ 558060 h 573147"/>
                <a:gd name="connsiteX100" fmla="*/ 3725447 w 6505689"/>
                <a:gd name="connsiteY100" fmla="*/ 150828 h 573147"/>
                <a:gd name="connsiteX101" fmla="*/ 3725447 w 6505689"/>
                <a:gd name="connsiteY101" fmla="*/ 558060 h 573147"/>
                <a:gd name="connsiteX102" fmla="*/ 3619862 w 6505689"/>
                <a:gd name="connsiteY102" fmla="*/ 558060 h 573147"/>
                <a:gd name="connsiteX103" fmla="*/ 5188458 w 6505689"/>
                <a:gd name="connsiteY103" fmla="*/ 558060 h 573147"/>
                <a:gd name="connsiteX104" fmla="*/ 5188458 w 6505689"/>
                <a:gd name="connsiteY104" fmla="*/ 15078 h 573147"/>
                <a:gd name="connsiteX105" fmla="*/ 5449891 w 6505689"/>
                <a:gd name="connsiteY105" fmla="*/ 15078 h 573147"/>
                <a:gd name="connsiteX106" fmla="*/ 5666080 w 6505689"/>
                <a:gd name="connsiteY106" fmla="*/ 80439 h 573147"/>
                <a:gd name="connsiteX107" fmla="*/ 5741489 w 6505689"/>
                <a:gd name="connsiteY107" fmla="*/ 271491 h 573147"/>
                <a:gd name="connsiteX108" fmla="*/ 5661051 w 6505689"/>
                <a:gd name="connsiteY108" fmla="*/ 477622 h 573147"/>
                <a:gd name="connsiteX109" fmla="*/ 5439832 w 6505689"/>
                <a:gd name="connsiteY109" fmla="*/ 553041 h 573147"/>
                <a:gd name="connsiteX110" fmla="*/ 5188449 w 6505689"/>
                <a:gd name="connsiteY110" fmla="*/ 553041 h 573147"/>
                <a:gd name="connsiteX111" fmla="*/ 5188449 w 6505689"/>
                <a:gd name="connsiteY111" fmla="*/ 558060 h 573147"/>
                <a:gd name="connsiteX112" fmla="*/ 5314160 w 6505689"/>
                <a:gd name="connsiteY112" fmla="*/ 482651 h 573147"/>
                <a:gd name="connsiteX113" fmla="*/ 5409676 w 6505689"/>
                <a:gd name="connsiteY113" fmla="*/ 482651 h 573147"/>
                <a:gd name="connsiteX114" fmla="*/ 5560505 w 6505689"/>
                <a:gd name="connsiteY114" fmla="*/ 432378 h 573147"/>
                <a:gd name="connsiteX115" fmla="*/ 5610778 w 6505689"/>
                <a:gd name="connsiteY115" fmla="*/ 281549 h 573147"/>
                <a:gd name="connsiteX116" fmla="*/ 5570554 w 6505689"/>
                <a:gd name="connsiteY116" fmla="*/ 150828 h 573147"/>
                <a:gd name="connsiteX117" fmla="*/ 5505203 w 6505689"/>
                <a:gd name="connsiteY117" fmla="*/ 100555 h 573147"/>
                <a:gd name="connsiteX118" fmla="*/ 5394599 w 6505689"/>
                <a:gd name="connsiteY118" fmla="*/ 85468 h 573147"/>
                <a:gd name="connsiteX119" fmla="*/ 5319179 w 6505689"/>
                <a:gd name="connsiteY119" fmla="*/ 85468 h 573147"/>
                <a:gd name="connsiteX120" fmla="*/ 5319179 w 6505689"/>
                <a:gd name="connsiteY120" fmla="*/ 482651 h 573147"/>
                <a:gd name="connsiteX121" fmla="*/ 5314160 w 6505689"/>
                <a:gd name="connsiteY121" fmla="*/ 482651 h 57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505689" h="573147">
                  <a:moveTo>
                    <a:pt x="1191530" y="558060"/>
                  </a:moveTo>
                  <a:lnTo>
                    <a:pt x="1191530" y="15078"/>
                  </a:lnTo>
                  <a:lnTo>
                    <a:pt x="1458001" y="15078"/>
                  </a:lnTo>
                  <a:cubicBezTo>
                    <a:pt x="1598771" y="15078"/>
                    <a:pt x="1664132" y="75409"/>
                    <a:pt x="1669161" y="150828"/>
                  </a:cubicBezTo>
                  <a:cubicBezTo>
                    <a:pt x="1669161" y="186014"/>
                    <a:pt x="1664132" y="221218"/>
                    <a:pt x="1638995" y="246345"/>
                  </a:cubicBezTo>
                  <a:cubicBezTo>
                    <a:pt x="1613850" y="271491"/>
                    <a:pt x="1603800" y="281540"/>
                    <a:pt x="1558557" y="306676"/>
                  </a:cubicBezTo>
                  <a:lnTo>
                    <a:pt x="1759658" y="563089"/>
                  </a:lnTo>
                  <a:lnTo>
                    <a:pt x="1613850" y="563089"/>
                  </a:lnTo>
                  <a:lnTo>
                    <a:pt x="1432855" y="331822"/>
                  </a:lnTo>
                  <a:lnTo>
                    <a:pt x="1312193" y="331822"/>
                  </a:lnTo>
                  <a:lnTo>
                    <a:pt x="1312193" y="558060"/>
                  </a:lnTo>
                  <a:lnTo>
                    <a:pt x="1191530" y="558060"/>
                  </a:lnTo>
                  <a:close/>
                  <a:moveTo>
                    <a:pt x="1312193" y="261442"/>
                  </a:moveTo>
                  <a:lnTo>
                    <a:pt x="1367504" y="261442"/>
                  </a:lnTo>
                  <a:cubicBezTo>
                    <a:pt x="1513304" y="261442"/>
                    <a:pt x="1543469" y="236296"/>
                    <a:pt x="1543469" y="165916"/>
                  </a:cubicBezTo>
                  <a:cubicBezTo>
                    <a:pt x="1543469" y="95536"/>
                    <a:pt x="1478118" y="85477"/>
                    <a:pt x="1382583" y="85477"/>
                  </a:cubicBezTo>
                  <a:lnTo>
                    <a:pt x="1312193" y="85477"/>
                  </a:lnTo>
                  <a:lnTo>
                    <a:pt x="1312193" y="261442"/>
                  </a:lnTo>
                  <a:lnTo>
                    <a:pt x="1312193" y="261442"/>
                  </a:lnTo>
                  <a:close/>
                  <a:moveTo>
                    <a:pt x="0" y="558060"/>
                  </a:moveTo>
                  <a:lnTo>
                    <a:pt x="236306" y="15078"/>
                  </a:lnTo>
                  <a:lnTo>
                    <a:pt x="382105" y="15078"/>
                  </a:lnTo>
                  <a:lnTo>
                    <a:pt x="618411" y="558060"/>
                  </a:lnTo>
                  <a:lnTo>
                    <a:pt x="472602" y="558060"/>
                  </a:lnTo>
                  <a:lnTo>
                    <a:pt x="407251" y="412261"/>
                  </a:lnTo>
                  <a:lnTo>
                    <a:pt x="155867" y="412261"/>
                  </a:lnTo>
                  <a:lnTo>
                    <a:pt x="90507" y="558060"/>
                  </a:lnTo>
                  <a:lnTo>
                    <a:pt x="0" y="558060"/>
                  </a:lnTo>
                  <a:close/>
                  <a:moveTo>
                    <a:pt x="186023" y="341881"/>
                  </a:moveTo>
                  <a:lnTo>
                    <a:pt x="372037" y="341881"/>
                  </a:lnTo>
                  <a:lnTo>
                    <a:pt x="276520" y="125692"/>
                  </a:lnTo>
                  <a:lnTo>
                    <a:pt x="186023" y="341881"/>
                  </a:lnTo>
                  <a:close/>
                  <a:moveTo>
                    <a:pt x="784298" y="15078"/>
                  </a:moveTo>
                  <a:lnTo>
                    <a:pt x="909980" y="15078"/>
                  </a:lnTo>
                  <a:lnTo>
                    <a:pt x="909980" y="558060"/>
                  </a:lnTo>
                  <a:lnTo>
                    <a:pt x="784298" y="558060"/>
                  </a:lnTo>
                  <a:lnTo>
                    <a:pt x="784298" y="15078"/>
                  </a:lnTo>
                  <a:close/>
                  <a:moveTo>
                    <a:pt x="2664619" y="537953"/>
                  </a:moveTo>
                  <a:cubicBezTo>
                    <a:pt x="2604288" y="563099"/>
                    <a:pt x="2528878" y="573148"/>
                    <a:pt x="2438381" y="573148"/>
                  </a:cubicBezTo>
                  <a:cubicBezTo>
                    <a:pt x="2332796" y="573148"/>
                    <a:pt x="2247329" y="548002"/>
                    <a:pt x="2186997" y="497729"/>
                  </a:cubicBezTo>
                  <a:cubicBezTo>
                    <a:pt x="2126666" y="447456"/>
                    <a:pt x="2096500" y="377066"/>
                    <a:pt x="2096500" y="286569"/>
                  </a:cubicBezTo>
                  <a:cubicBezTo>
                    <a:pt x="2096500" y="196072"/>
                    <a:pt x="2126666" y="120663"/>
                    <a:pt x="2186997" y="75409"/>
                  </a:cubicBezTo>
                  <a:cubicBezTo>
                    <a:pt x="2247329" y="25137"/>
                    <a:pt x="2332796" y="0"/>
                    <a:pt x="2448430" y="0"/>
                  </a:cubicBezTo>
                  <a:cubicBezTo>
                    <a:pt x="2518820" y="0"/>
                    <a:pt x="2589200" y="5020"/>
                    <a:pt x="2664609" y="20107"/>
                  </a:cubicBezTo>
                  <a:lnTo>
                    <a:pt x="2664609" y="110604"/>
                  </a:lnTo>
                  <a:cubicBezTo>
                    <a:pt x="2584171" y="85458"/>
                    <a:pt x="2508761" y="75409"/>
                    <a:pt x="2453449" y="75409"/>
                  </a:cubicBezTo>
                  <a:cubicBezTo>
                    <a:pt x="2383060" y="75409"/>
                    <a:pt x="2332787" y="95517"/>
                    <a:pt x="2292563" y="130721"/>
                  </a:cubicBezTo>
                  <a:cubicBezTo>
                    <a:pt x="2257377" y="165906"/>
                    <a:pt x="2237261" y="221218"/>
                    <a:pt x="2237261" y="286569"/>
                  </a:cubicBezTo>
                  <a:cubicBezTo>
                    <a:pt x="2237261" y="351930"/>
                    <a:pt x="2257368" y="402212"/>
                    <a:pt x="2297592" y="442427"/>
                  </a:cubicBezTo>
                  <a:cubicBezTo>
                    <a:pt x="2337816" y="477612"/>
                    <a:pt x="2393109" y="497729"/>
                    <a:pt x="2463499" y="497729"/>
                  </a:cubicBezTo>
                  <a:cubicBezTo>
                    <a:pt x="2528859" y="497729"/>
                    <a:pt x="2599249" y="482651"/>
                    <a:pt x="2664600" y="457505"/>
                  </a:cubicBezTo>
                  <a:lnTo>
                    <a:pt x="2664600" y="537953"/>
                  </a:lnTo>
                  <a:lnTo>
                    <a:pt x="2664619" y="537953"/>
                  </a:lnTo>
                  <a:close/>
                  <a:moveTo>
                    <a:pt x="2820477" y="558060"/>
                  </a:moveTo>
                  <a:lnTo>
                    <a:pt x="3056773" y="15078"/>
                  </a:lnTo>
                  <a:lnTo>
                    <a:pt x="3202581" y="15078"/>
                  </a:lnTo>
                  <a:lnTo>
                    <a:pt x="3438878" y="558060"/>
                  </a:lnTo>
                  <a:lnTo>
                    <a:pt x="3293069" y="558060"/>
                  </a:lnTo>
                  <a:lnTo>
                    <a:pt x="3227718" y="412261"/>
                  </a:lnTo>
                  <a:lnTo>
                    <a:pt x="2976325" y="412261"/>
                  </a:lnTo>
                  <a:lnTo>
                    <a:pt x="2910974" y="558060"/>
                  </a:lnTo>
                  <a:lnTo>
                    <a:pt x="2820477" y="558060"/>
                  </a:lnTo>
                  <a:close/>
                  <a:moveTo>
                    <a:pt x="3011520" y="341881"/>
                  </a:moveTo>
                  <a:lnTo>
                    <a:pt x="3197533" y="341881"/>
                  </a:lnTo>
                  <a:lnTo>
                    <a:pt x="3107036" y="125692"/>
                  </a:lnTo>
                  <a:lnTo>
                    <a:pt x="3011520" y="341881"/>
                  </a:lnTo>
                  <a:close/>
                  <a:moveTo>
                    <a:pt x="4394111" y="558060"/>
                  </a:moveTo>
                  <a:lnTo>
                    <a:pt x="4630407" y="15078"/>
                  </a:lnTo>
                  <a:lnTo>
                    <a:pt x="4776216" y="15078"/>
                  </a:lnTo>
                  <a:lnTo>
                    <a:pt x="5012513" y="558060"/>
                  </a:lnTo>
                  <a:lnTo>
                    <a:pt x="4866703" y="558060"/>
                  </a:lnTo>
                  <a:lnTo>
                    <a:pt x="4801353" y="412261"/>
                  </a:lnTo>
                  <a:lnTo>
                    <a:pt x="4549969" y="412261"/>
                  </a:lnTo>
                  <a:lnTo>
                    <a:pt x="4484618" y="558060"/>
                  </a:lnTo>
                  <a:lnTo>
                    <a:pt x="4394111" y="558060"/>
                  </a:lnTo>
                  <a:close/>
                  <a:moveTo>
                    <a:pt x="4580125" y="341881"/>
                  </a:moveTo>
                  <a:lnTo>
                    <a:pt x="4766149" y="341881"/>
                  </a:lnTo>
                  <a:lnTo>
                    <a:pt x="4670622" y="125692"/>
                  </a:lnTo>
                  <a:lnTo>
                    <a:pt x="4580125" y="341881"/>
                  </a:lnTo>
                  <a:close/>
                  <a:moveTo>
                    <a:pt x="6163818" y="125692"/>
                  </a:moveTo>
                  <a:lnTo>
                    <a:pt x="6259345" y="341881"/>
                  </a:lnTo>
                  <a:lnTo>
                    <a:pt x="6073321" y="341881"/>
                  </a:lnTo>
                  <a:lnTo>
                    <a:pt x="6163818" y="125692"/>
                  </a:lnTo>
                  <a:close/>
                  <a:moveTo>
                    <a:pt x="6123594" y="15078"/>
                  </a:moveTo>
                  <a:lnTo>
                    <a:pt x="5887298" y="558060"/>
                  </a:lnTo>
                  <a:lnTo>
                    <a:pt x="5977795" y="558060"/>
                  </a:lnTo>
                  <a:lnTo>
                    <a:pt x="6043146" y="412261"/>
                  </a:lnTo>
                  <a:lnTo>
                    <a:pt x="6294530" y="412261"/>
                  </a:lnTo>
                  <a:lnTo>
                    <a:pt x="6359890" y="558060"/>
                  </a:lnTo>
                  <a:lnTo>
                    <a:pt x="6505689" y="558060"/>
                  </a:lnTo>
                  <a:lnTo>
                    <a:pt x="6269393" y="15078"/>
                  </a:lnTo>
                  <a:lnTo>
                    <a:pt x="6123594" y="15078"/>
                  </a:lnTo>
                  <a:close/>
                  <a:moveTo>
                    <a:pt x="3619862" y="558060"/>
                  </a:moveTo>
                  <a:lnTo>
                    <a:pt x="3619862" y="15078"/>
                  </a:lnTo>
                  <a:lnTo>
                    <a:pt x="3765661" y="15078"/>
                  </a:lnTo>
                  <a:lnTo>
                    <a:pt x="4107542" y="402212"/>
                  </a:lnTo>
                  <a:lnTo>
                    <a:pt x="4107542" y="15078"/>
                  </a:lnTo>
                  <a:lnTo>
                    <a:pt x="4213127" y="15078"/>
                  </a:lnTo>
                  <a:lnTo>
                    <a:pt x="4213127" y="558060"/>
                  </a:lnTo>
                  <a:lnTo>
                    <a:pt x="4077377" y="558060"/>
                  </a:lnTo>
                  <a:lnTo>
                    <a:pt x="3725447" y="150828"/>
                  </a:lnTo>
                  <a:lnTo>
                    <a:pt x="3725447" y="558060"/>
                  </a:lnTo>
                  <a:lnTo>
                    <a:pt x="3619862" y="558060"/>
                  </a:lnTo>
                  <a:close/>
                  <a:moveTo>
                    <a:pt x="5188458" y="558060"/>
                  </a:moveTo>
                  <a:lnTo>
                    <a:pt x="5188458" y="15078"/>
                  </a:lnTo>
                  <a:lnTo>
                    <a:pt x="5449891" y="15078"/>
                  </a:lnTo>
                  <a:cubicBezTo>
                    <a:pt x="5545417" y="15078"/>
                    <a:pt x="5615807" y="40224"/>
                    <a:pt x="5666080" y="80439"/>
                  </a:cubicBezTo>
                  <a:cubicBezTo>
                    <a:pt x="5716353" y="125682"/>
                    <a:pt x="5741489" y="191043"/>
                    <a:pt x="5741489" y="271491"/>
                  </a:cubicBezTo>
                  <a:cubicBezTo>
                    <a:pt x="5741489" y="361988"/>
                    <a:pt x="5716353" y="432378"/>
                    <a:pt x="5661051" y="477622"/>
                  </a:cubicBezTo>
                  <a:cubicBezTo>
                    <a:pt x="5605748" y="527895"/>
                    <a:pt x="5535368" y="553041"/>
                    <a:pt x="5439832" y="553041"/>
                  </a:cubicBezTo>
                  <a:lnTo>
                    <a:pt x="5188449" y="553041"/>
                  </a:lnTo>
                  <a:lnTo>
                    <a:pt x="5188449" y="558060"/>
                  </a:lnTo>
                  <a:close/>
                  <a:moveTo>
                    <a:pt x="5314160" y="482651"/>
                  </a:moveTo>
                  <a:lnTo>
                    <a:pt x="5409676" y="482651"/>
                  </a:lnTo>
                  <a:cubicBezTo>
                    <a:pt x="5475037" y="482651"/>
                    <a:pt x="5525320" y="467563"/>
                    <a:pt x="5560505" y="432378"/>
                  </a:cubicBezTo>
                  <a:cubicBezTo>
                    <a:pt x="5595700" y="397183"/>
                    <a:pt x="5610778" y="351939"/>
                    <a:pt x="5610778" y="281549"/>
                  </a:cubicBezTo>
                  <a:cubicBezTo>
                    <a:pt x="5610778" y="231277"/>
                    <a:pt x="5595700" y="186023"/>
                    <a:pt x="5570554" y="150828"/>
                  </a:cubicBezTo>
                  <a:cubicBezTo>
                    <a:pt x="5550447" y="125682"/>
                    <a:pt x="5530330" y="110604"/>
                    <a:pt x="5505203" y="100555"/>
                  </a:cubicBezTo>
                  <a:cubicBezTo>
                    <a:pt x="5480057" y="90497"/>
                    <a:pt x="5444871" y="85468"/>
                    <a:pt x="5394599" y="85468"/>
                  </a:cubicBezTo>
                  <a:lnTo>
                    <a:pt x="5319179" y="85468"/>
                  </a:lnTo>
                  <a:lnTo>
                    <a:pt x="5319179" y="482651"/>
                  </a:lnTo>
                  <a:lnTo>
                    <a:pt x="5314160" y="482651"/>
                  </a:lnTo>
                  <a:close/>
                </a:path>
              </a:pathLst>
            </a:custGeom>
            <a:solidFill>
              <a:srgbClr val="2E2A25"/>
            </a:solidFill>
            <a:ln w="952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DFA54F3B-D6B0-8691-B47A-58FAD694CF03}"/>
              </a:ext>
              <a:ext uri="{C183D7F6-B498-43B3-948B-1728B52AA6E4}">
                <adec:decorative xmlns:adec="http://schemas.microsoft.com/office/drawing/2017/decorative" val="1"/>
              </a:ext>
            </a:extLst>
          </p:cNvPr>
          <p:cNvGrpSpPr>
            <a:grpSpLocks noChangeAspect="1"/>
          </p:cNvGrpSpPr>
          <p:nvPr/>
        </p:nvGrpSpPr>
        <p:grpSpPr>
          <a:xfrm>
            <a:off x="1463040" y="1402837"/>
            <a:ext cx="499723" cy="393055"/>
            <a:chOff x="4869933" y="259128"/>
            <a:chExt cx="499723" cy="393055"/>
          </a:xfrm>
          <a:solidFill>
            <a:schemeClr val="tx1"/>
          </a:solidFill>
        </p:grpSpPr>
        <p:sp>
          <p:nvSpPr>
            <p:cNvPr id="12" name="Freeform: Shape 12">
              <a:extLst>
                <a:ext uri="{FF2B5EF4-FFF2-40B4-BE49-F238E27FC236}">
                  <a16:creationId xmlns:a16="http://schemas.microsoft.com/office/drawing/2014/main" id="{B54A1112-FA5B-B562-D280-140A79C01C78}"/>
                </a:ext>
                <a:ext uri="{C183D7F6-B498-43B3-948B-1728B52AA6E4}">
                  <adec:decorative xmlns:adec="http://schemas.microsoft.com/office/drawing/2017/decorative" val="1"/>
                </a:ext>
              </a:extLst>
            </p:cNvPr>
            <p:cNvSpPr/>
            <p:nvPr userDrawn="1"/>
          </p:nvSpPr>
          <p:spPr>
            <a:xfrm>
              <a:off x="4869933" y="259128"/>
              <a:ext cx="196527" cy="393055"/>
            </a:xfrm>
            <a:custGeom>
              <a:avLst/>
              <a:gdLst/>
              <a:ahLst/>
              <a:cxnLst/>
              <a:rect l="l" t="t" r="r" b="b"/>
              <a:pathLst>
                <a:path w="196527" h="393055">
                  <a:moveTo>
                    <a:pt x="160971" y="0"/>
                  </a:moveTo>
                  <a:lnTo>
                    <a:pt x="196527" y="74991"/>
                  </a:lnTo>
                  <a:cubicBezTo>
                    <a:pt x="160325" y="87058"/>
                    <a:pt x="134358" y="103867"/>
                    <a:pt x="118627" y="125416"/>
                  </a:cubicBezTo>
                  <a:cubicBezTo>
                    <a:pt x="102896" y="146965"/>
                    <a:pt x="94600" y="175625"/>
                    <a:pt x="93738" y="211397"/>
                  </a:cubicBezTo>
                  <a:lnTo>
                    <a:pt x="181658" y="211397"/>
                  </a:lnTo>
                  <a:lnTo>
                    <a:pt x="181658" y="393055"/>
                  </a:lnTo>
                  <a:lnTo>
                    <a:pt x="0" y="393055"/>
                  </a:lnTo>
                  <a:lnTo>
                    <a:pt x="0" y="263114"/>
                  </a:lnTo>
                  <a:cubicBezTo>
                    <a:pt x="0" y="210535"/>
                    <a:pt x="4633" y="169053"/>
                    <a:pt x="13899" y="138668"/>
                  </a:cubicBezTo>
                  <a:cubicBezTo>
                    <a:pt x="23165" y="108284"/>
                    <a:pt x="40296" y="81025"/>
                    <a:pt x="65293" y="56890"/>
                  </a:cubicBezTo>
                  <a:cubicBezTo>
                    <a:pt x="90290" y="32755"/>
                    <a:pt x="122183" y="13792"/>
                    <a:pt x="160971"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1">
              <a:extLst>
                <a:ext uri="{FF2B5EF4-FFF2-40B4-BE49-F238E27FC236}">
                  <a16:creationId xmlns:a16="http://schemas.microsoft.com/office/drawing/2014/main" id="{CFE8D647-0746-8F82-5BC0-A571AE4AD645}"/>
                </a:ext>
                <a:ext uri="{C183D7F6-B498-43B3-948B-1728B52AA6E4}">
                  <adec:decorative xmlns:adec="http://schemas.microsoft.com/office/drawing/2017/decorative" val="1"/>
                </a:ext>
              </a:extLst>
            </p:cNvPr>
            <p:cNvSpPr/>
            <p:nvPr userDrawn="1"/>
          </p:nvSpPr>
          <p:spPr>
            <a:xfrm>
              <a:off x="5173128" y="259128"/>
              <a:ext cx="196528" cy="393055"/>
            </a:xfrm>
            <a:custGeom>
              <a:avLst/>
              <a:gdLst/>
              <a:ahLst/>
              <a:cxnLst/>
              <a:rect l="l" t="t" r="r" b="b"/>
              <a:pathLst>
                <a:path w="196528" h="393055">
                  <a:moveTo>
                    <a:pt x="160972" y="0"/>
                  </a:moveTo>
                  <a:lnTo>
                    <a:pt x="196528" y="74991"/>
                  </a:lnTo>
                  <a:cubicBezTo>
                    <a:pt x="160325" y="87058"/>
                    <a:pt x="134358" y="103867"/>
                    <a:pt x="118628" y="125416"/>
                  </a:cubicBezTo>
                  <a:cubicBezTo>
                    <a:pt x="102897" y="146965"/>
                    <a:pt x="94600" y="175625"/>
                    <a:pt x="93738" y="211397"/>
                  </a:cubicBezTo>
                  <a:lnTo>
                    <a:pt x="181659" y="211397"/>
                  </a:lnTo>
                  <a:lnTo>
                    <a:pt x="181659" y="393055"/>
                  </a:lnTo>
                  <a:lnTo>
                    <a:pt x="0" y="393055"/>
                  </a:lnTo>
                  <a:lnTo>
                    <a:pt x="0" y="263114"/>
                  </a:lnTo>
                  <a:cubicBezTo>
                    <a:pt x="0" y="210104"/>
                    <a:pt x="4633" y="168514"/>
                    <a:pt x="13899" y="138345"/>
                  </a:cubicBezTo>
                  <a:cubicBezTo>
                    <a:pt x="23165" y="108177"/>
                    <a:pt x="40405" y="81025"/>
                    <a:pt x="65617" y="56890"/>
                  </a:cubicBezTo>
                  <a:cubicBezTo>
                    <a:pt x="90829" y="32755"/>
                    <a:pt x="122614" y="13792"/>
                    <a:pt x="160972"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97715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AB530D-0FC3-4E8E-FDDD-F15CDD87F0CA}"/>
              </a:ext>
            </a:extLst>
          </p:cNvPr>
          <p:cNvSpPr/>
          <p:nvPr/>
        </p:nvSpPr>
        <p:spPr>
          <a:xfrm>
            <a:off x="6102096" y="0"/>
            <a:ext cx="608990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solidFill>
                <a:schemeClr val="bg1"/>
              </a:solidFill>
            </a:endParaRPr>
          </a:p>
        </p:txBody>
      </p:sp>
      <p:sp>
        <p:nvSpPr>
          <p:cNvPr id="2" name="Footer Placeholder 1">
            <a:extLst>
              <a:ext uri="{FF2B5EF4-FFF2-40B4-BE49-F238E27FC236}">
                <a16:creationId xmlns:a16="http://schemas.microsoft.com/office/drawing/2014/main" id="{42EE5852-3F96-EAF2-9294-3B7AA50A721A}"/>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2688623-2641-81C3-09F8-65B8D3F36CA6}"/>
              </a:ext>
            </a:extLst>
          </p:cNvPr>
          <p:cNvSpPr>
            <a:spLocks noGrp="1"/>
          </p:cNvSpPr>
          <p:nvPr>
            <p:ph type="sldNum" sz="quarter" idx="12"/>
          </p:nvPr>
        </p:nvSpPr>
        <p:spPr/>
        <p:txBody>
          <a:bodyPr/>
          <a:lstStyle/>
          <a:p>
            <a:fld id="{F8A89D12-4F33-44AF-85FC-689FEAF79A41}" type="slidenum">
              <a:rPr lang="en-US" smtClean="0"/>
              <a:t>35</a:t>
            </a:fld>
            <a:endParaRPr lang="en-US"/>
          </a:p>
        </p:txBody>
      </p:sp>
      <p:sp>
        <p:nvSpPr>
          <p:cNvPr id="7" name="Title 6">
            <a:extLst>
              <a:ext uri="{FF2B5EF4-FFF2-40B4-BE49-F238E27FC236}">
                <a16:creationId xmlns:a16="http://schemas.microsoft.com/office/drawing/2014/main" id="{9FC31EC6-0A77-1206-2D55-20F61FEF986D}"/>
              </a:ext>
            </a:extLst>
          </p:cNvPr>
          <p:cNvSpPr>
            <a:spLocks noGrp="1"/>
          </p:cNvSpPr>
          <p:nvPr>
            <p:ph type="title"/>
          </p:nvPr>
        </p:nvSpPr>
        <p:spPr/>
        <p:txBody>
          <a:bodyPr/>
          <a:lstStyle/>
          <a:p>
            <a:r>
              <a:rPr lang="en-US"/>
              <a:t> </a:t>
            </a:r>
          </a:p>
        </p:txBody>
      </p:sp>
      <p:sp>
        <p:nvSpPr>
          <p:cNvPr id="8" name="Content Placeholder 7">
            <a:extLst>
              <a:ext uri="{FF2B5EF4-FFF2-40B4-BE49-F238E27FC236}">
                <a16:creationId xmlns:a16="http://schemas.microsoft.com/office/drawing/2014/main" id="{DC96E087-1396-E655-5559-0DEC04488086}"/>
              </a:ext>
            </a:extLst>
          </p:cNvPr>
          <p:cNvSpPr>
            <a:spLocks noGrp="1"/>
          </p:cNvSpPr>
          <p:nvPr>
            <p:ph sz="half" idx="1"/>
          </p:nvPr>
        </p:nvSpPr>
        <p:spPr>
          <a:xfrm>
            <a:off x="548641" y="1466850"/>
            <a:ext cx="4341412" cy="2734089"/>
          </a:xfrm>
        </p:spPr>
        <p:txBody>
          <a:bodyPr/>
          <a:lstStyle/>
          <a:p>
            <a:r>
              <a:rPr lang="en-GB" dirty="0"/>
              <a:t>Customer challenge</a:t>
            </a:r>
          </a:p>
          <a:p>
            <a:pPr lvl="1"/>
            <a:r>
              <a:rPr lang="en-US" dirty="0"/>
              <a:t>Air Canada wanted to enable a frictionless experience while connecting with a complex ecosystem of external partners to serve passengers from 100 countries in 180 airports around the world</a:t>
            </a:r>
            <a:r>
              <a:rPr lang="en-GB" dirty="0"/>
              <a:t>.</a:t>
            </a:r>
          </a:p>
          <a:p>
            <a:r>
              <a:rPr lang="en-GB" dirty="0"/>
              <a:t>Results</a:t>
            </a:r>
          </a:p>
          <a:p>
            <a:pPr lvl="1"/>
            <a:r>
              <a:rPr lang="en-US" dirty="0"/>
              <a:t>Air Canada achieved a quicker service time to market, got seamless connectivity with external partners and developed new customer experiences using modern tools such as AI, machine learning and virtual reality</a:t>
            </a:r>
            <a:r>
              <a:rPr lang="en-GB" dirty="0"/>
              <a:t>.</a:t>
            </a:r>
          </a:p>
        </p:txBody>
      </p:sp>
      <p:sp>
        <p:nvSpPr>
          <p:cNvPr id="9" name="Content Placeholder 8">
            <a:extLst>
              <a:ext uri="{FF2B5EF4-FFF2-40B4-BE49-F238E27FC236}">
                <a16:creationId xmlns:a16="http://schemas.microsoft.com/office/drawing/2014/main" id="{0A79F21B-CAE4-AD3F-DD56-C2CB435FD856}"/>
              </a:ext>
            </a:extLst>
          </p:cNvPr>
          <p:cNvSpPr>
            <a:spLocks noGrp="1"/>
          </p:cNvSpPr>
          <p:nvPr>
            <p:ph sz="half" idx="2"/>
          </p:nvPr>
        </p:nvSpPr>
        <p:spPr/>
        <p:txBody>
          <a:bodyPr lIns="731520"/>
          <a:lstStyle/>
          <a:p>
            <a:r>
              <a:rPr lang="en-US" dirty="0">
                <a:solidFill>
                  <a:schemeClr val="bg1"/>
                </a:solidFill>
              </a:rPr>
              <a:t>Platform Equinix</a:t>
            </a:r>
            <a:r>
              <a:rPr lang="en-US" baseline="30000" dirty="0">
                <a:solidFill>
                  <a:schemeClr val="bg1"/>
                </a:solidFill>
              </a:rPr>
              <a:t>®</a:t>
            </a:r>
          </a:p>
          <a:p>
            <a:pPr lvl="1"/>
            <a:r>
              <a:rPr lang="en-GB" dirty="0">
                <a:solidFill>
                  <a:schemeClr val="bg1"/>
                </a:solidFill>
              </a:rPr>
              <a:t>Platform Equinix helped Air Canada to optimize and modernize its network, adapting to the growing level of connectivity among systems, passengers, security, customs, retail, freight, hotels and other services.</a:t>
            </a:r>
          </a:p>
          <a:p>
            <a:pPr lvl="1"/>
            <a:r>
              <a:rPr lang="en-GB" dirty="0">
                <a:solidFill>
                  <a:schemeClr val="bg1"/>
                </a:solidFill>
              </a:rPr>
              <a:t>Real-time connectivity and a secure, robust digital infrastructure proved critical for travellers to enjoy </a:t>
            </a:r>
            <a:br>
              <a:rPr lang="en-GB" dirty="0">
                <a:solidFill>
                  <a:schemeClr val="bg1"/>
                </a:solidFill>
              </a:rPr>
            </a:br>
            <a:r>
              <a:rPr lang="en-GB" dirty="0">
                <a:solidFill>
                  <a:schemeClr val="bg1"/>
                </a:solidFill>
              </a:rPr>
              <a:t>a seamless, personalized travelling experience.</a:t>
            </a:r>
            <a:br>
              <a:rPr lang="en-GB" dirty="0">
                <a:solidFill>
                  <a:schemeClr val="bg1"/>
                </a:solidFill>
              </a:rPr>
            </a:br>
            <a:endParaRPr lang="en-GB" dirty="0">
              <a:solidFill>
                <a:schemeClr val="bg1"/>
              </a:solidFill>
            </a:endParaRPr>
          </a:p>
          <a:p>
            <a:r>
              <a:rPr lang="en-GB" dirty="0">
                <a:solidFill>
                  <a:schemeClr val="bg1"/>
                </a:solidFill>
              </a:rPr>
              <a:t>Equinix Fabric</a:t>
            </a:r>
            <a:r>
              <a:rPr lang="en-GB" baseline="30000" dirty="0">
                <a:solidFill>
                  <a:schemeClr val="bg1"/>
                </a:solidFill>
              </a:rPr>
              <a:t>®</a:t>
            </a:r>
          </a:p>
          <a:p>
            <a:pPr lvl="1"/>
            <a:r>
              <a:rPr lang="en-GB" dirty="0">
                <a:solidFill>
                  <a:schemeClr val="bg1"/>
                </a:solidFill>
              </a:rPr>
              <a:t>Equinix Fabric enables localized delivery of multiple cloud-supported services through scalable, virtualized connections.</a:t>
            </a:r>
          </a:p>
        </p:txBody>
      </p:sp>
      <p:grpSp>
        <p:nvGrpSpPr>
          <p:cNvPr id="14" name="Group 13">
            <a:extLst>
              <a:ext uri="{FF2B5EF4-FFF2-40B4-BE49-F238E27FC236}">
                <a16:creationId xmlns:a16="http://schemas.microsoft.com/office/drawing/2014/main" id="{A9613AC2-9650-810D-C2B0-233C749883C6}"/>
              </a:ext>
            </a:extLst>
          </p:cNvPr>
          <p:cNvGrpSpPr>
            <a:grpSpLocks noChangeAspect="1"/>
          </p:cNvGrpSpPr>
          <p:nvPr/>
        </p:nvGrpSpPr>
        <p:grpSpPr>
          <a:xfrm>
            <a:off x="548640" y="4584719"/>
            <a:ext cx="2224776" cy="289949"/>
            <a:chOff x="2085975" y="5217271"/>
            <a:chExt cx="8024021" cy="1045749"/>
          </a:xfrm>
        </p:grpSpPr>
        <p:sp>
          <p:nvSpPr>
            <p:cNvPr id="15" name="Freeform: Shape 10">
              <a:extLst>
                <a:ext uri="{FF2B5EF4-FFF2-40B4-BE49-F238E27FC236}">
                  <a16:creationId xmlns:a16="http://schemas.microsoft.com/office/drawing/2014/main" id="{73C6AA6B-2FBF-979E-A744-8F07CE745E92}"/>
                </a:ext>
              </a:extLst>
            </p:cNvPr>
            <p:cNvSpPr>
              <a:spLocks noChangeAspect="1"/>
            </p:cNvSpPr>
            <p:nvPr/>
          </p:nvSpPr>
          <p:spPr>
            <a:xfrm>
              <a:off x="2085975" y="5217271"/>
              <a:ext cx="1070895" cy="1045749"/>
            </a:xfrm>
            <a:custGeom>
              <a:avLst/>
              <a:gdLst>
                <a:gd name="connsiteX0" fmla="*/ 553041 w 1070895"/>
                <a:gd name="connsiteY0" fmla="*/ 744093 h 1045749"/>
                <a:gd name="connsiteX1" fmla="*/ 603314 w 1070895"/>
                <a:gd name="connsiteY1" fmla="*/ 723986 h 1045749"/>
                <a:gd name="connsiteX2" fmla="*/ 723976 w 1070895"/>
                <a:gd name="connsiteY2" fmla="*/ 789337 h 1045749"/>
                <a:gd name="connsiteX3" fmla="*/ 779278 w 1070895"/>
                <a:gd name="connsiteY3" fmla="*/ 764200 h 1045749"/>
                <a:gd name="connsiteX4" fmla="*/ 849668 w 1070895"/>
                <a:gd name="connsiteY4" fmla="*/ 779278 h 1045749"/>
                <a:gd name="connsiteX5" fmla="*/ 819502 w 1070895"/>
                <a:gd name="connsiteY5" fmla="*/ 713927 h 1045749"/>
                <a:gd name="connsiteX6" fmla="*/ 834581 w 1070895"/>
                <a:gd name="connsiteY6" fmla="*/ 653596 h 1045749"/>
                <a:gd name="connsiteX7" fmla="*/ 799395 w 1070895"/>
                <a:gd name="connsiteY7" fmla="*/ 628450 h 1045749"/>
                <a:gd name="connsiteX8" fmla="*/ 804415 w 1070895"/>
                <a:gd name="connsiteY8" fmla="*/ 573148 h 1045749"/>
                <a:gd name="connsiteX9" fmla="*/ 899941 w 1070895"/>
                <a:gd name="connsiteY9" fmla="*/ 532924 h 1045749"/>
                <a:gd name="connsiteX10" fmla="*/ 884854 w 1070895"/>
                <a:gd name="connsiteY10" fmla="*/ 462534 h 1045749"/>
                <a:gd name="connsiteX11" fmla="*/ 940165 w 1070895"/>
                <a:gd name="connsiteY11" fmla="*/ 387115 h 1045749"/>
                <a:gd name="connsiteX12" fmla="*/ 844639 w 1070895"/>
                <a:gd name="connsiteY12" fmla="*/ 387115 h 1045749"/>
                <a:gd name="connsiteX13" fmla="*/ 799395 w 1070895"/>
                <a:gd name="connsiteY13" fmla="*/ 336842 h 1045749"/>
                <a:gd name="connsiteX14" fmla="*/ 703879 w 1070895"/>
                <a:gd name="connsiteY14" fmla="*/ 402203 h 1045749"/>
                <a:gd name="connsiteX15" fmla="*/ 643547 w 1070895"/>
                <a:gd name="connsiteY15" fmla="*/ 361979 h 1045749"/>
                <a:gd name="connsiteX16" fmla="*/ 658625 w 1070895"/>
                <a:gd name="connsiteY16" fmla="*/ 231257 h 1045749"/>
                <a:gd name="connsiteX17" fmla="*/ 583216 w 1070895"/>
                <a:gd name="connsiteY17" fmla="*/ 216170 h 1045749"/>
                <a:gd name="connsiteX18" fmla="*/ 532943 w 1070895"/>
                <a:gd name="connsiteY18" fmla="*/ 105566 h 1045749"/>
                <a:gd name="connsiteX19" fmla="*/ 482670 w 1070895"/>
                <a:gd name="connsiteY19" fmla="*/ 216170 h 1045749"/>
                <a:gd name="connsiteX20" fmla="*/ 412280 w 1070895"/>
                <a:gd name="connsiteY20" fmla="*/ 236277 h 1045749"/>
                <a:gd name="connsiteX21" fmla="*/ 427358 w 1070895"/>
                <a:gd name="connsiteY21" fmla="*/ 366998 h 1045749"/>
                <a:gd name="connsiteX22" fmla="*/ 367027 w 1070895"/>
                <a:gd name="connsiteY22" fmla="*/ 402193 h 1045749"/>
                <a:gd name="connsiteX23" fmla="*/ 266471 w 1070895"/>
                <a:gd name="connsiteY23" fmla="*/ 336833 h 1045749"/>
                <a:gd name="connsiteX24" fmla="*/ 221228 w 1070895"/>
                <a:gd name="connsiteY24" fmla="*/ 387105 h 1045749"/>
                <a:gd name="connsiteX25" fmla="*/ 125701 w 1070895"/>
                <a:gd name="connsiteY25" fmla="*/ 387105 h 1045749"/>
                <a:gd name="connsiteX26" fmla="*/ 181013 w 1070895"/>
                <a:gd name="connsiteY26" fmla="*/ 462524 h 1045749"/>
                <a:gd name="connsiteX27" fmla="*/ 165926 w 1070895"/>
                <a:gd name="connsiteY27" fmla="*/ 532914 h 1045749"/>
                <a:gd name="connsiteX28" fmla="*/ 261452 w 1070895"/>
                <a:gd name="connsiteY28" fmla="*/ 573138 h 1045749"/>
                <a:gd name="connsiteX29" fmla="*/ 266471 w 1070895"/>
                <a:gd name="connsiteY29" fmla="*/ 628440 h 1045749"/>
                <a:gd name="connsiteX30" fmla="*/ 231286 w 1070895"/>
                <a:gd name="connsiteY30" fmla="*/ 653587 h 1045749"/>
                <a:gd name="connsiteX31" fmla="*/ 251393 w 1070895"/>
                <a:gd name="connsiteY31" fmla="*/ 713918 h 1045749"/>
                <a:gd name="connsiteX32" fmla="*/ 221228 w 1070895"/>
                <a:gd name="connsiteY32" fmla="*/ 779269 h 1045749"/>
                <a:gd name="connsiteX33" fmla="*/ 291617 w 1070895"/>
                <a:gd name="connsiteY33" fmla="*/ 764191 h 1045749"/>
                <a:gd name="connsiteX34" fmla="*/ 346920 w 1070895"/>
                <a:gd name="connsiteY34" fmla="*/ 789327 h 1045749"/>
                <a:gd name="connsiteX35" fmla="*/ 467582 w 1070895"/>
                <a:gd name="connsiteY35" fmla="*/ 723976 h 1045749"/>
                <a:gd name="connsiteX36" fmla="*/ 517855 w 1070895"/>
                <a:gd name="connsiteY36" fmla="*/ 744084 h 1045749"/>
                <a:gd name="connsiteX37" fmla="*/ 517855 w 1070895"/>
                <a:gd name="connsiteY37" fmla="*/ 829551 h 1045749"/>
                <a:gd name="connsiteX38" fmla="*/ 492719 w 1070895"/>
                <a:gd name="connsiteY38" fmla="*/ 960273 h 1045749"/>
                <a:gd name="connsiteX39" fmla="*/ 75419 w 1070895"/>
                <a:gd name="connsiteY39" fmla="*/ 512817 h 1045749"/>
                <a:gd name="connsiteX40" fmla="*/ 537963 w 1070895"/>
                <a:gd name="connsiteY40" fmla="*/ 65351 h 1045749"/>
                <a:gd name="connsiteX41" fmla="*/ 1000506 w 1070895"/>
                <a:gd name="connsiteY41" fmla="*/ 512817 h 1045749"/>
                <a:gd name="connsiteX42" fmla="*/ 588245 w 1070895"/>
                <a:gd name="connsiteY42" fmla="*/ 960273 h 1045749"/>
                <a:gd name="connsiteX43" fmla="*/ 588245 w 1070895"/>
                <a:gd name="connsiteY43" fmla="*/ 1020604 h 1045749"/>
                <a:gd name="connsiteX44" fmla="*/ 1070896 w 1070895"/>
                <a:gd name="connsiteY44" fmla="*/ 512817 h 1045749"/>
                <a:gd name="connsiteX45" fmla="*/ 532943 w 1070895"/>
                <a:gd name="connsiteY45" fmla="*/ 0 h 1045749"/>
                <a:gd name="connsiteX46" fmla="*/ 0 w 1070895"/>
                <a:gd name="connsiteY46" fmla="*/ 507787 h 1045749"/>
                <a:gd name="connsiteX47" fmla="*/ 432378 w 1070895"/>
                <a:gd name="connsiteY47" fmla="*/ 1005526 h 1045749"/>
                <a:gd name="connsiteX48" fmla="*/ 522875 w 1070895"/>
                <a:gd name="connsiteY48" fmla="*/ 1045750 h 1045749"/>
                <a:gd name="connsiteX49" fmla="*/ 553041 w 1070895"/>
                <a:gd name="connsiteY49" fmla="*/ 839610 h 1045749"/>
                <a:gd name="connsiteX50" fmla="*/ 553041 w 1070895"/>
                <a:gd name="connsiteY50" fmla="*/ 744093 h 104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0895" h="1045749">
                  <a:moveTo>
                    <a:pt x="553041" y="744093"/>
                  </a:moveTo>
                  <a:cubicBezTo>
                    <a:pt x="553041" y="708898"/>
                    <a:pt x="568119" y="703869"/>
                    <a:pt x="603314" y="723986"/>
                  </a:cubicBezTo>
                  <a:cubicBezTo>
                    <a:pt x="663645" y="759171"/>
                    <a:pt x="723976" y="789337"/>
                    <a:pt x="723976" y="789337"/>
                  </a:cubicBezTo>
                  <a:cubicBezTo>
                    <a:pt x="723976" y="769230"/>
                    <a:pt x="744084" y="754151"/>
                    <a:pt x="779278" y="764200"/>
                  </a:cubicBezTo>
                  <a:cubicBezTo>
                    <a:pt x="814473" y="774249"/>
                    <a:pt x="849668" y="779278"/>
                    <a:pt x="849668" y="779278"/>
                  </a:cubicBezTo>
                  <a:cubicBezTo>
                    <a:pt x="849668" y="779278"/>
                    <a:pt x="829561" y="734035"/>
                    <a:pt x="819502" y="713927"/>
                  </a:cubicBezTo>
                  <a:cubicBezTo>
                    <a:pt x="804415" y="678732"/>
                    <a:pt x="819502" y="658616"/>
                    <a:pt x="834581" y="653596"/>
                  </a:cubicBezTo>
                  <a:cubicBezTo>
                    <a:pt x="834581" y="653596"/>
                    <a:pt x="814473" y="638508"/>
                    <a:pt x="799395" y="628450"/>
                  </a:cubicBezTo>
                  <a:cubicBezTo>
                    <a:pt x="769230" y="608343"/>
                    <a:pt x="774249" y="583206"/>
                    <a:pt x="804415" y="573148"/>
                  </a:cubicBezTo>
                  <a:cubicBezTo>
                    <a:pt x="844639" y="553041"/>
                    <a:pt x="899941" y="532924"/>
                    <a:pt x="899941" y="532924"/>
                  </a:cubicBezTo>
                  <a:cubicBezTo>
                    <a:pt x="884854" y="522865"/>
                    <a:pt x="864746" y="497729"/>
                    <a:pt x="884854" y="462534"/>
                  </a:cubicBezTo>
                  <a:cubicBezTo>
                    <a:pt x="904961" y="432368"/>
                    <a:pt x="940165" y="387115"/>
                    <a:pt x="940165" y="387115"/>
                  </a:cubicBezTo>
                  <a:cubicBezTo>
                    <a:pt x="940165" y="387115"/>
                    <a:pt x="884854" y="387115"/>
                    <a:pt x="844639" y="387115"/>
                  </a:cubicBezTo>
                  <a:cubicBezTo>
                    <a:pt x="809454" y="387115"/>
                    <a:pt x="799395" y="356949"/>
                    <a:pt x="799395" y="336842"/>
                  </a:cubicBezTo>
                  <a:cubicBezTo>
                    <a:pt x="799395" y="336842"/>
                    <a:pt x="744093" y="377066"/>
                    <a:pt x="703879" y="402203"/>
                  </a:cubicBezTo>
                  <a:cubicBezTo>
                    <a:pt x="668684" y="427339"/>
                    <a:pt x="638518" y="402203"/>
                    <a:pt x="643547" y="361979"/>
                  </a:cubicBezTo>
                  <a:cubicBezTo>
                    <a:pt x="653606" y="301647"/>
                    <a:pt x="658625" y="231257"/>
                    <a:pt x="658625" y="231257"/>
                  </a:cubicBezTo>
                  <a:cubicBezTo>
                    <a:pt x="638518" y="251365"/>
                    <a:pt x="603323" y="246336"/>
                    <a:pt x="583216" y="216170"/>
                  </a:cubicBezTo>
                  <a:cubicBezTo>
                    <a:pt x="558070" y="165897"/>
                    <a:pt x="532943" y="105566"/>
                    <a:pt x="532943" y="105566"/>
                  </a:cubicBezTo>
                  <a:cubicBezTo>
                    <a:pt x="532943" y="105566"/>
                    <a:pt x="507797" y="165897"/>
                    <a:pt x="482670" y="216170"/>
                  </a:cubicBezTo>
                  <a:cubicBezTo>
                    <a:pt x="467582" y="246336"/>
                    <a:pt x="432397" y="251365"/>
                    <a:pt x="412280" y="236277"/>
                  </a:cubicBezTo>
                  <a:cubicBezTo>
                    <a:pt x="412280" y="236277"/>
                    <a:pt x="417300" y="306667"/>
                    <a:pt x="427358" y="366998"/>
                  </a:cubicBezTo>
                  <a:cubicBezTo>
                    <a:pt x="432387" y="402193"/>
                    <a:pt x="402222" y="427330"/>
                    <a:pt x="367027" y="402193"/>
                  </a:cubicBezTo>
                  <a:cubicBezTo>
                    <a:pt x="326803" y="377047"/>
                    <a:pt x="266471" y="336833"/>
                    <a:pt x="266471" y="336833"/>
                  </a:cubicBezTo>
                  <a:cubicBezTo>
                    <a:pt x="266471" y="356940"/>
                    <a:pt x="256413" y="382086"/>
                    <a:pt x="221228" y="387105"/>
                  </a:cubicBezTo>
                  <a:cubicBezTo>
                    <a:pt x="181004" y="387105"/>
                    <a:pt x="125701" y="387105"/>
                    <a:pt x="125701" y="387105"/>
                  </a:cubicBezTo>
                  <a:cubicBezTo>
                    <a:pt x="125701" y="387105"/>
                    <a:pt x="160896" y="432359"/>
                    <a:pt x="181013" y="462524"/>
                  </a:cubicBezTo>
                  <a:cubicBezTo>
                    <a:pt x="201130" y="492690"/>
                    <a:pt x="181013" y="522856"/>
                    <a:pt x="165926" y="532914"/>
                  </a:cubicBezTo>
                  <a:cubicBezTo>
                    <a:pt x="165926" y="532914"/>
                    <a:pt x="216198" y="558051"/>
                    <a:pt x="261452" y="573138"/>
                  </a:cubicBezTo>
                  <a:cubicBezTo>
                    <a:pt x="291617" y="588216"/>
                    <a:pt x="301676" y="608324"/>
                    <a:pt x="266471" y="628440"/>
                  </a:cubicBezTo>
                  <a:cubicBezTo>
                    <a:pt x="256413" y="638499"/>
                    <a:pt x="231286" y="653587"/>
                    <a:pt x="231286" y="653587"/>
                  </a:cubicBezTo>
                  <a:cubicBezTo>
                    <a:pt x="251393" y="658606"/>
                    <a:pt x="266471" y="678723"/>
                    <a:pt x="251393" y="713918"/>
                  </a:cubicBezTo>
                  <a:cubicBezTo>
                    <a:pt x="241335" y="734025"/>
                    <a:pt x="221228" y="779269"/>
                    <a:pt x="221228" y="779269"/>
                  </a:cubicBezTo>
                  <a:cubicBezTo>
                    <a:pt x="221228" y="779269"/>
                    <a:pt x="256413" y="769211"/>
                    <a:pt x="291617" y="764191"/>
                  </a:cubicBezTo>
                  <a:cubicBezTo>
                    <a:pt x="326803" y="754132"/>
                    <a:pt x="341890" y="774249"/>
                    <a:pt x="346920" y="789327"/>
                  </a:cubicBezTo>
                  <a:cubicBezTo>
                    <a:pt x="346920" y="789327"/>
                    <a:pt x="407251" y="754142"/>
                    <a:pt x="467582" y="723976"/>
                  </a:cubicBezTo>
                  <a:cubicBezTo>
                    <a:pt x="497748" y="703869"/>
                    <a:pt x="517855" y="713918"/>
                    <a:pt x="517855" y="744084"/>
                  </a:cubicBezTo>
                  <a:lnTo>
                    <a:pt x="517855" y="829551"/>
                  </a:lnTo>
                  <a:cubicBezTo>
                    <a:pt x="517855" y="879824"/>
                    <a:pt x="507797" y="930107"/>
                    <a:pt x="492719" y="960273"/>
                  </a:cubicBezTo>
                  <a:cubicBezTo>
                    <a:pt x="266471" y="935136"/>
                    <a:pt x="75419" y="754142"/>
                    <a:pt x="75419" y="512817"/>
                  </a:cubicBezTo>
                  <a:cubicBezTo>
                    <a:pt x="75419" y="266462"/>
                    <a:pt x="281559" y="65351"/>
                    <a:pt x="537963" y="65351"/>
                  </a:cubicBezTo>
                  <a:cubicBezTo>
                    <a:pt x="794366" y="65351"/>
                    <a:pt x="1000506" y="266452"/>
                    <a:pt x="1000506" y="512817"/>
                  </a:cubicBezTo>
                  <a:cubicBezTo>
                    <a:pt x="1000506" y="744084"/>
                    <a:pt x="819512" y="935136"/>
                    <a:pt x="588245" y="960273"/>
                  </a:cubicBezTo>
                  <a:lnTo>
                    <a:pt x="588245" y="1020604"/>
                  </a:lnTo>
                  <a:cubicBezTo>
                    <a:pt x="859736" y="995467"/>
                    <a:pt x="1070896" y="779278"/>
                    <a:pt x="1070896" y="512817"/>
                  </a:cubicBezTo>
                  <a:cubicBezTo>
                    <a:pt x="1070896" y="226238"/>
                    <a:pt x="829570" y="0"/>
                    <a:pt x="532943" y="0"/>
                  </a:cubicBezTo>
                  <a:cubicBezTo>
                    <a:pt x="241325" y="10"/>
                    <a:pt x="0" y="226247"/>
                    <a:pt x="0" y="507787"/>
                  </a:cubicBezTo>
                  <a:cubicBezTo>
                    <a:pt x="0" y="754142"/>
                    <a:pt x="186014" y="960273"/>
                    <a:pt x="432378" y="1005526"/>
                  </a:cubicBezTo>
                  <a:cubicBezTo>
                    <a:pt x="472602" y="1015584"/>
                    <a:pt x="497729" y="1020604"/>
                    <a:pt x="522875" y="1045750"/>
                  </a:cubicBezTo>
                  <a:cubicBezTo>
                    <a:pt x="548011" y="995477"/>
                    <a:pt x="553041" y="894922"/>
                    <a:pt x="553041" y="839610"/>
                  </a:cubicBezTo>
                  <a:lnTo>
                    <a:pt x="553041" y="744093"/>
                  </a:lnTo>
                  <a:close/>
                </a:path>
              </a:pathLst>
            </a:custGeom>
            <a:solidFill>
              <a:srgbClr val="F01428"/>
            </a:solidFill>
            <a:ln w="9525" cap="flat">
              <a:noFill/>
              <a:prstDash val="solid"/>
              <a:miter/>
            </a:ln>
          </p:spPr>
          <p:txBody>
            <a:bodyPr rtlCol="0" anchor="ctr"/>
            <a:lstStyle/>
            <a:p>
              <a:endParaRPr lang="en-US"/>
            </a:p>
          </p:txBody>
        </p:sp>
        <p:sp>
          <p:nvSpPr>
            <p:cNvPr id="16" name="Freeform: Shape 11">
              <a:extLst>
                <a:ext uri="{FF2B5EF4-FFF2-40B4-BE49-F238E27FC236}">
                  <a16:creationId xmlns:a16="http://schemas.microsoft.com/office/drawing/2014/main" id="{6A5D971D-FECE-5CD6-F066-0111DB59C99E}"/>
                </a:ext>
              </a:extLst>
            </p:cNvPr>
            <p:cNvSpPr>
              <a:spLocks noChangeAspect="1"/>
            </p:cNvSpPr>
            <p:nvPr/>
          </p:nvSpPr>
          <p:spPr>
            <a:xfrm>
              <a:off x="3604307" y="5438489"/>
              <a:ext cx="6505689" cy="573147"/>
            </a:xfrm>
            <a:custGeom>
              <a:avLst/>
              <a:gdLst>
                <a:gd name="connsiteX0" fmla="*/ 1191530 w 6505689"/>
                <a:gd name="connsiteY0" fmla="*/ 558060 h 573147"/>
                <a:gd name="connsiteX1" fmla="*/ 1191530 w 6505689"/>
                <a:gd name="connsiteY1" fmla="*/ 15078 h 573147"/>
                <a:gd name="connsiteX2" fmla="*/ 1458001 w 6505689"/>
                <a:gd name="connsiteY2" fmla="*/ 15078 h 573147"/>
                <a:gd name="connsiteX3" fmla="*/ 1669161 w 6505689"/>
                <a:gd name="connsiteY3" fmla="*/ 150828 h 573147"/>
                <a:gd name="connsiteX4" fmla="*/ 1638995 w 6505689"/>
                <a:gd name="connsiteY4" fmla="*/ 246345 h 573147"/>
                <a:gd name="connsiteX5" fmla="*/ 1558557 w 6505689"/>
                <a:gd name="connsiteY5" fmla="*/ 306676 h 573147"/>
                <a:gd name="connsiteX6" fmla="*/ 1759658 w 6505689"/>
                <a:gd name="connsiteY6" fmla="*/ 563089 h 573147"/>
                <a:gd name="connsiteX7" fmla="*/ 1613850 w 6505689"/>
                <a:gd name="connsiteY7" fmla="*/ 563089 h 573147"/>
                <a:gd name="connsiteX8" fmla="*/ 1432855 w 6505689"/>
                <a:gd name="connsiteY8" fmla="*/ 331822 h 573147"/>
                <a:gd name="connsiteX9" fmla="*/ 1312193 w 6505689"/>
                <a:gd name="connsiteY9" fmla="*/ 331822 h 573147"/>
                <a:gd name="connsiteX10" fmla="*/ 1312193 w 6505689"/>
                <a:gd name="connsiteY10" fmla="*/ 558060 h 573147"/>
                <a:gd name="connsiteX11" fmla="*/ 1191530 w 6505689"/>
                <a:gd name="connsiteY11" fmla="*/ 558060 h 573147"/>
                <a:gd name="connsiteX12" fmla="*/ 1312193 w 6505689"/>
                <a:gd name="connsiteY12" fmla="*/ 261442 h 573147"/>
                <a:gd name="connsiteX13" fmla="*/ 1367504 w 6505689"/>
                <a:gd name="connsiteY13" fmla="*/ 261442 h 573147"/>
                <a:gd name="connsiteX14" fmla="*/ 1543469 w 6505689"/>
                <a:gd name="connsiteY14" fmla="*/ 165916 h 573147"/>
                <a:gd name="connsiteX15" fmla="*/ 1382583 w 6505689"/>
                <a:gd name="connsiteY15" fmla="*/ 85477 h 573147"/>
                <a:gd name="connsiteX16" fmla="*/ 1312193 w 6505689"/>
                <a:gd name="connsiteY16" fmla="*/ 85477 h 573147"/>
                <a:gd name="connsiteX17" fmla="*/ 1312193 w 6505689"/>
                <a:gd name="connsiteY17" fmla="*/ 261442 h 573147"/>
                <a:gd name="connsiteX18" fmla="*/ 1312193 w 6505689"/>
                <a:gd name="connsiteY18" fmla="*/ 261442 h 573147"/>
                <a:gd name="connsiteX19" fmla="*/ 0 w 6505689"/>
                <a:gd name="connsiteY19" fmla="*/ 558060 h 573147"/>
                <a:gd name="connsiteX20" fmla="*/ 236306 w 6505689"/>
                <a:gd name="connsiteY20" fmla="*/ 15078 h 573147"/>
                <a:gd name="connsiteX21" fmla="*/ 382105 w 6505689"/>
                <a:gd name="connsiteY21" fmla="*/ 15078 h 573147"/>
                <a:gd name="connsiteX22" fmla="*/ 618411 w 6505689"/>
                <a:gd name="connsiteY22" fmla="*/ 558060 h 573147"/>
                <a:gd name="connsiteX23" fmla="*/ 472602 w 6505689"/>
                <a:gd name="connsiteY23" fmla="*/ 558060 h 573147"/>
                <a:gd name="connsiteX24" fmla="*/ 407251 w 6505689"/>
                <a:gd name="connsiteY24" fmla="*/ 412261 h 573147"/>
                <a:gd name="connsiteX25" fmla="*/ 155867 w 6505689"/>
                <a:gd name="connsiteY25" fmla="*/ 412261 h 573147"/>
                <a:gd name="connsiteX26" fmla="*/ 90507 w 6505689"/>
                <a:gd name="connsiteY26" fmla="*/ 558060 h 573147"/>
                <a:gd name="connsiteX27" fmla="*/ 0 w 6505689"/>
                <a:gd name="connsiteY27" fmla="*/ 558060 h 573147"/>
                <a:gd name="connsiteX28" fmla="*/ 186023 w 6505689"/>
                <a:gd name="connsiteY28" fmla="*/ 341881 h 573147"/>
                <a:gd name="connsiteX29" fmla="*/ 372037 w 6505689"/>
                <a:gd name="connsiteY29" fmla="*/ 341881 h 573147"/>
                <a:gd name="connsiteX30" fmla="*/ 276520 w 6505689"/>
                <a:gd name="connsiteY30" fmla="*/ 125692 h 573147"/>
                <a:gd name="connsiteX31" fmla="*/ 186023 w 6505689"/>
                <a:gd name="connsiteY31" fmla="*/ 341881 h 573147"/>
                <a:gd name="connsiteX32" fmla="*/ 784298 w 6505689"/>
                <a:gd name="connsiteY32" fmla="*/ 15078 h 573147"/>
                <a:gd name="connsiteX33" fmla="*/ 909980 w 6505689"/>
                <a:gd name="connsiteY33" fmla="*/ 15078 h 573147"/>
                <a:gd name="connsiteX34" fmla="*/ 909980 w 6505689"/>
                <a:gd name="connsiteY34" fmla="*/ 558060 h 573147"/>
                <a:gd name="connsiteX35" fmla="*/ 784298 w 6505689"/>
                <a:gd name="connsiteY35" fmla="*/ 558060 h 573147"/>
                <a:gd name="connsiteX36" fmla="*/ 784298 w 6505689"/>
                <a:gd name="connsiteY36" fmla="*/ 15078 h 573147"/>
                <a:gd name="connsiteX37" fmla="*/ 2664619 w 6505689"/>
                <a:gd name="connsiteY37" fmla="*/ 537953 h 573147"/>
                <a:gd name="connsiteX38" fmla="*/ 2438381 w 6505689"/>
                <a:gd name="connsiteY38" fmla="*/ 573148 h 573147"/>
                <a:gd name="connsiteX39" fmla="*/ 2186997 w 6505689"/>
                <a:gd name="connsiteY39" fmla="*/ 497729 h 573147"/>
                <a:gd name="connsiteX40" fmla="*/ 2096500 w 6505689"/>
                <a:gd name="connsiteY40" fmla="*/ 286569 h 573147"/>
                <a:gd name="connsiteX41" fmla="*/ 2186997 w 6505689"/>
                <a:gd name="connsiteY41" fmla="*/ 75409 h 573147"/>
                <a:gd name="connsiteX42" fmla="*/ 2448430 w 6505689"/>
                <a:gd name="connsiteY42" fmla="*/ 0 h 573147"/>
                <a:gd name="connsiteX43" fmla="*/ 2664609 w 6505689"/>
                <a:gd name="connsiteY43" fmla="*/ 20107 h 573147"/>
                <a:gd name="connsiteX44" fmla="*/ 2664609 w 6505689"/>
                <a:gd name="connsiteY44" fmla="*/ 110604 h 573147"/>
                <a:gd name="connsiteX45" fmla="*/ 2453449 w 6505689"/>
                <a:gd name="connsiteY45" fmla="*/ 75409 h 573147"/>
                <a:gd name="connsiteX46" fmla="*/ 2292563 w 6505689"/>
                <a:gd name="connsiteY46" fmla="*/ 130721 h 573147"/>
                <a:gd name="connsiteX47" fmla="*/ 2237261 w 6505689"/>
                <a:gd name="connsiteY47" fmla="*/ 286569 h 573147"/>
                <a:gd name="connsiteX48" fmla="*/ 2297592 w 6505689"/>
                <a:gd name="connsiteY48" fmla="*/ 442427 h 573147"/>
                <a:gd name="connsiteX49" fmla="*/ 2463499 w 6505689"/>
                <a:gd name="connsiteY49" fmla="*/ 497729 h 573147"/>
                <a:gd name="connsiteX50" fmla="*/ 2664600 w 6505689"/>
                <a:gd name="connsiteY50" fmla="*/ 457505 h 573147"/>
                <a:gd name="connsiteX51" fmla="*/ 2664600 w 6505689"/>
                <a:gd name="connsiteY51" fmla="*/ 537953 h 573147"/>
                <a:gd name="connsiteX52" fmla="*/ 2664619 w 6505689"/>
                <a:gd name="connsiteY52" fmla="*/ 537953 h 573147"/>
                <a:gd name="connsiteX53" fmla="*/ 2820477 w 6505689"/>
                <a:gd name="connsiteY53" fmla="*/ 558060 h 573147"/>
                <a:gd name="connsiteX54" fmla="*/ 3056773 w 6505689"/>
                <a:gd name="connsiteY54" fmla="*/ 15078 h 573147"/>
                <a:gd name="connsiteX55" fmla="*/ 3202581 w 6505689"/>
                <a:gd name="connsiteY55" fmla="*/ 15078 h 573147"/>
                <a:gd name="connsiteX56" fmla="*/ 3438878 w 6505689"/>
                <a:gd name="connsiteY56" fmla="*/ 558060 h 573147"/>
                <a:gd name="connsiteX57" fmla="*/ 3293069 w 6505689"/>
                <a:gd name="connsiteY57" fmla="*/ 558060 h 573147"/>
                <a:gd name="connsiteX58" fmla="*/ 3227718 w 6505689"/>
                <a:gd name="connsiteY58" fmla="*/ 412261 h 573147"/>
                <a:gd name="connsiteX59" fmla="*/ 2976325 w 6505689"/>
                <a:gd name="connsiteY59" fmla="*/ 412261 h 573147"/>
                <a:gd name="connsiteX60" fmla="*/ 2910974 w 6505689"/>
                <a:gd name="connsiteY60" fmla="*/ 558060 h 573147"/>
                <a:gd name="connsiteX61" fmla="*/ 2820477 w 6505689"/>
                <a:gd name="connsiteY61" fmla="*/ 558060 h 573147"/>
                <a:gd name="connsiteX62" fmla="*/ 3011520 w 6505689"/>
                <a:gd name="connsiteY62" fmla="*/ 341881 h 573147"/>
                <a:gd name="connsiteX63" fmla="*/ 3197533 w 6505689"/>
                <a:gd name="connsiteY63" fmla="*/ 341881 h 573147"/>
                <a:gd name="connsiteX64" fmla="*/ 3107036 w 6505689"/>
                <a:gd name="connsiteY64" fmla="*/ 125692 h 573147"/>
                <a:gd name="connsiteX65" fmla="*/ 3011520 w 6505689"/>
                <a:gd name="connsiteY65" fmla="*/ 341881 h 573147"/>
                <a:gd name="connsiteX66" fmla="*/ 4394111 w 6505689"/>
                <a:gd name="connsiteY66" fmla="*/ 558060 h 573147"/>
                <a:gd name="connsiteX67" fmla="*/ 4630407 w 6505689"/>
                <a:gd name="connsiteY67" fmla="*/ 15078 h 573147"/>
                <a:gd name="connsiteX68" fmla="*/ 4776216 w 6505689"/>
                <a:gd name="connsiteY68" fmla="*/ 15078 h 573147"/>
                <a:gd name="connsiteX69" fmla="*/ 5012513 w 6505689"/>
                <a:gd name="connsiteY69" fmla="*/ 558060 h 573147"/>
                <a:gd name="connsiteX70" fmla="*/ 4866703 w 6505689"/>
                <a:gd name="connsiteY70" fmla="*/ 558060 h 573147"/>
                <a:gd name="connsiteX71" fmla="*/ 4801353 w 6505689"/>
                <a:gd name="connsiteY71" fmla="*/ 412261 h 573147"/>
                <a:gd name="connsiteX72" fmla="*/ 4549969 w 6505689"/>
                <a:gd name="connsiteY72" fmla="*/ 412261 h 573147"/>
                <a:gd name="connsiteX73" fmla="*/ 4484618 w 6505689"/>
                <a:gd name="connsiteY73" fmla="*/ 558060 h 573147"/>
                <a:gd name="connsiteX74" fmla="*/ 4394111 w 6505689"/>
                <a:gd name="connsiteY74" fmla="*/ 558060 h 573147"/>
                <a:gd name="connsiteX75" fmla="*/ 4580125 w 6505689"/>
                <a:gd name="connsiteY75" fmla="*/ 341881 h 573147"/>
                <a:gd name="connsiteX76" fmla="*/ 4766149 w 6505689"/>
                <a:gd name="connsiteY76" fmla="*/ 341881 h 573147"/>
                <a:gd name="connsiteX77" fmla="*/ 4670622 w 6505689"/>
                <a:gd name="connsiteY77" fmla="*/ 125692 h 573147"/>
                <a:gd name="connsiteX78" fmla="*/ 4580125 w 6505689"/>
                <a:gd name="connsiteY78" fmla="*/ 341881 h 573147"/>
                <a:gd name="connsiteX79" fmla="*/ 6163818 w 6505689"/>
                <a:gd name="connsiteY79" fmla="*/ 125692 h 573147"/>
                <a:gd name="connsiteX80" fmla="*/ 6259345 w 6505689"/>
                <a:gd name="connsiteY80" fmla="*/ 341881 h 573147"/>
                <a:gd name="connsiteX81" fmla="*/ 6073321 w 6505689"/>
                <a:gd name="connsiteY81" fmla="*/ 341881 h 573147"/>
                <a:gd name="connsiteX82" fmla="*/ 6163818 w 6505689"/>
                <a:gd name="connsiteY82" fmla="*/ 125692 h 573147"/>
                <a:gd name="connsiteX83" fmla="*/ 6123594 w 6505689"/>
                <a:gd name="connsiteY83" fmla="*/ 15078 h 573147"/>
                <a:gd name="connsiteX84" fmla="*/ 5887298 w 6505689"/>
                <a:gd name="connsiteY84" fmla="*/ 558060 h 573147"/>
                <a:gd name="connsiteX85" fmla="*/ 5977795 w 6505689"/>
                <a:gd name="connsiteY85" fmla="*/ 558060 h 573147"/>
                <a:gd name="connsiteX86" fmla="*/ 6043146 w 6505689"/>
                <a:gd name="connsiteY86" fmla="*/ 412261 h 573147"/>
                <a:gd name="connsiteX87" fmla="*/ 6294530 w 6505689"/>
                <a:gd name="connsiteY87" fmla="*/ 412261 h 573147"/>
                <a:gd name="connsiteX88" fmla="*/ 6359890 w 6505689"/>
                <a:gd name="connsiteY88" fmla="*/ 558060 h 573147"/>
                <a:gd name="connsiteX89" fmla="*/ 6505689 w 6505689"/>
                <a:gd name="connsiteY89" fmla="*/ 558060 h 573147"/>
                <a:gd name="connsiteX90" fmla="*/ 6269393 w 6505689"/>
                <a:gd name="connsiteY90" fmla="*/ 15078 h 573147"/>
                <a:gd name="connsiteX91" fmla="*/ 6123594 w 6505689"/>
                <a:gd name="connsiteY91" fmla="*/ 15078 h 573147"/>
                <a:gd name="connsiteX92" fmla="*/ 3619862 w 6505689"/>
                <a:gd name="connsiteY92" fmla="*/ 558060 h 573147"/>
                <a:gd name="connsiteX93" fmla="*/ 3619862 w 6505689"/>
                <a:gd name="connsiteY93" fmla="*/ 15078 h 573147"/>
                <a:gd name="connsiteX94" fmla="*/ 3765661 w 6505689"/>
                <a:gd name="connsiteY94" fmla="*/ 15078 h 573147"/>
                <a:gd name="connsiteX95" fmla="*/ 4107542 w 6505689"/>
                <a:gd name="connsiteY95" fmla="*/ 402212 h 573147"/>
                <a:gd name="connsiteX96" fmla="*/ 4107542 w 6505689"/>
                <a:gd name="connsiteY96" fmla="*/ 15078 h 573147"/>
                <a:gd name="connsiteX97" fmla="*/ 4213127 w 6505689"/>
                <a:gd name="connsiteY97" fmla="*/ 15078 h 573147"/>
                <a:gd name="connsiteX98" fmla="*/ 4213127 w 6505689"/>
                <a:gd name="connsiteY98" fmla="*/ 558060 h 573147"/>
                <a:gd name="connsiteX99" fmla="*/ 4077377 w 6505689"/>
                <a:gd name="connsiteY99" fmla="*/ 558060 h 573147"/>
                <a:gd name="connsiteX100" fmla="*/ 3725447 w 6505689"/>
                <a:gd name="connsiteY100" fmla="*/ 150828 h 573147"/>
                <a:gd name="connsiteX101" fmla="*/ 3725447 w 6505689"/>
                <a:gd name="connsiteY101" fmla="*/ 558060 h 573147"/>
                <a:gd name="connsiteX102" fmla="*/ 3619862 w 6505689"/>
                <a:gd name="connsiteY102" fmla="*/ 558060 h 573147"/>
                <a:gd name="connsiteX103" fmla="*/ 5188458 w 6505689"/>
                <a:gd name="connsiteY103" fmla="*/ 558060 h 573147"/>
                <a:gd name="connsiteX104" fmla="*/ 5188458 w 6505689"/>
                <a:gd name="connsiteY104" fmla="*/ 15078 h 573147"/>
                <a:gd name="connsiteX105" fmla="*/ 5449891 w 6505689"/>
                <a:gd name="connsiteY105" fmla="*/ 15078 h 573147"/>
                <a:gd name="connsiteX106" fmla="*/ 5666080 w 6505689"/>
                <a:gd name="connsiteY106" fmla="*/ 80439 h 573147"/>
                <a:gd name="connsiteX107" fmla="*/ 5741489 w 6505689"/>
                <a:gd name="connsiteY107" fmla="*/ 271491 h 573147"/>
                <a:gd name="connsiteX108" fmla="*/ 5661051 w 6505689"/>
                <a:gd name="connsiteY108" fmla="*/ 477622 h 573147"/>
                <a:gd name="connsiteX109" fmla="*/ 5439832 w 6505689"/>
                <a:gd name="connsiteY109" fmla="*/ 553041 h 573147"/>
                <a:gd name="connsiteX110" fmla="*/ 5188449 w 6505689"/>
                <a:gd name="connsiteY110" fmla="*/ 553041 h 573147"/>
                <a:gd name="connsiteX111" fmla="*/ 5188449 w 6505689"/>
                <a:gd name="connsiteY111" fmla="*/ 558060 h 573147"/>
                <a:gd name="connsiteX112" fmla="*/ 5314160 w 6505689"/>
                <a:gd name="connsiteY112" fmla="*/ 482651 h 573147"/>
                <a:gd name="connsiteX113" fmla="*/ 5409676 w 6505689"/>
                <a:gd name="connsiteY113" fmla="*/ 482651 h 573147"/>
                <a:gd name="connsiteX114" fmla="*/ 5560505 w 6505689"/>
                <a:gd name="connsiteY114" fmla="*/ 432378 h 573147"/>
                <a:gd name="connsiteX115" fmla="*/ 5610778 w 6505689"/>
                <a:gd name="connsiteY115" fmla="*/ 281549 h 573147"/>
                <a:gd name="connsiteX116" fmla="*/ 5570554 w 6505689"/>
                <a:gd name="connsiteY116" fmla="*/ 150828 h 573147"/>
                <a:gd name="connsiteX117" fmla="*/ 5505203 w 6505689"/>
                <a:gd name="connsiteY117" fmla="*/ 100555 h 573147"/>
                <a:gd name="connsiteX118" fmla="*/ 5394599 w 6505689"/>
                <a:gd name="connsiteY118" fmla="*/ 85468 h 573147"/>
                <a:gd name="connsiteX119" fmla="*/ 5319179 w 6505689"/>
                <a:gd name="connsiteY119" fmla="*/ 85468 h 573147"/>
                <a:gd name="connsiteX120" fmla="*/ 5319179 w 6505689"/>
                <a:gd name="connsiteY120" fmla="*/ 482651 h 573147"/>
                <a:gd name="connsiteX121" fmla="*/ 5314160 w 6505689"/>
                <a:gd name="connsiteY121" fmla="*/ 482651 h 57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505689" h="573147">
                  <a:moveTo>
                    <a:pt x="1191530" y="558060"/>
                  </a:moveTo>
                  <a:lnTo>
                    <a:pt x="1191530" y="15078"/>
                  </a:lnTo>
                  <a:lnTo>
                    <a:pt x="1458001" y="15078"/>
                  </a:lnTo>
                  <a:cubicBezTo>
                    <a:pt x="1598771" y="15078"/>
                    <a:pt x="1664132" y="75409"/>
                    <a:pt x="1669161" y="150828"/>
                  </a:cubicBezTo>
                  <a:cubicBezTo>
                    <a:pt x="1669161" y="186014"/>
                    <a:pt x="1664132" y="221218"/>
                    <a:pt x="1638995" y="246345"/>
                  </a:cubicBezTo>
                  <a:cubicBezTo>
                    <a:pt x="1613850" y="271491"/>
                    <a:pt x="1603800" y="281540"/>
                    <a:pt x="1558557" y="306676"/>
                  </a:cubicBezTo>
                  <a:lnTo>
                    <a:pt x="1759658" y="563089"/>
                  </a:lnTo>
                  <a:lnTo>
                    <a:pt x="1613850" y="563089"/>
                  </a:lnTo>
                  <a:lnTo>
                    <a:pt x="1432855" y="331822"/>
                  </a:lnTo>
                  <a:lnTo>
                    <a:pt x="1312193" y="331822"/>
                  </a:lnTo>
                  <a:lnTo>
                    <a:pt x="1312193" y="558060"/>
                  </a:lnTo>
                  <a:lnTo>
                    <a:pt x="1191530" y="558060"/>
                  </a:lnTo>
                  <a:close/>
                  <a:moveTo>
                    <a:pt x="1312193" y="261442"/>
                  </a:moveTo>
                  <a:lnTo>
                    <a:pt x="1367504" y="261442"/>
                  </a:lnTo>
                  <a:cubicBezTo>
                    <a:pt x="1513304" y="261442"/>
                    <a:pt x="1543469" y="236296"/>
                    <a:pt x="1543469" y="165916"/>
                  </a:cubicBezTo>
                  <a:cubicBezTo>
                    <a:pt x="1543469" y="95536"/>
                    <a:pt x="1478118" y="85477"/>
                    <a:pt x="1382583" y="85477"/>
                  </a:cubicBezTo>
                  <a:lnTo>
                    <a:pt x="1312193" y="85477"/>
                  </a:lnTo>
                  <a:lnTo>
                    <a:pt x="1312193" y="261442"/>
                  </a:lnTo>
                  <a:lnTo>
                    <a:pt x="1312193" y="261442"/>
                  </a:lnTo>
                  <a:close/>
                  <a:moveTo>
                    <a:pt x="0" y="558060"/>
                  </a:moveTo>
                  <a:lnTo>
                    <a:pt x="236306" y="15078"/>
                  </a:lnTo>
                  <a:lnTo>
                    <a:pt x="382105" y="15078"/>
                  </a:lnTo>
                  <a:lnTo>
                    <a:pt x="618411" y="558060"/>
                  </a:lnTo>
                  <a:lnTo>
                    <a:pt x="472602" y="558060"/>
                  </a:lnTo>
                  <a:lnTo>
                    <a:pt x="407251" y="412261"/>
                  </a:lnTo>
                  <a:lnTo>
                    <a:pt x="155867" y="412261"/>
                  </a:lnTo>
                  <a:lnTo>
                    <a:pt x="90507" y="558060"/>
                  </a:lnTo>
                  <a:lnTo>
                    <a:pt x="0" y="558060"/>
                  </a:lnTo>
                  <a:close/>
                  <a:moveTo>
                    <a:pt x="186023" y="341881"/>
                  </a:moveTo>
                  <a:lnTo>
                    <a:pt x="372037" y="341881"/>
                  </a:lnTo>
                  <a:lnTo>
                    <a:pt x="276520" y="125692"/>
                  </a:lnTo>
                  <a:lnTo>
                    <a:pt x="186023" y="341881"/>
                  </a:lnTo>
                  <a:close/>
                  <a:moveTo>
                    <a:pt x="784298" y="15078"/>
                  </a:moveTo>
                  <a:lnTo>
                    <a:pt x="909980" y="15078"/>
                  </a:lnTo>
                  <a:lnTo>
                    <a:pt x="909980" y="558060"/>
                  </a:lnTo>
                  <a:lnTo>
                    <a:pt x="784298" y="558060"/>
                  </a:lnTo>
                  <a:lnTo>
                    <a:pt x="784298" y="15078"/>
                  </a:lnTo>
                  <a:close/>
                  <a:moveTo>
                    <a:pt x="2664619" y="537953"/>
                  </a:moveTo>
                  <a:cubicBezTo>
                    <a:pt x="2604288" y="563099"/>
                    <a:pt x="2528878" y="573148"/>
                    <a:pt x="2438381" y="573148"/>
                  </a:cubicBezTo>
                  <a:cubicBezTo>
                    <a:pt x="2332796" y="573148"/>
                    <a:pt x="2247329" y="548002"/>
                    <a:pt x="2186997" y="497729"/>
                  </a:cubicBezTo>
                  <a:cubicBezTo>
                    <a:pt x="2126666" y="447456"/>
                    <a:pt x="2096500" y="377066"/>
                    <a:pt x="2096500" y="286569"/>
                  </a:cubicBezTo>
                  <a:cubicBezTo>
                    <a:pt x="2096500" y="196072"/>
                    <a:pt x="2126666" y="120663"/>
                    <a:pt x="2186997" y="75409"/>
                  </a:cubicBezTo>
                  <a:cubicBezTo>
                    <a:pt x="2247329" y="25137"/>
                    <a:pt x="2332796" y="0"/>
                    <a:pt x="2448430" y="0"/>
                  </a:cubicBezTo>
                  <a:cubicBezTo>
                    <a:pt x="2518820" y="0"/>
                    <a:pt x="2589200" y="5020"/>
                    <a:pt x="2664609" y="20107"/>
                  </a:cubicBezTo>
                  <a:lnTo>
                    <a:pt x="2664609" y="110604"/>
                  </a:lnTo>
                  <a:cubicBezTo>
                    <a:pt x="2584171" y="85458"/>
                    <a:pt x="2508761" y="75409"/>
                    <a:pt x="2453449" y="75409"/>
                  </a:cubicBezTo>
                  <a:cubicBezTo>
                    <a:pt x="2383060" y="75409"/>
                    <a:pt x="2332787" y="95517"/>
                    <a:pt x="2292563" y="130721"/>
                  </a:cubicBezTo>
                  <a:cubicBezTo>
                    <a:pt x="2257377" y="165906"/>
                    <a:pt x="2237261" y="221218"/>
                    <a:pt x="2237261" y="286569"/>
                  </a:cubicBezTo>
                  <a:cubicBezTo>
                    <a:pt x="2237261" y="351930"/>
                    <a:pt x="2257368" y="402212"/>
                    <a:pt x="2297592" y="442427"/>
                  </a:cubicBezTo>
                  <a:cubicBezTo>
                    <a:pt x="2337816" y="477612"/>
                    <a:pt x="2393109" y="497729"/>
                    <a:pt x="2463499" y="497729"/>
                  </a:cubicBezTo>
                  <a:cubicBezTo>
                    <a:pt x="2528859" y="497729"/>
                    <a:pt x="2599249" y="482651"/>
                    <a:pt x="2664600" y="457505"/>
                  </a:cubicBezTo>
                  <a:lnTo>
                    <a:pt x="2664600" y="537953"/>
                  </a:lnTo>
                  <a:lnTo>
                    <a:pt x="2664619" y="537953"/>
                  </a:lnTo>
                  <a:close/>
                  <a:moveTo>
                    <a:pt x="2820477" y="558060"/>
                  </a:moveTo>
                  <a:lnTo>
                    <a:pt x="3056773" y="15078"/>
                  </a:lnTo>
                  <a:lnTo>
                    <a:pt x="3202581" y="15078"/>
                  </a:lnTo>
                  <a:lnTo>
                    <a:pt x="3438878" y="558060"/>
                  </a:lnTo>
                  <a:lnTo>
                    <a:pt x="3293069" y="558060"/>
                  </a:lnTo>
                  <a:lnTo>
                    <a:pt x="3227718" y="412261"/>
                  </a:lnTo>
                  <a:lnTo>
                    <a:pt x="2976325" y="412261"/>
                  </a:lnTo>
                  <a:lnTo>
                    <a:pt x="2910974" y="558060"/>
                  </a:lnTo>
                  <a:lnTo>
                    <a:pt x="2820477" y="558060"/>
                  </a:lnTo>
                  <a:close/>
                  <a:moveTo>
                    <a:pt x="3011520" y="341881"/>
                  </a:moveTo>
                  <a:lnTo>
                    <a:pt x="3197533" y="341881"/>
                  </a:lnTo>
                  <a:lnTo>
                    <a:pt x="3107036" y="125692"/>
                  </a:lnTo>
                  <a:lnTo>
                    <a:pt x="3011520" y="341881"/>
                  </a:lnTo>
                  <a:close/>
                  <a:moveTo>
                    <a:pt x="4394111" y="558060"/>
                  </a:moveTo>
                  <a:lnTo>
                    <a:pt x="4630407" y="15078"/>
                  </a:lnTo>
                  <a:lnTo>
                    <a:pt x="4776216" y="15078"/>
                  </a:lnTo>
                  <a:lnTo>
                    <a:pt x="5012513" y="558060"/>
                  </a:lnTo>
                  <a:lnTo>
                    <a:pt x="4866703" y="558060"/>
                  </a:lnTo>
                  <a:lnTo>
                    <a:pt x="4801353" y="412261"/>
                  </a:lnTo>
                  <a:lnTo>
                    <a:pt x="4549969" y="412261"/>
                  </a:lnTo>
                  <a:lnTo>
                    <a:pt x="4484618" y="558060"/>
                  </a:lnTo>
                  <a:lnTo>
                    <a:pt x="4394111" y="558060"/>
                  </a:lnTo>
                  <a:close/>
                  <a:moveTo>
                    <a:pt x="4580125" y="341881"/>
                  </a:moveTo>
                  <a:lnTo>
                    <a:pt x="4766149" y="341881"/>
                  </a:lnTo>
                  <a:lnTo>
                    <a:pt x="4670622" y="125692"/>
                  </a:lnTo>
                  <a:lnTo>
                    <a:pt x="4580125" y="341881"/>
                  </a:lnTo>
                  <a:close/>
                  <a:moveTo>
                    <a:pt x="6163818" y="125692"/>
                  </a:moveTo>
                  <a:lnTo>
                    <a:pt x="6259345" y="341881"/>
                  </a:lnTo>
                  <a:lnTo>
                    <a:pt x="6073321" y="341881"/>
                  </a:lnTo>
                  <a:lnTo>
                    <a:pt x="6163818" y="125692"/>
                  </a:lnTo>
                  <a:close/>
                  <a:moveTo>
                    <a:pt x="6123594" y="15078"/>
                  </a:moveTo>
                  <a:lnTo>
                    <a:pt x="5887298" y="558060"/>
                  </a:lnTo>
                  <a:lnTo>
                    <a:pt x="5977795" y="558060"/>
                  </a:lnTo>
                  <a:lnTo>
                    <a:pt x="6043146" y="412261"/>
                  </a:lnTo>
                  <a:lnTo>
                    <a:pt x="6294530" y="412261"/>
                  </a:lnTo>
                  <a:lnTo>
                    <a:pt x="6359890" y="558060"/>
                  </a:lnTo>
                  <a:lnTo>
                    <a:pt x="6505689" y="558060"/>
                  </a:lnTo>
                  <a:lnTo>
                    <a:pt x="6269393" y="15078"/>
                  </a:lnTo>
                  <a:lnTo>
                    <a:pt x="6123594" y="15078"/>
                  </a:lnTo>
                  <a:close/>
                  <a:moveTo>
                    <a:pt x="3619862" y="558060"/>
                  </a:moveTo>
                  <a:lnTo>
                    <a:pt x="3619862" y="15078"/>
                  </a:lnTo>
                  <a:lnTo>
                    <a:pt x="3765661" y="15078"/>
                  </a:lnTo>
                  <a:lnTo>
                    <a:pt x="4107542" y="402212"/>
                  </a:lnTo>
                  <a:lnTo>
                    <a:pt x="4107542" y="15078"/>
                  </a:lnTo>
                  <a:lnTo>
                    <a:pt x="4213127" y="15078"/>
                  </a:lnTo>
                  <a:lnTo>
                    <a:pt x="4213127" y="558060"/>
                  </a:lnTo>
                  <a:lnTo>
                    <a:pt x="4077377" y="558060"/>
                  </a:lnTo>
                  <a:lnTo>
                    <a:pt x="3725447" y="150828"/>
                  </a:lnTo>
                  <a:lnTo>
                    <a:pt x="3725447" y="558060"/>
                  </a:lnTo>
                  <a:lnTo>
                    <a:pt x="3619862" y="558060"/>
                  </a:lnTo>
                  <a:close/>
                  <a:moveTo>
                    <a:pt x="5188458" y="558060"/>
                  </a:moveTo>
                  <a:lnTo>
                    <a:pt x="5188458" y="15078"/>
                  </a:lnTo>
                  <a:lnTo>
                    <a:pt x="5449891" y="15078"/>
                  </a:lnTo>
                  <a:cubicBezTo>
                    <a:pt x="5545417" y="15078"/>
                    <a:pt x="5615807" y="40224"/>
                    <a:pt x="5666080" y="80439"/>
                  </a:cubicBezTo>
                  <a:cubicBezTo>
                    <a:pt x="5716353" y="125682"/>
                    <a:pt x="5741489" y="191043"/>
                    <a:pt x="5741489" y="271491"/>
                  </a:cubicBezTo>
                  <a:cubicBezTo>
                    <a:pt x="5741489" y="361988"/>
                    <a:pt x="5716353" y="432378"/>
                    <a:pt x="5661051" y="477622"/>
                  </a:cubicBezTo>
                  <a:cubicBezTo>
                    <a:pt x="5605748" y="527895"/>
                    <a:pt x="5535368" y="553041"/>
                    <a:pt x="5439832" y="553041"/>
                  </a:cubicBezTo>
                  <a:lnTo>
                    <a:pt x="5188449" y="553041"/>
                  </a:lnTo>
                  <a:lnTo>
                    <a:pt x="5188449" y="558060"/>
                  </a:lnTo>
                  <a:close/>
                  <a:moveTo>
                    <a:pt x="5314160" y="482651"/>
                  </a:moveTo>
                  <a:lnTo>
                    <a:pt x="5409676" y="482651"/>
                  </a:lnTo>
                  <a:cubicBezTo>
                    <a:pt x="5475037" y="482651"/>
                    <a:pt x="5525320" y="467563"/>
                    <a:pt x="5560505" y="432378"/>
                  </a:cubicBezTo>
                  <a:cubicBezTo>
                    <a:pt x="5595700" y="397183"/>
                    <a:pt x="5610778" y="351939"/>
                    <a:pt x="5610778" y="281549"/>
                  </a:cubicBezTo>
                  <a:cubicBezTo>
                    <a:pt x="5610778" y="231277"/>
                    <a:pt x="5595700" y="186023"/>
                    <a:pt x="5570554" y="150828"/>
                  </a:cubicBezTo>
                  <a:cubicBezTo>
                    <a:pt x="5550447" y="125682"/>
                    <a:pt x="5530330" y="110604"/>
                    <a:pt x="5505203" y="100555"/>
                  </a:cubicBezTo>
                  <a:cubicBezTo>
                    <a:pt x="5480057" y="90497"/>
                    <a:pt x="5444871" y="85468"/>
                    <a:pt x="5394599" y="85468"/>
                  </a:cubicBezTo>
                  <a:lnTo>
                    <a:pt x="5319179" y="85468"/>
                  </a:lnTo>
                  <a:lnTo>
                    <a:pt x="5319179" y="482651"/>
                  </a:lnTo>
                  <a:lnTo>
                    <a:pt x="5314160" y="482651"/>
                  </a:lnTo>
                  <a:close/>
                </a:path>
              </a:pathLst>
            </a:custGeom>
            <a:solidFill>
              <a:srgbClr val="2E2A25"/>
            </a:solidFill>
            <a:ln w="9525" cap="flat">
              <a:noFill/>
              <a:prstDash val="solid"/>
              <a:miter/>
            </a:ln>
          </p:spPr>
          <p:txBody>
            <a:bodyPr rtlCol="0" anchor="ctr"/>
            <a:lstStyle/>
            <a:p>
              <a:endParaRPr lang="en-US"/>
            </a:p>
          </p:txBody>
        </p:sp>
      </p:grpSp>
      <p:sp>
        <p:nvSpPr>
          <p:cNvPr id="17" name="fortress_red_logo">
            <a:extLst>
              <a:ext uri="{FF2B5EF4-FFF2-40B4-BE49-F238E27FC236}">
                <a16:creationId xmlns:a16="http://schemas.microsoft.com/office/drawing/2014/main" id="{C44F8BC4-3569-61FE-DB39-33559F5DD8E5}"/>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73837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37F741-276A-CFFF-DB0B-3289DD57A94D}"/>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7305A4D7-1B12-13BE-CC31-58E179947367}"/>
              </a:ext>
            </a:extLst>
          </p:cNvPr>
          <p:cNvSpPr>
            <a:spLocks noGrp="1"/>
          </p:cNvSpPr>
          <p:nvPr>
            <p:ph type="sldNum" sz="quarter" idx="12"/>
          </p:nvPr>
        </p:nvSpPr>
        <p:spPr/>
        <p:txBody>
          <a:bodyPr/>
          <a:lstStyle/>
          <a:p>
            <a:fld id="{F8A89D12-4F33-44AF-85FC-689FEAF79A41}" type="slidenum">
              <a:rPr lang="en-US" smtClean="0"/>
              <a:t>36</a:t>
            </a:fld>
            <a:endParaRPr lang="en-US"/>
          </a:p>
        </p:txBody>
      </p:sp>
      <p:sp>
        <p:nvSpPr>
          <p:cNvPr id="4" name="Text Placeholder 3">
            <a:extLst>
              <a:ext uri="{FF2B5EF4-FFF2-40B4-BE49-F238E27FC236}">
                <a16:creationId xmlns:a16="http://schemas.microsoft.com/office/drawing/2014/main" id="{D2B059AB-B69E-0739-0FEC-5B822AB159A4}"/>
              </a:ext>
            </a:extLst>
          </p:cNvPr>
          <p:cNvSpPr>
            <a:spLocks noGrp="1"/>
          </p:cNvSpPr>
          <p:nvPr>
            <p:ph type="body" sz="quarter" idx="13"/>
          </p:nvPr>
        </p:nvSpPr>
        <p:spPr>
          <a:xfrm>
            <a:off x="552450" y="1276350"/>
            <a:ext cx="10393846" cy="4895850"/>
          </a:xfrm>
        </p:spPr>
        <p:txBody>
          <a:bodyPr/>
          <a:lstStyle/>
          <a:p>
            <a:r>
              <a:rPr lang="en-GB" dirty="0"/>
              <a:t>At Stadler, we are going through a digital transformation. </a:t>
            </a:r>
            <a:br>
              <a:rPr lang="en-GB" dirty="0"/>
            </a:br>
            <a:r>
              <a:rPr lang="en-GB" dirty="0"/>
              <a:t>The aim of this completely renewed environment is to increase the efficiency of the entire value chain. Partnering with Equinix has given us a future-proof digital infrastructure platform that we can innovate and expand on.”</a:t>
            </a:r>
          </a:p>
          <a:p>
            <a:pPr lvl="1"/>
            <a:r>
              <a:rPr lang="en-GB" dirty="0"/>
              <a:t>Michael </a:t>
            </a:r>
            <a:r>
              <a:rPr lang="en-GB" dirty="0" err="1"/>
              <a:t>Hutab</a:t>
            </a:r>
            <a:endParaRPr lang="en-GB" dirty="0"/>
          </a:p>
          <a:p>
            <a:pPr lvl="2"/>
            <a:r>
              <a:rPr lang="en-GB" dirty="0"/>
              <a:t>Chief Information Officer</a:t>
            </a:r>
          </a:p>
          <a:p>
            <a:pPr lvl="2"/>
            <a:r>
              <a:rPr lang="en-GB" dirty="0"/>
              <a:t>Stadler</a:t>
            </a:r>
          </a:p>
        </p:txBody>
      </p:sp>
      <p:sp>
        <p:nvSpPr>
          <p:cNvPr id="5" name="Graphic 24">
            <a:extLst>
              <a:ext uri="{FF2B5EF4-FFF2-40B4-BE49-F238E27FC236}">
                <a16:creationId xmlns:a16="http://schemas.microsoft.com/office/drawing/2014/main" id="{62C6B0FC-FAB7-3C35-6E8A-13DA02DE55A5}"/>
              </a:ext>
            </a:extLst>
          </p:cNvPr>
          <p:cNvSpPr>
            <a:spLocks noChangeAspect="1"/>
          </p:cNvSpPr>
          <p:nvPr/>
        </p:nvSpPr>
        <p:spPr>
          <a:xfrm>
            <a:off x="8293790" y="4656858"/>
            <a:ext cx="1867312" cy="173494"/>
          </a:xfrm>
          <a:custGeom>
            <a:avLst/>
            <a:gdLst>
              <a:gd name="connsiteX0" fmla="*/ 0 w 8018992"/>
              <a:gd name="connsiteY0" fmla="*/ 499501 h 745055"/>
              <a:gd name="connsiteX1" fmla="*/ 258994 w 8018992"/>
              <a:gd name="connsiteY1" fmla="*/ 499501 h 745055"/>
              <a:gd name="connsiteX2" fmla="*/ 339728 w 8018992"/>
              <a:gd name="connsiteY2" fmla="*/ 548269 h 745055"/>
              <a:gd name="connsiteX3" fmla="*/ 819055 w 8018992"/>
              <a:gd name="connsiteY3" fmla="*/ 548269 h 745055"/>
              <a:gd name="connsiteX4" fmla="*/ 862794 w 8018992"/>
              <a:gd name="connsiteY4" fmla="*/ 506225 h 745055"/>
              <a:gd name="connsiteX5" fmla="*/ 820741 w 8018992"/>
              <a:gd name="connsiteY5" fmla="*/ 462496 h 745055"/>
              <a:gd name="connsiteX6" fmla="*/ 257318 w 8018992"/>
              <a:gd name="connsiteY6" fmla="*/ 462496 h 745055"/>
              <a:gd name="connsiteX7" fmla="*/ 23546 w 8018992"/>
              <a:gd name="connsiteY7" fmla="*/ 218627 h 745055"/>
              <a:gd name="connsiteX8" fmla="*/ 232096 w 8018992"/>
              <a:gd name="connsiteY8" fmla="*/ 1667 h 745055"/>
              <a:gd name="connsiteX9" fmla="*/ 862794 w 8018992"/>
              <a:gd name="connsiteY9" fmla="*/ 1667 h 745055"/>
              <a:gd name="connsiteX10" fmla="*/ 1111701 w 8018992"/>
              <a:gd name="connsiteY10" fmla="*/ 238801 h 745055"/>
              <a:gd name="connsiteX11" fmla="*/ 861108 w 8018992"/>
              <a:gd name="connsiteY11" fmla="*/ 238801 h 745055"/>
              <a:gd name="connsiteX12" fmla="*/ 812330 w 8018992"/>
              <a:gd name="connsiteY12" fmla="*/ 195072 h 745055"/>
              <a:gd name="connsiteX13" fmla="*/ 317868 w 8018992"/>
              <a:gd name="connsiteY13" fmla="*/ 195072 h 745055"/>
              <a:gd name="connsiteX14" fmla="*/ 270777 w 8018992"/>
              <a:gd name="connsiteY14" fmla="*/ 237125 h 745055"/>
              <a:gd name="connsiteX15" fmla="*/ 314506 w 8018992"/>
              <a:gd name="connsiteY15" fmla="*/ 279168 h 745055"/>
              <a:gd name="connsiteX16" fmla="*/ 857736 w 8018992"/>
              <a:gd name="connsiteY16" fmla="*/ 279168 h 745055"/>
              <a:gd name="connsiteX17" fmla="*/ 1115063 w 8018992"/>
              <a:gd name="connsiteY17" fmla="*/ 511264 h 745055"/>
              <a:gd name="connsiteX18" fmla="*/ 857736 w 8018992"/>
              <a:gd name="connsiteY18" fmla="*/ 743350 h 745055"/>
              <a:gd name="connsiteX19" fmla="*/ 248907 w 8018992"/>
              <a:gd name="connsiteY19" fmla="*/ 743350 h 745055"/>
              <a:gd name="connsiteX20" fmla="*/ 0 w 8018992"/>
              <a:gd name="connsiteY20" fmla="*/ 499501 h 745055"/>
              <a:gd name="connsiteX21" fmla="*/ 1167194 w 8018992"/>
              <a:gd name="connsiteY21" fmla="*/ 1676 h 745055"/>
              <a:gd name="connsiteX22" fmla="*/ 1167194 w 8018992"/>
              <a:gd name="connsiteY22" fmla="*/ 196767 h 745055"/>
              <a:gd name="connsiteX23" fmla="*/ 1594380 w 8018992"/>
              <a:gd name="connsiteY23" fmla="*/ 196767 h 745055"/>
              <a:gd name="connsiteX24" fmla="*/ 1594380 w 8018992"/>
              <a:gd name="connsiteY24" fmla="*/ 743369 h 745055"/>
              <a:gd name="connsiteX25" fmla="*/ 1853384 w 8018992"/>
              <a:gd name="connsiteY25" fmla="*/ 743369 h 745055"/>
              <a:gd name="connsiteX26" fmla="*/ 1853384 w 8018992"/>
              <a:gd name="connsiteY26" fmla="*/ 196767 h 745055"/>
              <a:gd name="connsiteX27" fmla="*/ 2270474 w 8018992"/>
              <a:gd name="connsiteY27" fmla="*/ 196767 h 745055"/>
              <a:gd name="connsiteX28" fmla="*/ 2270474 w 8018992"/>
              <a:gd name="connsiteY28" fmla="*/ 1676 h 745055"/>
              <a:gd name="connsiteX29" fmla="*/ 1167194 w 8018992"/>
              <a:gd name="connsiteY29" fmla="*/ 1676 h 745055"/>
              <a:gd name="connsiteX30" fmla="*/ 4685595 w 8018992"/>
              <a:gd name="connsiteY30" fmla="*/ 0 h 745055"/>
              <a:gd name="connsiteX31" fmla="*/ 4685595 w 8018992"/>
              <a:gd name="connsiteY31" fmla="*/ 743369 h 745055"/>
              <a:gd name="connsiteX32" fmla="*/ 5602196 w 8018992"/>
              <a:gd name="connsiteY32" fmla="*/ 743369 h 745055"/>
              <a:gd name="connsiteX33" fmla="*/ 5602196 w 8018992"/>
              <a:gd name="connsiteY33" fmla="*/ 548278 h 745055"/>
              <a:gd name="connsiteX34" fmla="*/ 4942913 w 8018992"/>
              <a:gd name="connsiteY34" fmla="*/ 548278 h 745055"/>
              <a:gd name="connsiteX35" fmla="*/ 4942913 w 8018992"/>
              <a:gd name="connsiteY35" fmla="*/ 0 h 745055"/>
              <a:gd name="connsiteX36" fmla="*/ 4685595 w 8018992"/>
              <a:gd name="connsiteY36" fmla="*/ 0 h 745055"/>
              <a:gd name="connsiteX37" fmla="*/ 5714886 w 8018992"/>
              <a:gd name="connsiteY37" fmla="*/ 0 h 745055"/>
              <a:gd name="connsiteX38" fmla="*/ 5714886 w 8018992"/>
              <a:gd name="connsiteY38" fmla="*/ 745055 h 745055"/>
              <a:gd name="connsiteX39" fmla="*/ 5760301 w 8018992"/>
              <a:gd name="connsiteY39" fmla="*/ 745055 h 745055"/>
              <a:gd name="connsiteX40" fmla="*/ 6767722 w 8018992"/>
              <a:gd name="connsiteY40" fmla="*/ 743369 h 745055"/>
              <a:gd name="connsiteX41" fmla="*/ 6767722 w 8018992"/>
              <a:gd name="connsiteY41" fmla="*/ 548278 h 745055"/>
              <a:gd name="connsiteX42" fmla="*/ 5975576 w 8018992"/>
              <a:gd name="connsiteY42" fmla="*/ 548278 h 745055"/>
              <a:gd name="connsiteX43" fmla="*/ 5975576 w 8018992"/>
              <a:gd name="connsiteY43" fmla="*/ 459153 h 745055"/>
              <a:gd name="connsiteX44" fmla="*/ 6708858 w 8018992"/>
              <a:gd name="connsiteY44" fmla="*/ 459153 h 745055"/>
              <a:gd name="connsiteX45" fmla="*/ 6708858 w 8018992"/>
              <a:gd name="connsiteY45" fmla="*/ 280873 h 745055"/>
              <a:gd name="connsiteX46" fmla="*/ 5972214 w 8018992"/>
              <a:gd name="connsiteY46" fmla="*/ 280873 h 745055"/>
              <a:gd name="connsiteX47" fmla="*/ 5972214 w 8018992"/>
              <a:gd name="connsiteY47" fmla="*/ 196777 h 745055"/>
              <a:gd name="connsiteX48" fmla="*/ 6767722 w 8018992"/>
              <a:gd name="connsiteY48" fmla="*/ 196777 h 745055"/>
              <a:gd name="connsiteX49" fmla="*/ 6767722 w 8018992"/>
              <a:gd name="connsiteY49" fmla="*/ 1686 h 745055"/>
              <a:gd name="connsiteX50" fmla="*/ 5714886 w 8018992"/>
              <a:gd name="connsiteY50" fmla="*/ 0 h 745055"/>
              <a:gd name="connsiteX51" fmla="*/ 7998819 w 8018992"/>
              <a:gd name="connsiteY51" fmla="*/ 622278 h 745055"/>
              <a:gd name="connsiteX52" fmla="*/ 7968539 w 8018992"/>
              <a:gd name="connsiteY52" fmla="*/ 470906 h 745055"/>
              <a:gd name="connsiteX53" fmla="*/ 7881080 w 8018992"/>
              <a:gd name="connsiteY53" fmla="*/ 395230 h 745055"/>
              <a:gd name="connsiteX54" fmla="*/ 7985351 w 8018992"/>
              <a:gd name="connsiteY54" fmla="*/ 137903 h 745055"/>
              <a:gd name="connsiteX55" fmla="*/ 7733081 w 8018992"/>
              <a:gd name="connsiteY55" fmla="*/ 1667 h 745055"/>
              <a:gd name="connsiteX56" fmla="*/ 6919074 w 8018992"/>
              <a:gd name="connsiteY56" fmla="*/ 1667 h 745055"/>
              <a:gd name="connsiteX57" fmla="*/ 6919074 w 8018992"/>
              <a:gd name="connsiteY57" fmla="*/ 743360 h 745055"/>
              <a:gd name="connsiteX58" fmla="*/ 7179755 w 8018992"/>
              <a:gd name="connsiteY58" fmla="*/ 743360 h 745055"/>
              <a:gd name="connsiteX59" fmla="*/ 7179755 w 8018992"/>
              <a:gd name="connsiteY59" fmla="*/ 514636 h 745055"/>
              <a:gd name="connsiteX60" fmla="*/ 7657396 w 8018992"/>
              <a:gd name="connsiteY60" fmla="*/ 514636 h 745055"/>
              <a:gd name="connsiteX61" fmla="*/ 7748207 w 8018992"/>
              <a:gd name="connsiteY61" fmla="*/ 607143 h 745055"/>
              <a:gd name="connsiteX62" fmla="*/ 7763351 w 8018992"/>
              <a:gd name="connsiteY62" fmla="*/ 743369 h 745055"/>
              <a:gd name="connsiteX63" fmla="*/ 8018993 w 8018992"/>
              <a:gd name="connsiteY63" fmla="*/ 743369 h 745055"/>
              <a:gd name="connsiteX64" fmla="*/ 7998819 w 8018992"/>
              <a:gd name="connsiteY64" fmla="*/ 622278 h 745055"/>
              <a:gd name="connsiteX65" fmla="*/ 7702810 w 8018992"/>
              <a:gd name="connsiteY65" fmla="*/ 322907 h 745055"/>
              <a:gd name="connsiteX66" fmla="*/ 7179764 w 8018992"/>
              <a:gd name="connsiteY66" fmla="*/ 321221 h 745055"/>
              <a:gd name="connsiteX67" fmla="*/ 7179764 w 8018992"/>
              <a:gd name="connsiteY67" fmla="*/ 206855 h 745055"/>
              <a:gd name="connsiteX68" fmla="*/ 7697772 w 8018992"/>
              <a:gd name="connsiteY68" fmla="*/ 208540 h 745055"/>
              <a:gd name="connsiteX69" fmla="*/ 7751588 w 8018992"/>
              <a:gd name="connsiteY69" fmla="*/ 265719 h 745055"/>
              <a:gd name="connsiteX70" fmla="*/ 7702810 w 8018992"/>
              <a:gd name="connsiteY70" fmla="*/ 322907 h 745055"/>
              <a:gd name="connsiteX71" fmla="*/ 4278592 w 8018992"/>
              <a:gd name="connsiteY71" fmla="*/ 1676 h 745055"/>
              <a:gd name="connsiteX72" fmla="*/ 3425904 w 8018992"/>
              <a:gd name="connsiteY72" fmla="*/ 1676 h 745055"/>
              <a:gd name="connsiteX73" fmla="*/ 3425904 w 8018992"/>
              <a:gd name="connsiteY73" fmla="*/ 743369 h 745055"/>
              <a:gd name="connsiteX74" fmla="*/ 4273544 w 8018992"/>
              <a:gd name="connsiteY74" fmla="*/ 743369 h 745055"/>
              <a:gd name="connsiteX75" fmla="*/ 4603176 w 8018992"/>
              <a:gd name="connsiteY75" fmla="*/ 371685 h 745055"/>
              <a:gd name="connsiteX76" fmla="*/ 4278592 w 8018992"/>
              <a:gd name="connsiteY76" fmla="*/ 1676 h 745055"/>
              <a:gd name="connsiteX77" fmla="*/ 4191134 w 8018992"/>
              <a:gd name="connsiteY77" fmla="*/ 548278 h 745055"/>
              <a:gd name="connsiteX78" fmla="*/ 3683222 w 8018992"/>
              <a:gd name="connsiteY78" fmla="*/ 548278 h 745055"/>
              <a:gd name="connsiteX79" fmla="*/ 3683222 w 8018992"/>
              <a:gd name="connsiteY79" fmla="*/ 195091 h 745055"/>
              <a:gd name="connsiteX80" fmla="*/ 4199544 w 8018992"/>
              <a:gd name="connsiteY80" fmla="*/ 195091 h 745055"/>
              <a:gd name="connsiteX81" fmla="*/ 4335780 w 8018992"/>
              <a:gd name="connsiteY81" fmla="*/ 380095 h 745055"/>
              <a:gd name="connsiteX82" fmla="*/ 4191134 w 8018992"/>
              <a:gd name="connsiteY82" fmla="*/ 548278 h 745055"/>
              <a:gd name="connsiteX83" fmla="*/ 2899486 w 8018992"/>
              <a:gd name="connsiteY83" fmla="*/ 1676 h 745055"/>
              <a:gd name="connsiteX84" fmla="*/ 2569845 w 8018992"/>
              <a:gd name="connsiteY84" fmla="*/ 1676 h 745055"/>
              <a:gd name="connsiteX85" fmla="*/ 2078746 w 8018992"/>
              <a:gd name="connsiteY85" fmla="*/ 743369 h 745055"/>
              <a:gd name="connsiteX86" fmla="*/ 2374745 w 8018992"/>
              <a:gd name="connsiteY86" fmla="*/ 743369 h 745055"/>
              <a:gd name="connsiteX87" fmla="*/ 2457155 w 8018992"/>
              <a:gd name="connsiteY87" fmla="*/ 632374 h 745055"/>
              <a:gd name="connsiteX88" fmla="*/ 3008795 w 8018992"/>
              <a:gd name="connsiteY88" fmla="*/ 632374 h 745055"/>
              <a:gd name="connsiteX89" fmla="*/ 3086157 w 8018992"/>
              <a:gd name="connsiteY89" fmla="*/ 743369 h 745055"/>
              <a:gd name="connsiteX90" fmla="*/ 3380480 w 8018992"/>
              <a:gd name="connsiteY90" fmla="*/ 743369 h 745055"/>
              <a:gd name="connsiteX91" fmla="*/ 2899486 w 8018992"/>
              <a:gd name="connsiteY91" fmla="*/ 1676 h 745055"/>
              <a:gd name="connsiteX92" fmla="*/ 2583304 w 8018992"/>
              <a:gd name="connsiteY92" fmla="*/ 447370 h 745055"/>
              <a:gd name="connsiteX93" fmla="*/ 2734666 w 8018992"/>
              <a:gd name="connsiteY93" fmla="*/ 213589 h 745055"/>
              <a:gd name="connsiteX94" fmla="*/ 2889399 w 8018992"/>
              <a:gd name="connsiteY94" fmla="*/ 447370 h 745055"/>
              <a:gd name="connsiteX95" fmla="*/ 2583304 w 8018992"/>
              <a:gd name="connsiteY95" fmla="*/ 447370 h 7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018992" h="745055">
                <a:moveTo>
                  <a:pt x="0" y="499501"/>
                </a:moveTo>
                <a:lnTo>
                  <a:pt x="258994" y="499501"/>
                </a:lnTo>
                <a:cubicBezTo>
                  <a:pt x="258994" y="499501"/>
                  <a:pt x="270767" y="553317"/>
                  <a:pt x="339728" y="548269"/>
                </a:cubicBezTo>
                <a:lnTo>
                  <a:pt x="819055" y="548269"/>
                </a:lnTo>
                <a:cubicBezTo>
                  <a:pt x="819055" y="548269"/>
                  <a:pt x="862794" y="551640"/>
                  <a:pt x="862794" y="506225"/>
                </a:cubicBezTo>
                <a:cubicBezTo>
                  <a:pt x="862794" y="457457"/>
                  <a:pt x="820741" y="462496"/>
                  <a:pt x="820741" y="462496"/>
                </a:cubicBezTo>
                <a:lnTo>
                  <a:pt x="257318" y="462496"/>
                </a:lnTo>
                <a:cubicBezTo>
                  <a:pt x="164821" y="462496"/>
                  <a:pt x="23546" y="401955"/>
                  <a:pt x="23546" y="218627"/>
                </a:cubicBezTo>
                <a:cubicBezTo>
                  <a:pt x="23546" y="218627"/>
                  <a:pt x="38681" y="1667"/>
                  <a:pt x="232096" y="1667"/>
                </a:cubicBezTo>
                <a:lnTo>
                  <a:pt x="862794" y="1667"/>
                </a:lnTo>
                <a:cubicBezTo>
                  <a:pt x="862794" y="1667"/>
                  <a:pt x="1091517" y="-1696"/>
                  <a:pt x="1111701" y="238801"/>
                </a:cubicBezTo>
                <a:lnTo>
                  <a:pt x="861108" y="238801"/>
                </a:lnTo>
                <a:cubicBezTo>
                  <a:pt x="861108" y="238801"/>
                  <a:pt x="849335" y="195072"/>
                  <a:pt x="812330" y="195072"/>
                </a:cubicBezTo>
                <a:lnTo>
                  <a:pt x="317868" y="195072"/>
                </a:lnTo>
                <a:cubicBezTo>
                  <a:pt x="317868" y="195072"/>
                  <a:pt x="270777" y="196758"/>
                  <a:pt x="270777" y="237125"/>
                </a:cubicBezTo>
                <a:cubicBezTo>
                  <a:pt x="270777" y="237125"/>
                  <a:pt x="265728" y="279168"/>
                  <a:pt x="314506" y="279168"/>
                </a:cubicBezTo>
                <a:lnTo>
                  <a:pt x="857736" y="279168"/>
                </a:lnTo>
                <a:cubicBezTo>
                  <a:pt x="857736" y="279168"/>
                  <a:pt x="1108339" y="272444"/>
                  <a:pt x="1115063" y="511264"/>
                </a:cubicBezTo>
                <a:cubicBezTo>
                  <a:pt x="1115063" y="511264"/>
                  <a:pt x="1128513" y="743350"/>
                  <a:pt x="857736" y="743350"/>
                </a:cubicBezTo>
                <a:lnTo>
                  <a:pt x="248907" y="743350"/>
                </a:lnTo>
                <a:cubicBezTo>
                  <a:pt x="248907" y="743369"/>
                  <a:pt x="0" y="745055"/>
                  <a:pt x="0" y="499501"/>
                </a:cubicBezTo>
                <a:moveTo>
                  <a:pt x="1167194" y="1676"/>
                </a:moveTo>
                <a:lnTo>
                  <a:pt x="1167194" y="196767"/>
                </a:lnTo>
                <a:lnTo>
                  <a:pt x="1594380" y="196767"/>
                </a:lnTo>
                <a:lnTo>
                  <a:pt x="1594380" y="743369"/>
                </a:lnTo>
                <a:lnTo>
                  <a:pt x="1853384" y="743369"/>
                </a:lnTo>
                <a:lnTo>
                  <a:pt x="1853384" y="196767"/>
                </a:lnTo>
                <a:lnTo>
                  <a:pt x="2270474" y="196767"/>
                </a:lnTo>
                <a:lnTo>
                  <a:pt x="2270474" y="1676"/>
                </a:lnTo>
                <a:lnTo>
                  <a:pt x="1167194" y="1676"/>
                </a:lnTo>
                <a:close/>
                <a:moveTo>
                  <a:pt x="4685595" y="0"/>
                </a:moveTo>
                <a:lnTo>
                  <a:pt x="4685595" y="743369"/>
                </a:lnTo>
                <a:lnTo>
                  <a:pt x="5602196" y="743369"/>
                </a:lnTo>
                <a:lnTo>
                  <a:pt x="5602196" y="548278"/>
                </a:lnTo>
                <a:lnTo>
                  <a:pt x="4942913" y="548278"/>
                </a:lnTo>
                <a:lnTo>
                  <a:pt x="4942913" y="0"/>
                </a:lnTo>
                <a:lnTo>
                  <a:pt x="4685595" y="0"/>
                </a:lnTo>
                <a:close/>
                <a:moveTo>
                  <a:pt x="5714886" y="0"/>
                </a:moveTo>
                <a:lnTo>
                  <a:pt x="5714886" y="745055"/>
                </a:lnTo>
                <a:lnTo>
                  <a:pt x="5760301" y="745055"/>
                </a:lnTo>
                <a:lnTo>
                  <a:pt x="6767722" y="743369"/>
                </a:lnTo>
                <a:lnTo>
                  <a:pt x="6767722" y="548278"/>
                </a:lnTo>
                <a:lnTo>
                  <a:pt x="5975576" y="548278"/>
                </a:lnTo>
                <a:lnTo>
                  <a:pt x="5975576" y="459153"/>
                </a:lnTo>
                <a:lnTo>
                  <a:pt x="6708858" y="459153"/>
                </a:lnTo>
                <a:lnTo>
                  <a:pt x="6708858" y="280873"/>
                </a:lnTo>
                <a:lnTo>
                  <a:pt x="5972214" y="280873"/>
                </a:lnTo>
                <a:lnTo>
                  <a:pt x="5972214" y="196777"/>
                </a:lnTo>
                <a:lnTo>
                  <a:pt x="6767722" y="196777"/>
                </a:lnTo>
                <a:lnTo>
                  <a:pt x="6767722" y="1686"/>
                </a:lnTo>
                <a:lnTo>
                  <a:pt x="5714886" y="0"/>
                </a:lnTo>
                <a:close/>
                <a:moveTo>
                  <a:pt x="7998819" y="622278"/>
                </a:moveTo>
                <a:cubicBezTo>
                  <a:pt x="8002182" y="575186"/>
                  <a:pt x="7995447" y="509597"/>
                  <a:pt x="7968539" y="470906"/>
                </a:cubicBezTo>
                <a:cubicBezTo>
                  <a:pt x="7929858" y="413728"/>
                  <a:pt x="7881080" y="395230"/>
                  <a:pt x="7881080" y="395230"/>
                </a:cubicBezTo>
                <a:cubicBezTo>
                  <a:pt x="8059360" y="319545"/>
                  <a:pt x="7985351" y="137903"/>
                  <a:pt x="7985351" y="137903"/>
                </a:cubicBezTo>
                <a:cubicBezTo>
                  <a:pt x="7946670" y="13449"/>
                  <a:pt x="7768400" y="1667"/>
                  <a:pt x="7733081" y="1667"/>
                </a:cubicBezTo>
                <a:lnTo>
                  <a:pt x="6919074" y="1667"/>
                </a:lnTo>
                <a:lnTo>
                  <a:pt x="6919074" y="743360"/>
                </a:lnTo>
                <a:lnTo>
                  <a:pt x="7179755" y="743360"/>
                </a:lnTo>
                <a:lnTo>
                  <a:pt x="7179755" y="514636"/>
                </a:lnTo>
                <a:cubicBezTo>
                  <a:pt x="7179755" y="514636"/>
                  <a:pt x="7571632" y="514636"/>
                  <a:pt x="7657396" y="514636"/>
                </a:cubicBezTo>
                <a:cubicBezTo>
                  <a:pt x="7748207" y="514636"/>
                  <a:pt x="7748207" y="607143"/>
                  <a:pt x="7748207" y="607143"/>
                </a:cubicBezTo>
                <a:cubicBezTo>
                  <a:pt x="7746530" y="740007"/>
                  <a:pt x="7763351" y="743369"/>
                  <a:pt x="7763351" y="743369"/>
                </a:cubicBezTo>
                <a:lnTo>
                  <a:pt x="8018993" y="743369"/>
                </a:lnTo>
                <a:cubicBezTo>
                  <a:pt x="7998819" y="721509"/>
                  <a:pt x="7995447" y="669369"/>
                  <a:pt x="7998819" y="622278"/>
                </a:cubicBezTo>
                <a:moveTo>
                  <a:pt x="7702810" y="322907"/>
                </a:moveTo>
                <a:lnTo>
                  <a:pt x="7179764" y="321221"/>
                </a:lnTo>
                <a:lnTo>
                  <a:pt x="7179764" y="206855"/>
                </a:lnTo>
                <a:lnTo>
                  <a:pt x="7697772" y="208540"/>
                </a:lnTo>
                <a:cubicBezTo>
                  <a:pt x="7697772" y="208540"/>
                  <a:pt x="7754960" y="210226"/>
                  <a:pt x="7751588" y="265719"/>
                </a:cubicBezTo>
                <a:cubicBezTo>
                  <a:pt x="7749902" y="267405"/>
                  <a:pt x="7753265" y="322907"/>
                  <a:pt x="7702810" y="322907"/>
                </a:cubicBezTo>
                <a:moveTo>
                  <a:pt x="4278592" y="1676"/>
                </a:moveTo>
                <a:lnTo>
                  <a:pt x="3425904" y="1676"/>
                </a:lnTo>
                <a:lnTo>
                  <a:pt x="3425904" y="743369"/>
                </a:lnTo>
                <a:lnTo>
                  <a:pt x="4273544" y="743369"/>
                </a:lnTo>
                <a:cubicBezTo>
                  <a:pt x="4371090" y="743369"/>
                  <a:pt x="4603176" y="676104"/>
                  <a:pt x="4603176" y="371685"/>
                </a:cubicBezTo>
                <a:cubicBezTo>
                  <a:pt x="4603185" y="57178"/>
                  <a:pt x="4362688" y="1676"/>
                  <a:pt x="4278592" y="1676"/>
                </a:cubicBezTo>
                <a:moveTo>
                  <a:pt x="4191134" y="548278"/>
                </a:moveTo>
                <a:lnTo>
                  <a:pt x="3683222" y="548278"/>
                </a:lnTo>
                <a:lnTo>
                  <a:pt x="3683222" y="195091"/>
                </a:lnTo>
                <a:lnTo>
                  <a:pt x="4199544" y="195091"/>
                </a:lnTo>
                <a:cubicBezTo>
                  <a:pt x="4199544" y="195091"/>
                  <a:pt x="4335780" y="195091"/>
                  <a:pt x="4335780" y="380095"/>
                </a:cubicBezTo>
                <a:cubicBezTo>
                  <a:pt x="4335771" y="551640"/>
                  <a:pt x="4191134" y="548278"/>
                  <a:pt x="4191134" y="548278"/>
                </a:cubicBezTo>
                <a:moveTo>
                  <a:pt x="2899486" y="1676"/>
                </a:moveTo>
                <a:lnTo>
                  <a:pt x="2569845" y="1676"/>
                </a:lnTo>
                <a:lnTo>
                  <a:pt x="2078746" y="743369"/>
                </a:lnTo>
                <a:lnTo>
                  <a:pt x="2374745" y="743369"/>
                </a:lnTo>
                <a:lnTo>
                  <a:pt x="2457155" y="632374"/>
                </a:lnTo>
                <a:lnTo>
                  <a:pt x="3008795" y="632374"/>
                </a:lnTo>
                <a:lnTo>
                  <a:pt x="3086157" y="743369"/>
                </a:lnTo>
                <a:lnTo>
                  <a:pt x="3380480" y="743369"/>
                </a:lnTo>
                <a:lnTo>
                  <a:pt x="2899486" y="1676"/>
                </a:lnTo>
                <a:close/>
                <a:moveTo>
                  <a:pt x="2583304" y="447370"/>
                </a:moveTo>
                <a:lnTo>
                  <a:pt x="2734666" y="213589"/>
                </a:lnTo>
                <a:lnTo>
                  <a:pt x="2889399" y="447370"/>
                </a:lnTo>
                <a:lnTo>
                  <a:pt x="2583304" y="447370"/>
                </a:lnTo>
                <a:close/>
              </a:path>
            </a:pathLst>
          </a:custGeom>
          <a:solidFill>
            <a:srgbClr val="005A9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87068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AB530D-0FC3-4E8E-FDDD-F15CDD87F0CA}"/>
              </a:ext>
            </a:extLst>
          </p:cNvPr>
          <p:cNvSpPr/>
          <p:nvPr/>
        </p:nvSpPr>
        <p:spPr>
          <a:xfrm>
            <a:off x="0" y="0"/>
            <a:ext cx="608990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dirty="0"/>
          </a:p>
        </p:txBody>
      </p:sp>
      <p:sp>
        <p:nvSpPr>
          <p:cNvPr id="2" name="Footer Placeholder 1">
            <a:extLst>
              <a:ext uri="{FF2B5EF4-FFF2-40B4-BE49-F238E27FC236}">
                <a16:creationId xmlns:a16="http://schemas.microsoft.com/office/drawing/2014/main" id="{42EE5852-3F96-EAF2-9294-3B7AA50A721A}"/>
              </a:ext>
            </a:extLst>
          </p:cNvPr>
          <p:cNvSpPr>
            <a:spLocks noGrp="1"/>
          </p:cNvSpPr>
          <p:nvPr>
            <p:ph type="ftr" sz="quarter" idx="11"/>
          </p:nvPr>
        </p:nvSpPr>
        <p:spPr/>
        <p:txBody>
          <a:bodyPr/>
          <a:lstStyle/>
          <a:p>
            <a:r>
              <a:rPr lang="en-US">
                <a:solidFill>
                  <a:schemeClr val="bg1"/>
                </a:solidFill>
              </a:rPr>
              <a:t>© 2024 Equinix, Inc.</a:t>
            </a:r>
          </a:p>
        </p:txBody>
      </p:sp>
      <p:sp>
        <p:nvSpPr>
          <p:cNvPr id="3" name="Slide Number Placeholder 2">
            <a:extLst>
              <a:ext uri="{FF2B5EF4-FFF2-40B4-BE49-F238E27FC236}">
                <a16:creationId xmlns:a16="http://schemas.microsoft.com/office/drawing/2014/main" id="{52688623-2641-81C3-09F8-65B8D3F36CA6}"/>
              </a:ext>
            </a:extLst>
          </p:cNvPr>
          <p:cNvSpPr>
            <a:spLocks noGrp="1"/>
          </p:cNvSpPr>
          <p:nvPr>
            <p:ph type="sldNum" sz="quarter" idx="12"/>
          </p:nvPr>
        </p:nvSpPr>
        <p:spPr/>
        <p:txBody>
          <a:bodyPr/>
          <a:lstStyle/>
          <a:p>
            <a:fld id="{F8A89D12-4F33-44AF-85FC-689FEAF79A41}" type="slidenum">
              <a:rPr lang="en-US" smtClean="0">
                <a:solidFill>
                  <a:schemeClr val="bg1"/>
                </a:solidFill>
              </a:rPr>
              <a:t>37</a:t>
            </a:fld>
            <a:endParaRPr lang="en-US">
              <a:solidFill>
                <a:schemeClr val="bg1"/>
              </a:solidFill>
            </a:endParaRPr>
          </a:p>
        </p:txBody>
      </p:sp>
      <p:sp>
        <p:nvSpPr>
          <p:cNvPr id="7" name="Title 6">
            <a:extLst>
              <a:ext uri="{FF2B5EF4-FFF2-40B4-BE49-F238E27FC236}">
                <a16:creationId xmlns:a16="http://schemas.microsoft.com/office/drawing/2014/main" id="{9FC31EC6-0A77-1206-2D55-20F61FEF986D}"/>
              </a:ext>
            </a:extLst>
          </p:cNvPr>
          <p:cNvSpPr>
            <a:spLocks noGrp="1"/>
          </p:cNvSpPr>
          <p:nvPr>
            <p:ph type="title"/>
          </p:nvPr>
        </p:nvSpPr>
        <p:spPr/>
        <p:txBody>
          <a:bodyPr/>
          <a:lstStyle/>
          <a:p>
            <a:r>
              <a:rPr lang="en-US"/>
              <a:t> </a:t>
            </a:r>
          </a:p>
        </p:txBody>
      </p:sp>
      <p:sp>
        <p:nvSpPr>
          <p:cNvPr id="8" name="Content Placeholder 7">
            <a:extLst>
              <a:ext uri="{FF2B5EF4-FFF2-40B4-BE49-F238E27FC236}">
                <a16:creationId xmlns:a16="http://schemas.microsoft.com/office/drawing/2014/main" id="{DC96E087-1396-E655-5559-0DEC04488086}"/>
              </a:ext>
            </a:extLst>
          </p:cNvPr>
          <p:cNvSpPr>
            <a:spLocks noGrp="1"/>
          </p:cNvSpPr>
          <p:nvPr>
            <p:ph sz="half" idx="1"/>
          </p:nvPr>
        </p:nvSpPr>
        <p:spPr>
          <a:xfrm>
            <a:off x="552450" y="1466850"/>
            <a:ext cx="5356225" cy="4705350"/>
          </a:xfrm>
        </p:spPr>
        <p:txBody>
          <a:bodyPr/>
          <a:lstStyle/>
          <a:p>
            <a:r>
              <a:rPr lang="en-GB" dirty="0">
                <a:solidFill>
                  <a:schemeClr val="bg1"/>
                </a:solidFill>
              </a:rPr>
              <a:t>Customer challenge</a:t>
            </a:r>
          </a:p>
          <a:p>
            <a:pPr lvl="1"/>
            <a:r>
              <a:rPr lang="en-GB" dirty="0">
                <a:solidFill>
                  <a:schemeClr val="bg1"/>
                </a:solidFill>
              </a:rPr>
              <a:t>The distributed local data </a:t>
            </a:r>
            <a:r>
              <a:rPr lang="en-GB" dirty="0" err="1">
                <a:solidFill>
                  <a:schemeClr val="bg1"/>
                </a:solidFill>
              </a:rPr>
              <a:t>center</a:t>
            </a:r>
            <a:r>
              <a:rPr lang="en-GB" dirty="0">
                <a:solidFill>
                  <a:schemeClr val="bg1"/>
                </a:solidFill>
              </a:rPr>
              <a:t> model hindered the company’s ability to efficiently share business-critical applications</a:t>
            </a:r>
            <a:br>
              <a:rPr lang="en-GB" dirty="0">
                <a:solidFill>
                  <a:schemeClr val="bg1"/>
                </a:solidFill>
              </a:rPr>
            </a:br>
            <a:r>
              <a:rPr lang="en-GB" dirty="0">
                <a:solidFill>
                  <a:schemeClr val="bg1"/>
                </a:solidFill>
              </a:rPr>
              <a:t>among global users and quickly expand its production </a:t>
            </a:r>
            <a:br>
              <a:rPr lang="en-GB" dirty="0">
                <a:solidFill>
                  <a:schemeClr val="bg1"/>
                </a:solidFill>
              </a:rPr>
            </a:br>
            <a:r>
              <a:rPr lang="en-GB" dirty="0">
                <a:solidFill>
                  <a:schemeClr val="bg1"/>
                </a:solidFill>
              </a:rPr>
              <a:t>of customized trains. Stadler also needed corporate data</a:t>
            </a:r>
            <a:br>
              <a:rPr lang="en-GB" dirty="0">
                <a:solidFill>
                  <a:schemeClr val="bg1"/>
                </a:solidFill>
              </a:rPr>
            </a:br>
            <a:r>
              <a:rPr lang="en-GB" dirty="0" err="1">
                <a:solidFill>
                  <a:schemeClr val="bg1"/>
                </a:solidFill>
              </a:rPr>
              <a:t>centers</a:t>
            </a:r>
            <a:r>
              <a:rPr lang="en-GB" dirty="0">
                <a:solidFill>
                  <a:schemeClr val="bg1"/>
                </a:solidFill>
              </a:rPr>
              <a:t> that would be resilient in the face of climate issues and unreliable infrastructure.</a:t>
            </a:r>
            <a:br>
              <a:rPr lang="en-GB" dirty="0">
                <a:solidFill>
                  <a:schemeClr val="bg1"/>
                </a:solidFill>
              </a:rPr>
            </a:br>
            <a:endParaRPr lang="en-GB" dirty="0">
              <a:solidFill>
                <a:schemeClr val="bg1"/>
              </a:solidFill>
            </a:endParaRPr>
          </a:p>
          <a:p>
            <a:r>
              <a:rPr lang="en-GB" dirty="0">
                <a:solidFill>
                  <a:schemeClr val="bg1"/>
                </a:solidFill>
              </a:rPr>
              <a:t>Results</a:t>
            </a:r>
          </a:p>
          <a:p>
            <a:pPr lvl="1"/>
            <a:r>
              <a:rPr lang="en-GB" dirty="0">
                <a:solidFill>
                  <a:schemeClr val="bg1"/>
                </a:solidFill>
              </a:rPr>
              <a:t>Stadler achieved improved uptime from 99.00% to 99.99% with no outages and a 10x increase in on-demand bandwidth speeds.</a:t>
            </a:r>
          </a:p>
        </p:txBody>
      </p:sp>
      <p:sp>
        <p:nvSpPr>
          <p:cNvPr id="9" name="Content Placeholder 8">
            <a:extLst>
              <a:ext uri="{FF2B5EF4-FFF2-40B4-BE49-F238E27FC236}">
                <a16:creationId xmlns:a16="http://schemas.microsoft.com/office/drawing/2014/main" id="{0A79F21B-CAE4-AD3F-DD56-C2CB435FD856}"/>
              </a:ext>
            </a:extLst>
          </p:cNvPr>
          <p:cNvSpPr>
            <a:spLocks noGrp="1"/>
          </p:cNvSpPr>
          <p:nvPr>
            <p:ph sz="half" idx="2"/>
          </p:nvPr>
        </p:nvSpPr>
        <p:spPr/>
        <p:txBody>
          <a:bodyPr lIns="731520"/>
          <a:lstStyle/>
          <a:p>
            <a:r>
              <a:rPr lang="en-US" dirty="0"/>
              <a:t>Platform Equinix</a:t>
            </a:r>
            <a:r>
              <a:rPr lang="en-US" baseline="30000" dirty="0"/>
              <a:t>®</a:t>
            </a:r>
          </a:p>
          <a:p>
            <a:pPr lvl="1"/>
            <a:r>
              <a:rPr lang="en-GB" dirty="0"/>
              <a:t>Equinix’s global digital infrastructure platform gave</a:t>
            </a:r>
            <a:br>
              <a:rPr lang="en-GB" dirty="0"/>
            </a:br>
            <a:r>
              <a:rPr lang="en-GB" dirty="0"/>
              <a:t>Stadler the flexibility to plan more effectively for the future,</a:t>
            </a:r>
            <a:br>
              <a:rPr lang="en-GB" dirty="0"/>
            </a:br>
            <a:r>
              <a:rPr lang="en-GB" dirty="0"/>
              <a:t>adopting innovative digital technologies and quickly bringing to market new tailor-made manufacturing services and locations.</a:t>
            </a:r>
          </a:p>
          <a:p>
            <a:pPr lvl="1"/>
            <a:r>
              <a:rPr lang="en-GB" dirty="0"/>
              <a:t>The company expanded to new regions across a sustainable, global platform without purchasing hardware.</a:t>
            </a:r>
          </a:p>
        </p:txBody>
      </p:sp>
      <p:pic>
        <p:nvPicPr>
          <p:cNvPr id="11" name="Graphic 10">
            <a:extLst>
              <a:ext uri="{FF2B5EF4-FFF2-40B4-BE49-F238E27FC236}">
                <a16:creationId xmlns:a16="http://schemas.microsoft.com/office/drawing/2014/main" id="{2036BE14-170F-6C20-9717-589A446FA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 y="4890692"/>
            <a:ext cx="1873159" cy="173495"/>
          </a:xfrm>
          <a:prstGeom prst="rect">
            <a:avLst/>
          </a:prstGeom>
        </p:spPr>
      </p:pic>
    </p:spTree>
    <p:extLst>
      <p:ext uri="{BB962C8B-B14F-4D97-AF65-F5344CB8AC3E}">
        <p14:creationId xmlns:p14="http://schemas.microsoft.com/office/powerpoint/2010/main" val="3081867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37F741-276A-CFFF-DB0B-3289DD57A94D}"/>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7305A4D7-1B12-13BE-CC31-58E179947367}"/>
              </a:ext>
            </a:extLst>
          </p:cNvPr>
          <p:cNvSpPr>
            <a:spLocks noGrp="1"/>
          </p:cNvSpPr>
          <p:nvPr>
            <p:ph type="sldNum" sz="quarter" idx="12"/>
          </p:nvPr>
        </p:nvSpPr>
        <p:spPr/>
        <p:txBody>
          <a:bodyPr/>
          <a:lstStyle/>
          <a:p>
            <a:fld id="{F8A89D12-4F33-44AF-85FC-689FEAF79A41}" type="slidenum">
              <a:rPr lang="en-US" smtClean="0"/>
              <a:t>38</a:t>
            </a:fld>
            <a:endParaRPr lang="en-US"/>
          </a:p>
        </p:txBody>
      </p:sp>
      <p:sp>
        <p:nvSpPr>
          <p:cNvPr id="4" name="Text Placeholder 3">
            <a:extLst>
              <a:ext uri="{FF2B5EF4-FFF2-40B4-BE49-F238E27FC236}">
                <a16:creationId xmlns:a16="http://schemas.microsoft.com/office/drawing/2014/main" id="{D2B059AB-B69E-0739-0FEC-5B822AB159A4}"/>
              </a:ext>
            </a:extLst>
          </p:cNvPr>
          <p:cNvSpPr>
            <a:spLocks noGrp="1"/>
          </p:cNvSpPr>
          <p:nvPr>
            <p:ph type="body" sz="quarter" idx="13"/>
          </p:nvPr>
        </p:nvSpPr>
        <p:spPr/>
        <p:txBody>
          <a:bodyPr rIns="685800"/>
          <a:lstStyle/>
          <a:p>
            <a:r>
              <a:rPr lang="en-GB" dirty="0"/>
              <a:t>Harrison.ai is tackling some of the biggest issues causing</a:t>
            </a:r>
            <a:br>
              <a:rPr lang="en-GB" dirty="0"/>
            </a:br>
            <a:r>
              <a:rPr lang="en-GB" dirty="0"/>
              <a:t>inequitable diagnosis and treatment today with rapidly developed</a:t>
            </a:r>
            <a:br>
              <a:rPr lang="en-GB" dirty="0"/>
            </a:br>
            <a:r>
              <a:rPr lang="en-GB" dirty="0"/>
              <a:t>AI products in chest X-rays and brain computed tomography</a:t>
            </a:r>
            <a:br>
              <a:rPr lang="en-GB" dirty="0"/>
            </a:br>
            <a:r>
              <a:rPr lang="en-GB" dirty="0"/>
              <a:t>scans…to develop customized AI-enabled tools…Harrison.ai deployed its DGX A100 systems on Platform Equinix</a:t>
            </a:r>
            <a:r>
              <a:rPr lang="en-GB" baseline="30000" dirty="0"/>
              <a:t>®</a:t>
            </a:r>
            <a:r>
              <a:rPr lang="en-GB" dirty="0"/>
              <a:t>...”</a:t>
            </a:r>
          </a:p>
          <a:p>
            <a:pPr lvl="1"/>
            <a:r>
              <a:rPr lang="en-GB" dirty="0" err="1"/>
              <a:t>Dr.</a:t>
            </a:r>
            <a:r>
              <a:rPr lang="en-GB" dirty="0"/>
              <a:t> Aengus Tran</a:t>
            </a:r>
          </a:p>
          <a:p>
            <a:pPr lvl="2"/>
            <a:r>
              <a:rPr lang="en-GB" dirty="0"/>
              <a:t>CEO and Co-founder</a:t>
            </a:r>
          </a:p>
          <a:p>
            <a:pPr lvl="2"/>
            <a:r>
              <a:rPr lang="en-GB" dirty="0"/>
              <a:t>Harrison.ai</a:t>
            </a:r>
          </a:p>
        </p:txBody>
      </p:sp>
      <p:sp>
        <p:nvSpPr>
          <p:cNvPr id="7" name="Graphic 7">
            <a:extLst>
              <a:ext uri="{FF2B5EF4-FFF2-40B4-BE49-F238E27FC236}">
                <a16:creationId xmlns:a16="http://schemas.microsoft.com/office/drawing/2014/main" id="{5A4826F2-8A89-CB10-40DD-2EA2C70D1ADD}"/>
              </a:ext>
            </a:extLst>
          </p:cNvPr>
          <p:cNvSpPr>
            <a:spLocks noChangeAspect="1"/>
          </p:cNvSpPr>
          <p:nvPr/>
        </p:nvSpPr>
        <p:spPr>
          <a:xfrm>
            <a:off x="8121999" y="4491986"/>
            <a:ext cx="2045731" cy="490831"/>
          </a:xfrm>
          <a:custGeom>
            <a:avLst/>
            <a:gdLst>
              <a:gd name="connsiteX0" fmla="*/ 3186249 w 3646310"/>
              <a:gd name="connsiteY0" fmla="*/ 673283 h 849578"/>
              <a:gd name="connsiteX1" fmla="*/ 3172888 w 3646310"/>
              <a:gd name="connsiteY1" fmla="*/ 675703 h 849578"/>
              <a:gd name="connsiteX2" fmla="*/ 3161485 w 3646310"/>
              <a:gd name="connsiteY2" fmla="*/ 683033 h 849578"/>
              <a:gd name="connsiteX3" fmla="*/ 3153761 w 3646310"/>
              <a:gd name="connsiteY3" fmla="*/ 693673 h 849578"/>
              <a:gd name="connsiteX4" fmla="*/ 3151093 w 3646310"/>
              <a:gd name="connsiteY4" fmla="*/ 706509 h 849578"/>
              <a:gd name="connsiteX5" fmla="*/ 3153783 w 3646310"/>
              <a:gd name="connsiteY5" fmla="*/ 719340 h 849578"/>
              <a:gd name="connsiteX6" fmla="*/ 3161485 w 3646310"/>
              <a:gd name="connsiteY6" fmla="*/ 729982 h 849578"/>
              <a:gd name="connsiteX7" fmla="*/ 3186249 w 3646310"/>
              <a:gd name="connsiteY7" fmla="*/ 739672 h 849578"/>
              <a:gd name="connsiteX8" fmla="*/ 3210949 w 3646310"/>
              <a:gd name="connsiteY8" fmla="*/ 729982 h 849578"/>
              <a:gd name="connsiteX9" fmla="*/ 3218672 w 3646310"/>
              <a:gd name="connsiteY9" fmla="*/ 719347 h 849578"/>
              <a:gd name="connsiteX10" fmla="*/ 3221341 w 3646310"/>
              <a:gd name="connsiteY10" fmla="*/ 706509 h 849578"/>
              <a:gd name="connsiteX11" fmla="*/ 3218694 w 3646310"/>
              <a:gd name="connsiteY11" fmla="*/ 693664 h 849578"/>
              <a:gd name="connsiteX12" fmla="*/ 3210949 w 3646310"/>
              <a:gd name="connsiteY12" fmla="*/ 683033 h 849578"/>
              <a:gd name="connsiteX13" fmla="*/ 3199589 w 3646310"/>
              <a:gd name="connsiteY13" fmla="*/ 675712 h 849578"/>
              <a:gd name="connsiteX14" fmla="*/ 3186249 w 3646310"/>
              <a:gd name="connsiteY14" fmla="*/ 673283 h 849578"/>
              <a:gd name="connsiteX15" fmla="*/ 3056598 w 3646310"/>
              <a:gd name="connsiteY15" fmla="*/ 432524 h 849578"/>
              <a:gd name="connsiteX16" fmla="*/ 3000981 w 3646310"/>
              <a:gd name="connsiteY16" fmla="*/ 419703 h 849578"/>
              <a:gd name="connsiteX17" fmla="*/ 2939017 w 3646310"/>
              <a:gd name="connsiteY17" fmla="*/ 434149 h 849578"/>
              <a:gd name="connsiteX18" fmla="*/ 2909390 w 3646310"/>
              <a:gd name="connsiteY18" fmla="*/ 464244 h 849578"/>
              <a:gd name="connsiteX19" fmla="*/ 2909390 w 3646310"/>
              <a:gd name="connsiteY19" fmla="*/ 438122 h 849578"/>
              <a:gd name="connsiteX20" fmla="*/ 2905389 w 3646310"/>
              <a:gd name="connsiteY20" fmla="*/ 428606 h 849578"/>
              <a:gd name="connsiteX21" fmla="*/ 2895793 w 3646310"/>
              <a:gd name="connsiteY21" fmla="*/ 424639 h 849578"/>
              <a:gd name="connsiteX22" fmla="*/ 2872900 w 3646310"/>
              <a:gd name="connsiteY22" fmla="*/ 424639 h 849578"/>
              <a:gd name="connsiteX23" fmla="*/ 2863304 w 3646310"/>
              <a:gd name="connsiteY23" fmla="*/ 428606 h 849578"/>
              <a:gd name="connsiteX24" fmla="*/ 2859324 w 3646310"/>
              <a:gd name="connsiteY24" fmla="*/ 438122 h 849578"/>
              <a:gd name="connsiteX25" fmla="*/ 2859324 w 3646310"/>
              <a:gd name="connsiteY25" fmla="*/ 721014 h 849578"/>
              <a:gd name="connsiteX26" fmla="*/ 2863304 w 3646310"/>
              <a:gd name="connsiteY26" fmla="*/ 730528 h 849578"/>
              <a:gd name="connsiteX27" fmla="*/ 2872900 w 3646310"/>
              <a:gd name="connsiteY27" fmla="*/ 734496 h 849578"/>
              <a:gd name="connsiteX28" fmla="*/ 2895793 w 3646310"/>
              <a:gd name="connsiteY28" fmla="*/ 734496 h 849578"/>
              <a:gd name="connsiteX29" fmla="*/ 2905389 w 3646310"/>
              <a:gd name="connsiteY29" fmla="*/ 730528 h 849578"/>
              <a:gd name="connsiteX30" fmla="*/ 2909390 w 3646310"/>
              <a:gd name="connsiteY30" fmla="*/ 721014 h 849578"/>
              <a:gd name="connsiteX31" fmla="*/ 2909390 w 3646310"/>
              <a:gd name="connsiteY31" fmla="*/ 547668 h 849578"/>
              <a:gd name="connsiteX32" fmla="*/ 2919524 w 3646310"/>
              <a:gd name="connsiteY32" fmla="*/ 501020 h 849578"/>
              <a:gd name="connsiteX33" fmla="*/ 2947214 w 3646310"/>
              <a:gd name="connsiteY33" fmla="*/ 472911 h 849578"/>
              <a:gd name="connsiteX34" fmla="*/ 2987276 w 3646310"/>
              <a:gd name="connsiteY34" fmla="*/ 463220 h 849578"/>
              <a:gd name="connsiteX35" fmla="*/ 3014987 w 3646310"/>
              <a:gd name="connsiteY35" fmla="*/ 467730 h 849578"/>
              <a:gd name="connsiteX36" fmla="*/ 3038375 w 3646310"/>
              <a:gd name="connsiteY36" fmla="*/ 483143 h 849578"/>
              <a:gd name="connsiteX37" fmla="*/ 3057007 w 3646310"/>
              <a:gd name="connsiteY37" fmla="*/ 538879 h 849578"/>
              <a:gd name="connsiteX38" fmla="*/ 3057007 w 3646310"/>
              <a:gd name="connsiteY38" fmla="*/ 721014 h 849578"/>
              <a:gd name="connsiteX39" fmla="*/ 3061009 w 3646310"/>
              <a:gd name="connsiteY39" fmla="*/ 730528 h 849578"/>
              <a:gd name="connsiteX40" fmla="*/ 3070604 w 3646310"/>
              <a:gd name="connsiteY40" fmla="*/ 734496 h 849578"/>
              <a:gd name="connsiteX41" fmla="*/ 3093497 w 3646310"/>
              <a:gd name="connsiteY41" fmla="*/ 734496 h 849578"/>
              <a:gd name="connsiteX42" fmla="*/ 3103092 w 3646310"/>
              <a:gd name="connsiteY42" fmla="*/ 730528 h 849578"/>
              <a:gd name="connsiteX43" fmla="*/ 3107094 w 3646310"/>
              <a:gd name="connsiteY43" fmla="*/ 721014 h 849578"/>
              <a:gd name="connsiteX44" fmla="*/ 3107094 w 3646310"/>
              <a:gd name="connsiteY44" fmla="*/ 536833 h 849578"/>
              <a:gd name="connsiteX45" fmla="*/ 3093798 w 3646310"/>
              <a:gd name="connsiteY45" fmla="*/ 471407 h 849578"/>
              <a:gd name="connsiteX46" fmla="*/ 3056404 w 3646310"/>
              <a:gd name="connsiteY46" fmla="*/ 432464 h 849578"/>
              <a:gd name="connsiteX47" fmla="*/ 3056598 w 3646310"/>
              <a:gd name="connsiteY47" fmla="*/ 432524 h 849578"/>
              <a:gd name="connsiteX48" fmla="*/ 3471736 w 3646310"/>
              <a:gd name="connsiteY48" fmla="*/ 438542 h 849578"/>
              <a:gd name="connsiteX49" fmla="*/ 3433546 w 3646310"/>
              <a:gd name="connsiteY49" fmla="*/ 424097 h 849578"/>
              <a:gd name="connsiteX50" fmla="*/ 3398949 w 3646310"/>
              <a:gd name="connsiteY50" fmla="*/ 420547 h 849578"/>
              <a:gd name="connsiteX51" fmla="*/ 3351121 w 3646310"/>
              <a:gd name="connsiteY51" fmla="*/ 426866 h 849578"/>
              <a:gd name="connsiteX52" fmla="*/ 3306305 w 3646310"/>
              <a:gd name="connsiteY52" fmla="*/ 449076 h 849578"/>
              <a:gd name="connsiteX53" fmla="*/ 3275968 w 3646310"/>
              <a:gd name="connsiteY53" fmla="*/ 488139 h 849578"/>
              <a:gd name="connsiteX54" fmla="*/ 3274505 w 3646310"/>
              <a:gd name="connsiteY54" fmla="*/ 495562 h 849578"/>
              <a:gd name="connsiteX55" fmla="*/ 3276635 w 3646310"/>
              <a:gd name="connsiteY55" fmla="*/ 502825 h 849578"/>
              <a:gd name="connsiteX56" fmla="*/ 3280142 w 3646310"/>
              <a:gd name="connsiteY56" fmla="*/ 506023 h 849578"/>
              <a:gd name="connsiteX57" fmla="*/ 3284768 w 3646310"/>
              <a:gd name="connsiteY57" fmla="*/ 507098 h 849578"/>
              <a:gd name="connsiteX58" fmla="*/ 3310500 w 3646310"/>
              <a:gd name="connsiteY58" fmla="*/ 507098 h 849578"/>
              <a:gd name="connsiteX59" fmla="*/ 3319106 w 3646310"/>
              <a:gd name="connsiteY59" fmla="*/ 506135 h 849578"/>
              <a:gd name="connsiteX60" fmla="*/ 3326099 w 3646310"/>
              <a:gd name="connsiteY60" fmla="*/ 501081 h 849578"/>
              <a:gd name="connsiteX61" fmla="*/ 3348259 w 3646310"/>
              <a:gd name="connsiteY61" fmla="*/ 478629 h 849578"/>
              <a:gd name="connsiteX62" fmla="*/ 3400950 w 3646310"/>
              <a:gd name="connsiteY62" fmla="*/ 464124 h 849578"/>
              <a:gd name="connsiteX63" fmla="*/ 3449510 w 3646310"/>
              <a:gd name="connsiteY63" fmla="*/ 480133 h 849578"/>
              <a:gd name="connsiteX64" fmla="*/ 3465410 w 3646310"/>
              <a:gd name="connsiteY64" fmla="*/ 525277 h 849578"/>
              <a:gd name="connsiteX65" fmla="*/ 3465410 w 3646310"/>
              <a:gd name="connsiteY65" fmla="*/ 614417 h 849578"/>
              <a:gd name="connsiteX66" fmla="*/ 3426553 w 3646310"/>
              <a:gd name="connsiteY66" fmla="*/ 686104 h 849578"/>
              <a:gd name="connsiteX67" fmla="*/ 3379456 w 3646310"/>
              <a:gd name="connsiteY67" fmla="*/ 696936 h 849578"/>
              <a:gd name="connsiteX68" fmla="*/ 3333263 w 3646310"/>
              <a:gd name="connsiteY68" fmla="*/ 686947 h 849578"/>
              <a:gd name="connsiteX69" fmla="*/ 3318009 w 3646310"/>
              <a:gd name="connsiteY69" fmla="*/ 667228 h 849578"/>
              <a:gd name="connsiteX70" fmla="*/ 3315900 w 3646310"/>
              <a:gd name="connsiteY70" fmla="*/ 642466 h 849578"/>
              <a:gd name="connsiteX71" fmla="*/ 3351228 w 3646310"/>
              <a:gd name="connsiteY71" fmla="*/ 607254 h 849578"/>
              <a:gd name="connsiteX72" fmla="*/ 3421820 w 3646310"/>
              <a:gd name="connsiteY72" fmla="*/ 594194 h 849578"/>
              <a:gd name="connsiteX73" fmla="*/ 3430943 w 3646310"/>
              <a:gd name="connsiteY73" fmla="*/ 590031 h 849578"/>
              <a:gd name="connsiteX74" fmla="*/ 3434643 w 3646310"/>
              <a:gd name="connsiteY74" fmla="*/ 580771 h 849578"/>
              <a:gd name="connsiteX75" fmla="*/ 3434643 w 3646310"/>
              <a:gd name="connsiteY75" fmla="*/ 564581 h 849578"/>
              <a:gd name="connsiteX76" fmla="*/ 3433610 w 3646310"/>
              <a:gd name="connsiteY76" fmla="*/ 559249 h 849578"/>
              <a:gd name="connsiteX77" fmla="*/ 3430555 w 3646310"/>
              <a:gd name="connsiteY77" fmla="*/ 554733 h 849578"/>
              <a:gd name="connsiteX78" fmla="*/ 3425994 w 3646310"/>
              <a:gd name="connsiteY78" fmla="*/ 551741 h 849578"/>
              <a:gd name="connsiteX79" fmla="*/ 3420615 w 3646310"/>
              <a:gd name="connsiteY79" fmla="*/ 550736 h 849578"/>
              <a:gd name="connsiteX80" fmla="*/ 3306434 w 3646310"/>
              <a:gd name="connsiteY80" fmla="*/ 578906 h 849578"/>
              <a:gd name="connsiteX81" fmla="*/ 3281497 w 3646310"/>
              <a:gd name="connsiteY81" fmla="*/ 600849 h 849578"/>
              <a:gd name="connsiteX82" fmla="*/ 3267469 w 3646310"/>
              <a:gd name="connsiteY82" fmla="*/ 630850 h 849578"/>
              <a:gd name="connsiteX83" fmla="*/ 3266652 w 3646310"/>
              <a:gd name="connsiteY83" fmla="*/ 664905 h 849578"/>
              <a:gd name="connsiteX84" fmla="*/ 3279604 w 3646310"/>
              <a:gd name="connsiteY84" fmla="*/ 696457 h 849578"/>
              <a:gd name="connsiteX85" fmla="*/ 3318267 w 3646310"/>
              <a:gd name="connsiteY85" fmla="*/ 729078 h 849578"/>
              <a:gd name="connsiteX86" fmla="*/ 3373884 w 3646310"/>
              <a:gd name="connsiteY86" fmla="*/ 740335 h 849578"/>
              <a:gd name="connsiteX87" fmla="*/ 3465410 w 3646310"/>
              <a:gd name="connsiteY87" fmla="*/ 695252 h 849578"/>
              <a:gd name="connsiteX88" fmla="*/ 3465410 w 3646310"/>
              <a:gd name="connsiteY88" fmla="*/ 721615 h 849578"/>
              <a:gd name="connsiteX89" fmla="*/ 3466443 w 3646310"/>
              <a:gd name="connsiteY89" fmla="*/ 726774 h 849578"/>
              <a:gd name="connsiteX90" fmla="*/ 3469391 w 3646310"/>
              <a:gd name="connsiteY90" fmla="*/ 731148 h 849578"/>
              <a:gd name="connsiteX91" fmla="*/ 3473801 w 3646310"/>
              <a:gd name="connsiteY91" fmla="*/ 734072 h 849578"/>
              <a:gd name="connsiteX92" fmla="*/ 3479008 w 3646310"/>
              <a:gd name="connsiteY92" fmla="*/ 735098 h 849578"/>
              <a:gd name="connsiteX93" fmla="*/ 3501900 w 3646310"/>
              <a:gd name="connsiteY93" fmla="*/ 735098 h 849578"/>
              <a:gd name="connsiteX94" fmla="*/ 3507085 w 3646310"/>
              <a:gd name="connsiteY94" fmla="*/ 734070 h 849578"/>
              <a:gd name="connsiteX95" fmla="*/ 3511496 w 3646310"/>
              <a:gd name="connsiteY95" fmla="*/ 731146 h 849578"/>
              <a:gd name="connsiteX96" fmla="*/ 3514422 w 3646310"/>
              <a:gd name="connsiteY96" fmla="*/ 726770 h 849578"/>
              <a:gd name="connsiteX97" fmla="*/ 3515433 w 3646310"/>
              <a:gd name="connsiteY97" fmla="*/ 721615 h 849578"/>
              <a:gd name="connsiteX98" fmla="*/ 3515433 w 3646310"/>
              <a:gd name="connsiteY98" fmla="*/ 530273 h 849578"/>
              <a:gd name="connsiteX99" fmla="*/ 3502632 w 3646310"/>
              <a:gd name="connsiteY99" fmla="*/ 471286 h 849578"/>
              <a:gd name="connsiteX100" fmla="*/ 3471736 w 3646310"/>
              <a:gd name="connsiteY100" fmla="*/ 438241 h 849578"/>
              <a:gd name="connsiteX101" fmla="*/ 3471736 w 3646310"/>
              <a:gd name="connsiteY101" fmla="*/ 438542 h 849578"/>
              <a:gd name="connsiteX102" fmla="*/ 2743314 w 3646310"/>
              <a:gd name="connsiteY102" fmla="*/ 439867 h 849578"/>
              <a:gd name="connsiteX103" fmla="*/ 2669194 w 3646310"/>
              <a:gd name="connsiteY103" fmla="*/ 419944 h 849578"/>
              <a:gd name="connsiteX104" fmla="*/ 2595138 w 3646310"/>
              <a:gd name="connsiteY104" fmla="*/ 439867 h 849578"/>
              <a:gd name="connsiteX105" fmla="*/ 2545545 w 3646310"/>
              <a:gd name="connsiteY105" fmla="*/ 495904 h 849578"/>
              <a:gd name="connsiteX106" fmla="*/ 2527774 w 3646310"/>
              <a:gd name="connsiteY106" fmla="*/ 580169 h 849578"/>
              <a:gd name="connsiteX107" fmla="*/ 2545545 w 3646310"/>
              <a:gd name="connsiteY107" fmla="*/ 664435 h 849578"/>
              <a:gd name="connsiteX108" fmla="*/ 2595138 w 3646310"/>
              <a:gd name="connsiteY108" fmla="*/ 720472 h 849578"/>
              <a:gd name="connsiteX109" fmla="*/ 2669194 w 3646310"/>
              <a:gd name="connsiteY109" fmla="*/ 740395 h 849578"/>
              <a:gd name="connsiteX110" fmla="*/ 2743314 w 3646310"/>
              <a:gd name="connsiteY110" fmla="*/ 720472 h 849578"/>
              <a:gd name="connsiteX111" fmla="*/ 2792907 w 3646310"/>
              <a:gd name="connsiteY111" fmla="*/ 664435 h 849578"/>
              <a:gd name="connsiteX112" fmla="*/ 2810700 w 3646310"/>
              <a:gd name="connsiteY112" fmla="*/ 580169 h 849578"/>
              <a:gd name="connsiteX113" fmla="*/ 2792907 w 3646310"/>
              <a:gd name="connsiteY113" fmla="*/ 495904 h 849578"/>
              <a:gd name="connsiteX114" fmla="*/ 2743249 w 3646310"/>
              <a:gd name="connsiteY114" fmla="*/ 439566 h 849578"/>
              <a:gd name="connsiteX115" fmla="*/ 2743314 w 3646310"/>
              <a:gd name="connsiteY115" fmla="*/ 439867 h 849578"/>
              <a:gd name="connsiteX116" fmla="*/ 2752780 w 3646310"/>
              <a:gd name="connsiteY116" fmla="*/ 636627 h 849578"/>
              <a:gd name="connsiteX117" fmla="*/ 2722078 w 3646310"/>
              <a:gd name="connsiteY117" fmla="*/ 679604 h 849578"/>
              <a:gd name="connsiteX118" fmla="*/ 2669194 w 3646310"/>
              <a:gd name="connsiteY118" fmla="*/ 695975 h 849578"/>
              <a:gd name="connsiteX119" fmla="*/ 2616395 w 3646310"/>
              <a:gd name="connsiteY119" fmla="*/ 679604 h 849578"/>
              <a:gd name="connsiteX120" fmla="*/ 2585671 w 3646310"/>
              <a:gd name="connsiteY120" fmla="*/ 636627 h 849578"/>
              <a:gd name="connsiteX121" fmla="*/ 2575710 w 3646310"/>
              <a:gd name="connsiteY121" fmla="*/ 579747 h 849578"/>
              <a:gd name="connsiteX122" fmla="*/ 2585671 w 3646310"/>
              <a:gd name="connsiteY122" fmla="*/ 522869 h 849578"/>
              <a:gd name="connsiteX123" fmla="*/ 2616395 w 3646310"/>
              <a:gd name="connsiteY123" fmla="*/ 479892 h 849578"/>
              <a:gd name="connsiteX124" fmla="*/ 2669194 w 3646310"/>
              <a:gd name="connsiteY124" fmla="*/ 463521 h 849578"/>
              <a:gd name="connsiteX125" fmla="*/ 2722078 w 3646310"/>
              <a:gd name="connsiteY125" fmla="*/ 479892 h 849578"/>
              <a:gd name="connsiteX126" fmla="*/ 2752780 w 3646310"/>
              <a:gd name="connsiteY126" fmla="*/ 522869 h 849578"/>
              <a:gd name="connsiteX127" fmla="*/ 2762678 w 3646310"/>
              <a:gd name="connsiteY127" fmla="*/ 579747 h 849578"/>
              <a:gd name="connsiteX128" fmla="*/ 2752910 w 3646310"/>
              <a:gd name="connsiteY128" fmla="*/ 636326 h 849578"/>
              <a:gd name="connsiteX129" fmla="*/ 2752780 w 3646310"/>
              <a:gd name="connsiteY129" fmla="*/ 636627 h 849578"/>
              <a:gd name="connsiteX130" fmla="*/ 3611155 w 3646310"/>
              <a:gd name="connsiteY130" fmla="*/ 384552 h 849578"/>
              <a:gd name="connsiteX131" fmla="*/ 3635919 w 3646310"/>
              <a:gd name="connsiteY131" fmla="*/ 374861 h 849578"/>
              <a:gd name="connsiteX132" fmla="*/ 3643643 w 3646310"/>
              <a:gd name="connsiteY132" fmla="*/ 364189 h 849578"/>
              <a:gd name="connsiteX133" fmla="*/ 3646311 w 3646310"/>
              <a:gd name="connsiteY133" fmla="*/ 351328 h 849578"/>
              <a:gd name="connsiteX134" fmla="*/ 3643621 w 3646310"/>
              <a:gd name="connsiteY134" fmla="*/ 338500 h 849578"/>
              <a:gd name="connsiteX135" fmla="*/ 3635919 w 3646310"/>
              <a:gd name="connsiteY135" fmla="*/ 327854 h 849578"/>
              <a:gd name="connsiteX136" fmla="*/ 3611155 w 3646310"/>
              <a:gd name="connsiteY136" fmla="*/ 318164 h 849578"/>
              <a:gd name="connsiteX137" fmla="*/ 3586455 w 3646310"/>
              <a:gd name="connsiteY137" fmla="*/ 327854 h 849578"/>
              <a:gd name="connsiteX138" fmla="*/ 3578753 w 3646310"/>
              <a:gd name="connsiteY138" fmla="*/ 338500 h 849578"/>
              <a:gd name="connsiteX139" fmla="*/ 3576063 w 3646310"/>
              <a:gd name="connsiteY139" fmla="*/ 351328 h 849578"/>
              <a:gd name="connsiteX140" fmla="*/ 3578731 w 3646310"/>
              <a:gd name="connsiteY140" fmla="*/ 364189 h 849578"/>
              <a:gd name="connsiteX141" fmla="*/ 3586455 w 3646310"/>
              <a:gd name="connsiteY141" fmla="*/ 374861 h 849578"/>
              <a:gd name="connsiteX142" fmla="*/ 3611090 w 3646310"/>
              <a:gd name="connsiteY142" fmla="*/ 384252 h 849578"/>
              <a:gd name="connsiteX143" fmla="*/ 3611155 w 3646310"/>
              <a:gd name="connsiteY143" fmla="*/ 384552 h 849578"/>
              <a:gd name="connsiteX144" fmla="*/ 2167565 w 3646310"/>
              <a:gd name="connsiteY144" fmla="*/ 425121 h 849578"/>
              <a:gd name="connsiteX145" fmla="*/ 2144743 w 3646310"/>
              <a:gd name="connsiteY145" fmla="*/ 425121 h 849578"/>
              <a:gd name="connsiteX146" fmla="*/ 2135130 w 3646310"/>
              <a:gd name="connsiteY146" fmla="*/ 429069 h 849578"/>
              <a:gd name="connsiteX147" fmla="*/ 2131148 w 3646310"/>
              <a:gd name="connsiteY147" fmla="*/ 438602 h 849578"/>
              <a:gd name="connsiteX148" fmla="*/ 2131148 w 3646310"/>
              <a:gd name="connsiteY148" fmla="*/ 721494 h 849578"/>
              <a:gd name="connsiteX149" fmla="*/ 2135130 w 3646310"/>
              <a:gd name="connsiteY149" fmla="*/ 731027 h 849578"/>
              <a:gd name="connsiteX150" fmla="*/ 2144743 w 3646310"/>
              <a:gd name="connsiteY150" fmla="*/ 734978 h 849578"/>
              <a:gd name="connsiteX151" fmla="*/ 2167565 w 3646310"/>
              <a:gd name="connsiteY151" fmla="*/ 734978 h 849578"/>
              <a:gd name="connsiteX152" fmla="*/ 2177160 w 3646310"/>
              <a:gd name="connsiteY152" fmla="*/ 731010 h 849578"/>
              <a:gd name="connsiteX153" fmla="*/ 2181162 w 3646310"/>
              <a:gd name="connsiteY153" fmla="*/ 721494 h 849578"/>
              <a:gd name="connsiteX154" fmla="*/ 2181162 w 3646310"/>
              <a:gd name="connsiteY154" fmla="*/ 438602 h 849578"/>
              <a:gd name="connsiteX155" fmla="*/ 2180194 w 3646310"/>
              <a:gd name="connsiteY155" fmla="*/ 433346 h 849578"/>
              <a:gd name="connsiteX156" fmla="*/ 2177246 w 3646310"/>
              <a:gd name="connsiteY156" fmla="*/ 428871 h 849578"/>
              <a:gd name="connsiteX157" fmla="*/ 2172793 w 3646310"/>
              <a:gd name="connsiteY157" fmla="*/ 425874 h 849578"/>
              <a:gd name="connsiteX158" fmla="*/ 2167500 w 3646310"/>
              <a:gd name="connsiteY158" fmla="*/ 424820 h 849578"/>
              <a:gd name="connsiteX159" fmla="*/ 2167565 w 3646310"/>
              <a:gd name="connsiteY159" fmla="*/ 425121 h 849578"/>
              <a:gd name="connsiteX160" fmla="*/ 3622622 w 3646310"/>
              <a:gd name="connsiteY160" fmla="*/ 425723 h 849578"/>
              <a:gd name="connsiteX161" fmla="*/ 3599752 w 3646310"/>
              <a:gd name="connsiteY161" fmla="*/ 425723 h 849578"/>
              <a:gd name="connsiteX162" fmla="*/ 3590156 w 3646310"/>
              <a:gd name="connsiteY162" fmla="*/ 429688 h 849578"/>
              <a:gd name="connsiteX163" fmla="*/ 3586154 w 3646310"/>
              <a:gd name="connsiteY163" fmla="*/ 439205 h 849578"/>
              <a:gd name="connsiteX164" fmla="*/ 3586154 w 3646310"/>
              <a:gd name="connsiteY164" fmla="*/ 722096 h 849578"/>
              <a:gd name="connsiteX165" fmla="*/ 3590134 w 3646310"/>
              <a:gd name="connsiteY165" fmla="*/ 731630 h 849578"/>
              <a:gd name="connsiteX166" fmla="*/ 3599752 w 3646310"/>
              <a:gd name="connsiteY166" fmla="*/ 735580 h 849578"/>
              <a:gd name="connsiteX167" fmla="*/ 3622622 w 3646310"/>
              <a:gd name="connsiteY167" fmla="*/ 735580 h 849578"/>
              <a:gd name="connsiteX168" fmla="*/ 3632239 w 3646310"/>
              <a:gd name="connsiteY168" fmla="*/ 731630 h 849578"/>
              <a:gd name="connsiteX169" fmla="*/ 3636220 w 3646310"/>
              <a:gd name="connsiteY169" fmla="*/ 722096 h 849578"/>
              <a:gd name="connsiteX170" fmla="*/ 3636220 w 3646310"/>
              <a:gd name="connsiteY170" fmla="*/ 439205 h 849578"/>
              <a:gd name="connsiteX171" fmla="*/ 3635252 w 3646310"/>
              <a:gd name="connsiteY171" fmla="*/ 433949 h 849578"/>
              <a:gd name="connsiteX172" fmla="*/ 3632304 w 3646310"/>
              <a:gd name="connsiteY172" fmla="*/ 429473 h 849578"/>
              <a:gd name="connsiteX173" fmla="*/ 3627850 w 3646310"/>
              <a:gd name="connsiteY173" fmla="*/ 426474 h 849578"/>
              <a:gd name="connsiteX174" fmla="*/ 3622558 w 3646310"/>
              <a:gd name="connsiteY174" fmla="*/ 425422 h 849578"/>
              <a:gd name="connsiteX175" fmla="*/ 3622622 w 3646310"/>
              <a:gd name="connsiteY175" fmla="*/ 425723 h 849578"/>
              <a:gd name="connsiteX176" fmla="*/ 1610514 w 3646310"/>
              <a:gd name="connsiteY176" fmla="*/ 437761 h 849578"/>
              <a:gd name="connsiteX177" fmla="*/ 1572395 w 3646310"/>
              <a:gd name="connsiteY177" fmla="*/ 423316 h 849578"/>
              <a:gd name="connsiteX178" fmla="*/ 1537797 w 3646310"/>
              <a:gd name="connsiteY178" fmla="*/ 419824 h 849578"/>
              <a:gd name="connsiteX179" fmla="*/ 1489964 w 3646310"/>
              <a:gd name="connsiteY179" fmla="*/ 426143 h 849578"/>
              <a:gd name="connsiteX180" fmla="*/ 1445167 w 3646310"/>
              <a:gd name="connsiteY180" fmla="*/ 448353 h 849578"/>
              <a:gd name="connsiteX181" fmla="*/ 1414815 w 3646310"/>
              <a:gd name="connsiteY181" fmla="*/ 487356 h 849578"/>
              <a:gd name="connsiteX182" fmla="*/ 1413357 w 3646310"/>
              <a:gd name="connsiteY182" fmla="*/ 494809 h 849578"/>
              <a:gd name="connsiteX183" fmla="*/ 1415484 w 3646310"/>
              <a:gd name="connsiteY183" fmla="*/ 502103 h 849578"/>
              <a:gd name="connsiteX184" fmla="*/ 1418983 w 3646310"/>
              <a:gd name="connsiteY184" fmla="*/ 505302 h 849578"/>
              <a:gd name="connsiteX185" fmla="*/ 1423617 w 3646310"/>
              <a:gd name="connsiteY185" fmla="*/ 506378 h 849578"/>
              <a:gd name="connsiteX186" fmla="*/ 1449354 w 3646310"/>
              <a:gd name="connsiteY186" fmla="*/ 506378 h 849578"/>
              <a:gd name="connsiteX187" fmla="*/ 1457953 w 3646310"/>
              <a:gd name="connsiteY187" fmla="*/ 505403 h 849578"/>
              <a:gd name="connsiteX188" fmla="*/ 1464955 w 3646310"/>
              <a:gd name="connsiteY188" fmla="*/ 500358 h 849578"/>
              <a:gd name="connsiteX189" fmla="*/ 1487111 w 3646310"/>
              <a:gd name="connsiteY189" fmla="*/ 477967 h 849578"/>
              <a:gd name="connsiteX190" fmla="*/ 1539800 w 3646310"/>
              <a:gd name="connsiteY190" fmla="*/ 463401 h 849578"/>
              <a:gd name="connsiteX191" fmla="*/ 1588057 w 3646310"/>
              <a:gd name="connsiteY191" fmla="*/ 479473 h 849578"/>
              <a:gd name="connsiteX192" fmla="*/ 1603961 w 3646310"/>
              <a:gd name="connsiteY192" fmla="*/ 524614 h 849578"/>
              <a:gd name="connsiteX193" fmla="*/ 1603961 w 3646310"/>
              <a:gd name="connsiteY193" fmla="*/ 613696 h 849578"/>
              <a:gd name="connsiteX194" fmla="*/ 1565110 w 3646310"/>
              <a:gd name="connsiteY194" fmla="*/ 685381 h 849578"/>
              <a:gd name="connsiteX195" fmla="*/ 1518007 w 3646310"/>
              <a:gd name="connsiteY195" fmla="*/ 696216 h 849578"/>
              <a:gd name="connsiteX196" fmla="*/ 1471814 w 3646310"/>
              <a:gd name="connsiteY196" fmla="*/ 686284 h 849578"/>
              <a:gd name="connsiteX197" fmla="*/ 1456553 w 3646310"/>
              <a:gd name="connsiteY197" fmla="*/ 666535 h 849578"/>
              <a:gd name="connsiteX198" fmla="*/ 1454453 w 3646310"/>
              <a:gd name="connsiteY198" fmla="*/ 641743 h 849578"/>
              <a:gd name="connsiteX199" fmla="*/ 1489781 w 3646310"/>
              <a:gd name="connsiteY199" fmla="*/ 606592 h 849578"/>
              <a:gd name="connsiteX200" fmla="*/ 1560194 w 3646310"/>
              <a:gd name="connsiteY200" fmla="*/ 593532 h 849578"/>
              <a:gd name="connsiteX201" fmla="*/ 1569375 w 3646310"/>
              <a:gd name="connsiteY201" fmla="*/ 589369 h 849578"/>
              <a:gd name="connsiteX202" fmla="*/ 1573062 w 3646310"/>
              <a:gd name="connsiteY202" fmla="*/ 580048 h 849578"/>
              <a:gd name="connsiteX203" fmla="*/ 1573062 w 3646310"/>
              <a:gd name="connsiteY203" fmla="*/ 563918 h 849578"/>
              <a:gd name="connsiteX204" fmla="*/ 1571944 w 3646310"/>
              <a:gd name="connsiteY204" fmla="*/ 558651 h 849578"/>
              <a:gd name="connsiteX205" fmla="*/ 1568852 w 3646310"/>
              <a:gd name="connsiteY205" fmla="*/ 554226 h 849578"/>
              <a:gd name="connsiteX206" fmla="*/ 1564271 w 3646310"/>
              <a:gd name="connsiteY206" fmla="*/ 551336 h 849578"/>
              <a:gd name="connsiteX207" fmla="*/ 1558920 w 3646310"/>
              <a:gd name="connsiteY207" fmla="*/ 550434 h 849578"/>
              <a:gd name="connsiteX208" fmla="*/ 1444924 w 3646310"/>
              <a:gd name="connsiteY208" fmla="*/ 578484 h 849578"/>
              <a:gd name="connsiteX209" fmla="*/ 1419966 w 3646310"/>
              <a:gd name="connsiteY209" fmla="*/ 600419 h 849578"/>
              <a:gd name="connsiteX210" fmla="*/ 1405953 w 3646310"/>
              <a:gd name="connsiteY210" fmla="*/ 630428 h 849578"/>
              <a:gd name="connsiteX211" fmla="*/ 1405144 w 3646310"/>
              <a:gd name="connsiteY211" fmla="*/ 664483 h 849578"/>
              <a:gd name="connsiteX212" fmla="*/ 1418094 w 3646310"/>
              <a:gd name="connsiteY212" fmla="*/ 696035 h 849578"/>
              <a:gd name="connsiteX213" fmla="*/ 1456759 w 3646310"/>
              <a:gd name="connsiteY213" fmla="*/ 728656 h 849578"/>
              <a:gd name="connsiteX214" fmla="*/ 1512301 w 3646310"/>
              <a:gd name="connsiteY214" fmla="*/ 739853 h 849578"/>
              <a:gd name="connsiteX215" fmla="*/ 1603898 w 3646310"/>
              <a:gd name="connsiteY215" fmla="*/ 694830 h 849578"/>
              <a:gd name="connsiteX216" fmla="*/ 1603898 w 3646310"/>
              <a:gd name="connsiteY216" fmla="*/ 721195 h 849578"/>
              <a:gd name="connsiteX217" fmla="*/ 1607900 w 3646310"/>
              <a:gd name="connsiteY217" fmla="*/ 730709 h 849578"/>
              <a:gd name="connsiteX218" fmla="*/ 1617496 w 3646310"/>
              <a:gd name="connsiteY218" fmla="*/ 734676 h 849578"/>
              <a:gd name="connsiteX219" fmla="*/ 1640319 w 3646310"/>
              <a:gd name="connsiteY219" fmla="*/ 734676 h 849578"/>
              <a:gd name="connsiteX220" fmla="*/ 1649934 w 3646310"/>
              <a:gd name="connsiteY220" fmla="*/ 730728 h 849578"/>
              <a:gd name="connsiteX221" fmla="*/ 1653917 w 3646310"/>
              <a:gd name="connsiteY221" fmla="*/ 721195 h 849578"/>
              <a:gd name="connsiteX222" fmla="*/ 1653917 w 3646310"/>
              <a:gd name="connsiteY222" fmla="*/ 529791 h 849578"/>
              <a:gd name="connsiteX223" fmla="*/ 1641049 w 3646310"/>
              <a:gd name="connsiteY223" fmla="*/ 470804 h 849578"/>
              <a:gd name="connsiteX224" fmla="*/ 1610454 w 3646310"/>
              <a:gd name="connsiteY224" fmla="*/ 437580 h 849578"/>
              <a:gd name="connsiteX225" fmla="*/ 1610514 w 3646310"/>
              <a:gd name="connsiteY225" fmla="*/ 437761 h 849578"/>
              <a:gd name="connsiteX226" fmla="*/ 1301668 w 3646310"/>
              <a:gd name="connsiteY226" fmla="*/ 432645 h 849578"/>
              <a:gd name="connsiteX227" fmla="*/ 1246006 w 3646310"/>
              <a:gd name="connsiteY227" fmla="*/ 419824 h 849578"/>
              <a:gd name="connsiteX228" fmla="*/ 1184031 w 3646310"/>
              <a:gd name="connsiteY228" fmla="*/ 434269 h 849578"/>
              <a:gd name="connsiteX229" fmla="*/ 1154409 w 3646310"/>
              <a:gd name="connsiteY229" fmla="*/ 464365 h 849578"/>
              <a:gd name="connsiteX230" fmla="*/ 1154409 w 3646310"/>
              <a:gd name="connsiteY230" fmla="*/ 335918 h 849578"/>
              <a:gd name="connsiteX231" fmla="*/ 1150427 w 3646310"/>
              <a:gd name="connsiteY231" fmla="*/ 326385 h 849578"/>
              <a:gd name="connsiteX232" fmla="*/ 1140812 w 3646310"/>
              <a:gd name="connsiteY232" fmla="*/ 322437 h 849578"/>
              <a:gd name="connsiteX233" fmla="*/ 1117988 w 3646310"/>
              <a:gd name="connsiteY233" fmla="*/ 322437 h 849578"/>
              <a:gd name="connsiteX234" fmla="*/ 1108375 w 3646310"/>
              <a:gd name="connsiteY234" fmla="*/ 326385 h 849578"/>
              <a:gd name="connsiteX235" fmla="*/ 1104390 w 3646310"/>
              <a:gd name="connsiteY235" fmla="*/ 335918 h 849578"/>
              <a:gd name="connsiteX236" fmla="*/ 1104390 w 3646310"/>
              <a:gd name="connsiteY236" fmla="*/ 721135 h 849578"/>
              <a:gd name="connsiteX237" fmla="*/ 1108375 w 3646310"/>
              <a:gd name="connsiteY237" fmla="*/ 730668 h 849578"/>
              <a:gd name="connsiteX238" fmla="*/ 1117988 w 3646310"/>
              <a:gd name="connsiteY238" fmla="*/ 734616 h 849578"/>
              <a:gd name="connsiteX239" fmla="*/ 1140812 w 3646310"/>
              <a:gd name="connsiteY239" fmla="*/ 734616 h 849578"/>
              <a:gd name="connsiteX240" fmla="*/ 1150427 w 3646310"/>
              <a:gd name="connsiteY240" fmla="*/ 730668 h 849578"/>
              <a:gd name="connsiteX241" fmla="*/ 1154409 w 3646310"/>
              <a:gd name="connsiteY241" fmla="*/ 721135 h 849578"/>
              <a:gd name="connsiteX242" fmla="*/ 1154409 w 3646310"/>
              <a:gd name="connsiteY242" fmla="*/ 547788 h 849578"/>
              <a:gd name="connsiteX243" fmla="*/ 1164545 w 3646310"/>
              <a:gd name="connsiteY243" fmla="*/ 501141 h 849578"/>
              <a:gd name="connsiteX244" fmla="*/ 1192227 w 3646310"/>
              <a:gd name="connsiteY244" fmla="*/ 473031 h 849578"/>
              <a:gd name="connsiteX245" fmla="*/ 1232288 w 3646310"/>
              <a:gd name="connsiteY245" fmla="*/ 463341 h 849578"/>
              <a:gd name="connsiteX246" fmla="*/ 1260036 w 3646310"/>
              <a:gd name="connsiteY246" fmla="*/ 467837 h 849578"/>
              <a:gd name="connsiteX247" fmla="*/ 1283460 w 3646310"/>
              <a:gd name="connsiteY247" fmla="*/ 483264 h 849578"/>
              <a:gd name="connsiteX248" fmla="*/ 1302095 w 3646310"/>
              <a:gd name="connsiteY248" fmla="*/ 538999 h 849578"/>
              <a:gd name="connsiteX249" fmla="*/ 1302095 w 3646310"/>
              <a:gd name="connsiteY249" fmla="*/ 721135 h 849578"/>
              <a:gd name="connsiteX250" fmla="*/ 1306077 w 3646310"/>
              <a:gd name="connsiteY250" fmla="*/ 730668 h 849578"/>
              <a:gd name="connsiteX251" fmla="*/ 1315692 w 3646310"/>
              <a:gd name="connsiteY251" fmla="*/ 734616 h 849578"/>
              <a:gd name="connsiteX252" fmla="*/ 1338576 w 3646310"/>
              <a:gd name="connsiteY252" fmla="*/ 734616 h 849578"/>
              <a:gd name="connsiteX253" fmla="*/ 1348172 w 3646310"/>
              <a:gd name="connsiteY253" fmla="*/ 730649 h 849578"/>
              <a:gd name="connsiteX254" fmla="*/ 1352171 w 3646310"/>
              <a:gd name="connsiteY254" fmla="*/ 721135 h 849578"/>
              <a:gd name="connsiteX255" fmla="*/ 1352171 w 3646310"/>
              <a:gd name="connsiteY255" fmla="*/ 536953 h 849578"/>
              <a:gd name="connsiteX256" fmla="*/ 1338576 w 3646310"/>
              <a:gd name="connsiteY256" fmla="*/ 471407 h 849578"/>
              <a:gd name="connsiteX257" fmla="*/ 1301608 w 3646310"/>
              <a:gd name="connsiteY257" fmla="*/ 432464 h 849578"/>
              <a:gd name="connsiteX258" fmla="*/ 1301668 w 3646310"/>
              <a:gd name="connsiteY258" fmla="*/ 432645 h 849578"/>
              <a:gd name="connsiteX259" fmla="*/ 855519 w 3646310"/>
              <a:gd name="connsiteY259" fmla="*/ 316959 h 849578"/>
              <a:gd name="connsiteX260" fmla="*/ 853273 w 3646310"/>
              <a:gd name="connsiteY260" fmla="*/ 313708 h 849578"/>
              <a:gd name="connsiteX261" fmla="*/ 852726 w 3646310"/>
              <a:gd name="connsiteY261" fmla="*/ 313108 h 849578"/>
              <a:gd name="connsiteX262" fmla="*/ 851754 w 3646310"/>
              <a:gd name="connsiteY262" fmla="*/ 312264 h 849578"/>
              <a:gd name="connsiteX263" fmla="*/ 713053 w 3646310"/>
              <a:gd name="connsiteY263" fmla="*/ 209099 h 849578"/>
              <a:gd name="connsiteX264" fmla="*/ 705768 w 3646310"/>
              <a:gd name="connsiteY264" fmla="*/ 206691 h 849578"/>
              <a:gd name="connsiteX265" fmla="*/ 698485 w 3646310"/>
              <a:gd name="connsiteY265" fmla="*/ 209099 h 849578"/>
              <a:gd name="connsiteX266" fmla="*/ 579146 w 3646310"/>
              <a:gd name="connsiteY266" fmla="*/ 297819 h 849578"/>
              <a:gd name="connsiteX267" fmla="*/ 579146 w 3646310"/>
              <a:gd name="connsiteY267" fmla="*/ 115324 h 849578"/>
              <a:gd name="connsiteX268" fmla="*/ 578236 w 3646310"/>
              <a:gd name="connsiteY268" fmla="*/ 111050 h 849578"/>
              <a:gd name="connsiteX269" fmla="*/ 578236 w 3646310"/>
              <a:gd name="connsiteY269" fmla="*/ 110448 h 849578"/>
              <a:gd name="connsiteX270" fmla="*/ 575990 w 3646310"/>
              <a:gd name="connsiteY270" fmla="*/ 107138 h 849578"/>
              <a:gd name="connsiteX271" fmla="*/ 575443 w 3646310"/>
              <a:gd name="connsiteY271" fmla="*/ 106536 h 849578"/>
              <a:gd name="connsiteX272" fmla="*/ 574533 w 3646310"/>
              <a:gd name="connsiteY272" fmla="*/ 105693 h 849578"/>
              <a:gd name="connsiteX273" fmla="*/ 435467 w 3646310"/>
              <a:gd name="connsiteY273" fmla="*/ 2408 h 849578"/>
              <a:gd name="connsiteX274" fmla="*/ 428184 w 3646310"/>
              <a:gd name="connsiteY274" fmla="*/ 0 h 849578"/>
              <a:gd name="connsiteX275" fmla="*/ 420899 w 3646310"/>
              <a:gd name="connsiteY275" fmla="*/ 2408 h 849578"/>
              <a:gd name="connsiteX276" fmla="*/ 4613 w 3646310"/>
              <a:gd name="connsiteY276" fmla="*/ 311963 h 849578"/>
              <a:gd name="connsiteX277" fmla="*/ 3703 w 3646310"/>
              <a:gd name="connsiteY277" fmla="*/ 312807 h 849578"/>
              <a:gd name="connsiteX278" fmla="*/ 3096 w 3646310"/>
              <a:gd name="connsiteY278" fmla="*/ 313409 h 849578"/>
              <a:gd name="connsiteX279" fmla="*/ 911 w 3646310"/>
              <a:gd name="connsiteY279" fmla="*/ 316658 h 849578"/>
              <a:gd name="connsiteX280" fmla="*/ 911 w 3646310"/>
              <a:gd name="connsiteY280" fmla="*/ 317321 h 849578"/>
              <a:gd name="connsiteX281" fmla="*/ 0 w 3646310"/>
              <a:gd name="connsiteY281" fmla="*/ 321593 h 849578"/>
              <a:gd name="connsiteX282" fmla="*/ 0 w 3646310"/>
              <a:gd name="connsiteY282" fmla="*/ 527985 h 849578"/>
              <a:gd name="connsiteX283" fmla="*/ 1282 w 3646310"/>
              <a:gd name="connsiteY283" fmla="*/ 533369 h 849578"/>
              <a:gd name="connsiteX284" fmla="*/ 4856 w 3646310"/>
              <a:gd name="connsiteY284" fmla="*/ 537616 h 849578"/>
              <a:gd name="connsiteX285" fmla="*/ 143618 w 3646310"/>
              <a:gd name="connsiteY285" fmla="*/ 640779 h 849578"/>
              <a:gd name="connsiteX286" fmla="*/ 145257 w 3646310"/>
              <a:gd name="connsiteY286" fmla="*/ 641623 h 849578"/>
              <a:gd name="connsiteX287" fmla="*/ 146593 w 3646310"/>
              <a:gd name="connsiteY287" fmla="*/ 642346 h 849578"/>
              <a:gd name="connsiteX288" fmla="*/ 150903 w 3646310"/>
              <a:gd name="connsiteY288" fmla="*/ 643187 h 849578"/>
              <a:gd name="connsiteX289" fmla="*/ 155212 w 3646310"/>
              <a:gd name="connsiteY289" fmla="*/ 642346 h 849578"/>
              <a:gd name="connsiteX290" fmla="*/ 156548 w 3646310"/>
              <a:gd name="connsiteY290" fmla="*/ 641623 h 849578"/>
              <a:gd name="connsiteX291" fmla="*/ 158186 w 3646310"/>
              <a:gd name="connsiteY291" fmla="*/ 640779 h 849578"/>
              <a:gd name="connsiteX292" fmla="*/ 277525 w 3646310"/>
              <a:gd name="connsiteY292" fmla="*/ 552001 h 849578"/>
              <a:gd name="connsiteX293" fmla="*/ 277525 w 3646310"/>
              <a:gd name="connsiteY293" fmla="*/ 734375 h 849578"/>
              <a:gd name="connsiteX294" fmla="*/ 277525 w 3646310"/>
              <a:gd name="connsiteY294" fmla="*/ 735158 h 849578"/>
              <a:gd name="connsiteX295" fmla="*/ 278009 w 3646310"/>
              <a:gd name="connsiteY295" fmla="*/ 737566 h 849578"/>
              <a:gd name="connsiteX296" fmla="*/ 278739 w 3646310"/>
              <a:gd name="connsiteY296" fmla="*/ 739672 h 849578"/>
              <a:gd name="connsiteX297" fmla="*/ 279952 w 3646310"/>
              <a:gd name="connsiteY297" fmla="*/ 741477 h 849578"/>
              <a:gd name="connsiteX298" fmla="*/ 281652 w 3646310"/>
              <a:gd name="connsiteY298" fmla="*/ 743343 h 849578"/>
              <a:gd name="connsiteX299" fmla="*/ 282199 w 3646310"/>
              <a:gd name="connsiteY299" fmla="*/ 743945 h 849578"/>
              <a:gd name="connsiteX300" fmla="*/ 420961 w 3646310"/>
              <a:gd name="connsiteY300" fmla="*/ 847171 h 849578"/>
              <a:gd name="connsiteX301" fmla="*/ 422599 w 3646310"/>
              <a:gd name="connsiteY301" fmla="*/ 848013 h 849578"/>
              <a:gd name="connsiteX302" fmla="*/ 423935 w 3646310"/>
              <a:gd name="connsiteY302" fmla="*/ 848736 h 849578"/>
              <a:gd name="connsiteX303" fmla="*/ 428244 w 3646310"/>
              <a:gd name="connsiteY303" fmla="*/ 849579 h 849578"/>
              <a:gd name="connsiteX304" fmla="*/ 432494 w 3646310"/>
              <a:gd name="connsiteY304" fmla="*/ 848736 h 849578"/>
              <a:gd name="connsiteX305" fmla="*/ 433890 w 3646310"/>
              <a:gd name="connsiteY305" fmla="*/ 848013 h 849578"/>
              <a:gd name="connsiteX306" fmla="*/ 435529 w 3646310"/>
              <a:gd name="connsiteY306" fmla="*/ 847171 h 849578"/>
              <a:gd name="connsiteX307" fmla="*/ 567007 w 3646310"/>
              <a:gd name="connsiteY307" fmla="*/ 749423 h 849578"/>
              <a:gd name="connsiteX308" fmla="*/ 698485 w 3646310"/>
              <a:gd name="connsiteY308" fmla="*/ 847171 h 849578"/>
              <a:gd name="connsiteX309" fmla="*/ 700125 w 3646310"/>
              <a:gd name="connsiteY309" fmla="*/ 848013 h 849578"/>
              <a:gd name="connsiteX310" fmla="*/ 701458 w 3646310"/>
              <a:gd name="connsiteY310" fmla="*/ 848736 h 849578"/>
              <a:gd name="connsiteX311" fmla="*/ 710017 w 3646310"/>
              <a:gd name="connsiteY311" fmla="*/ 848736 h 849578"/>
              <a:gd name="connsiteX312" fmla="*/ 711353 w 3646310"/>
              <a:gd name="connsiteY312" fmla="*/ 848013 h 849578"/>
              <a:gd name="connsiteX313" fmla="*/ 713053 w 3646310"/>
              <a:gd name="connsiteY313" fmla="*/ 847171 h 849578"/>
              <a:gd name="connsiteX314" fmla="*/ 851754 w 3646310"/>
              <a:gd name="connsiteY314" fmla="*/ 743945 h 849578"/>
              <a:gd name="connsiteX315" fmla="*/ 855314 w 3646310"/>
              <a:gd name="connsiteY315" fmla="*/ 739726 h 849578"/>
              <a:gd name="connsiteX316" fmla="*/ 856610 w 3646310"/>
              <a:gd name="connsiteY316" fmla="*/ 734375 h 849578"/>
              <a:gd name="connsiteX317" fmla="*/ 856610 w 3646310"/>
              <a:gd name="connsiteY317" fmla="*/ 321714 h 849578"/>
              <a:gd name="connsiteX318" fmla="*/ 855762 w 3646310"/>
              <a:gd name="connsiteY318" fmla="*/ 317441 h 849578"/>
              <a:gd name="connsiteX319" fmla="*/ 855456 w 3646310"/>
              <a:gd name="connsiteY319" fmla="*/ 316778 h 849578"/>
              <a:gd name="connsiteX320" fmla="*/ 855519 w 3646310"/>
              <a:gd name="connsiteY320" fmla="*/ 316959 h 849578"/>
              <a:gd name="connsiteX321" fmla="*/ 138519 w 3646310"/>
              <a:gd name="connsiteY321" fmla="*/ 607254 h 849578"/>
              <a:gd name="connsiteX322" fmla="*/ 24038 w 3646310"/>
              <a:gd name="connsiteY322" fmla="*/ 522086 h 849578"/>
              <a:gd name="connsiteX323" fmla="*/ 24038 w 3646310"/>
              <a:gd name="connsiteY323" fmla="*/ 345790 h 849578"/>
              <a:gd name="connsiteX324" fmla="*/ 138519 w 3646310"/>
              <a:gd name="connsiteY324" fmla="*/ 430898 h 849578"/>
              <a:gd name="connsiteX325" fmla="*/ 138519 w 3646310"/>
              <a:gd name="connsiteY325" fmla="*/ 607254 h 849578"/>
              <a:gd name="connsiteX326" fmla="*/ 277282 w 3646310"/>
              <a:gd name="connsiteY326" fmla="*/ 522086 h 849578"/>
              <a:gd name="connsiteX327" fmla="*/ 162800 w 3646310"/>
              <a:gd name="connsiteY327" fmla="*/ 607254 h 849578"/>
              <a:gd name="connsiteX328" fmla="*/ 162800 w 3646310"/>
              <a:gd name="connsiteY328" fmla="*/ 430898 h 849578"/>
              <a:gd name="connsiteX329" fmla="*/ 277282 w 3646310"/>
              <a:gd name="connsiteY329" fmla="*/ 345790 h 849578"/>
              <a:gd name="connsiteX330" fmla="*/ 277282 w 3646310"/>
              <a:gd name="connsiteY330" fmla="*/ 522086 h 849578"/>
              <a:gd name="connsiteX331" fmla="*/ 415923 w 3646310"/>
              <a:gd name="connsiteY331" fmla="*/ 813586 h 849578"/>
              <a:gd name="connsiteX332" fmla="*/ 301440 w 3646310"/>
              <a:gd name="connsiteY332" fmla="*/ 728476 h 849578"/>
              <a:gd name="connsiteX333" fmla="*/ 301440 w 3646310"/>
              <a:gd name="connsiteY333" fmla="*/ 552121 h 849578"/>
              <a:gd name="connsiteX334" fmla="*/ 415923 w 3646310"/>
              <a:gd name="connsiteY334" fmla="*/ 637290 h 849578"/>
              <a:gd name="connsiteX335" fmla="*/ 415923 w 3646310"/>
              <a:gd name="connsiteY335" fmla="*/ 813586 h 849578"/>
              <a:gd name="connsiteX336" fmla="*/ 554685 w 3646310"/>
              <a:gd name="connsiteY336" fmla="*/ 728476 h 849578"/>
              <a:gd name="connsiteX337" fmla="*/ 440203 w 3646310"/>
              <a:gd name="connsiteY337" fmla="*/ 813586 h 849578"/>
              <a:gd name="connsiteX338" fmla="*/ 440203 w 3646310"/>
              <a:gd name="connsiteY338" fmla="*/ 637290 h 849578"/>
              <a:gd name="connsiteX339" fmla="*/ 554685 w 3646310"/>
              <a:gd name="connsiteY339" fmla="*/ 552121 h 849578"/>
              <a:gd name="connsiteX340" fmla="*/ 554685 w 3646310"/>
              <a:gd name="connsiteY340" fmla="*/ 728476 h 849578"/>
              <a:gd name="connsiteX341" fmla="*/ 693446 w 3646310"/>
              <a:gd name="connsiteY341" fmla="*/ 813586 h 849578"/>
              <a:gd name="connsiteX342" fmla="*/ 578965 w 3646310"/>
              <a:gd name="connsiteY342" fmla="*/ 728476 h 849578"/>
              <a:gd name="connsiteX343" fmla="*/ 578965 w 3646310"/>
              <a:gd name="connsiteY343" fmla="*/ 552121 h 849578"/>
              <a:gd name="connsiteX344" fmla="*/ 693446 w 3646310"/>
              <a:gd name="connsiteY344" fmla="*/ 637290 h 849578"/>
              <a:gd name="connsiteX345" fmla="*/ 693446 w 3646310"/>
              <a:gd name="connsiteY345" fmla="*/ 813586 h 849578"/>
              <a:gd name="connsiteX346" fmla="*/ 705587 w 3646310"/>
              <a:gd name="connsiteY346" fmla="*/ 616224 h 849578"/>
              <a:gd name="connsiteX347" fmla="*/ 574109 w 3646310"/>
              <a:gd name="connsiteY347" fmla="*/ 518476 h 849578"/>
              <a:gd name="connsiteX348" fmla="*/ 572410 w 3646310"/>
              <a:gd name="connsiteY348" fmla="*/ 517632 h 849578"/>
              <a:gd name="connsiteX349" fmla="*/ 571074 w 3646310"/>
              <a:gd name="connsiteY349" fmla="*/ 516909 h 849578"/>
              <a:gd name="connsiteX350" fmla="*/ 566824 w 3646310"/>
              <a:gd name="connsiteY350" fmla="*/ 516068 h 849578"/>
              <a:gd name="connsiteX351" fmla="*/ 562515 w 3646310"/>
              <a:gd name="connsiteY351" fmla="*/ 516909 h 849578"/>
              <a:gd name="connsiteX352" fmla="*/ 561179 w 3646310"/>
              <a:gd name="connsiteY352" fmla="*/ 517632 h 849578"/>
              <a:gd name="connsiteX353" fmla="*/ 559541 w 3646310"/>
              <a:gd name="connsiteY353" fmla="*/ 518476 h 849578"/>
              <a:gd name="connsiteX354" fmla="*/ 428064 w 3646310"/>
              <a:gd name="connsiteY354" fmla="*/ 616342 h 849578"/>
              <a:gd name="connsiteX355" fmla="*/ 309514 w 3646310"/>
              <a:gd name="connsiteY355" fmla="*/ 528226 h 849578"/>
              <a:gd name="connsiteX356" fmla="*/ 435347 w 3646310"/>
              <a:gd name="connsiteY356" fmla="*/ 434631 h 849578"/>
              <a:gd name="connsiteX357" fmla="*/ 438920 w 3646310"/>
              <a:gd name="connsiteY357" fmla="*/ 430383 h 849578"/>
              <a:gd name="connsiteX358" fmla="*/ 440203 w 3646310"/>
              <a:gd name="connsiteY358" fmla="*/ 425000 h 849578"/>
              <a:gd name="connsiteX359" fmla="*/ 438920 w 3646310"/>
              <a:gd name="connsiteY359" fmla="*/ 419617 h 849578"/>
              <a:gd name="connsiteX360" fmla="*/ 435347 w 3646310"/>
              <a:gd name="connsiteY360" fmla="*/ 415370 h 849578"/>
              <a:gd name="connsiteX361" fmla="*/ 296584 w 3646310"/>
              <a:gd name="connsiteY361" fmla="*/ 312204 h 849578"/>
              <a:gd name="connsiteX362" fmla="*/ 294946 w 3646310"/>
              <a:gd name="connsiteY362" fmla="*/ 311361 h 849578"/>
              <a:gd name="connsiteX363" fmla="*/ 293610 w 3646310"/>
              <a:gd name="connsiteY363" fmla="*/ 310640 h 849578"/>
              <a:gd name="connsiteX364" fmla="*/ 289361 w 3646310"/>
              <a:gd name="connsiteY364" fmla="*/ 309797 h 849578"/>
              <a:gd name="connsiteX365" fmla="*/ 285112 w 3646310"/>
              <a:gd name="connsiteY365" fmla="*/ 310640 h 849578"/>
              <a:gd name="connsiteX366" fmla="*/ 283776 w 3646310"/>
              <a:gd name="connsiteY366" fmla="*/ 311361 h 849578"/>
              <a:gd name="connsiteX367" fmla="*/ 282138 w 3646310"/>
              <a:gd name="connsiteY367" fmla="*/ 312204 h 849578"/>
              <a:gd name="connsiteX368" fmla="*/ 150660 w 3646310"/>
              <a:gd name="connsiteY368" fmla="*/ 409952 h 849578"/>
              <a:gd name="connsiteX369" fmla="*/ 32111 w 3646310"/>
              <a:gd name="connsiteY369" fmla="*/ 321834 h 849578"/>
              <a:gd name="connsiteX370" fmla="*/ 428064 w 3646310"/>
              <a:gd name="connsiteY370" fmla="*/ 27145 h 849578"/>
              <a:gd name="connsiteX371" fmla="*/ 546611 w 3646310"/>
              <a:gd name="connsiteY371" fmla="*/ 115324 h 849578"/>
              <a:gd name="connsiteX372" fmla="*/ 420779 w 3646310"/>
              <a:gd name="connsiteY372" fmla="*/ 208918 h 849578"/>
              <a:gd name="connsiteX373" fmla="*/ 417218 w 3646310"/>
              <a:gd name="connsiteY373" fmla="*/ 213139 h 849578"/>
              <a:gd name="connsiteX374" fmla="*/ 415923 w 3646310"/>
              <a:gd name="connsiteY374" fmla="*/ 218488 h 849578"/>
              <a:gd name="connsiteX375" fmla="*/ 417205 w 3646310"/>
              <a:gd name="connsiteY375" fmla="*/ 223873 h 849578"/>
              <a:gd name="connsiteX376" fmla="*/ 420779 w 3646310"/>
              <a:gd name="connsiteY376" fmla="*/ 228120 h 849578"/>
              <a:gd name="connsiteX377" fmla="*/ 559541 w 3646310"/>
              <a:gd name="connsiteY377" fmla="*/ 331344 h 849578"/>
              <a:gd name="connsiteX378" fmla="*/ 561179 w 3646310"/>
              <a:gd name="connsiteY378" fmla="*/ 332188 h 849578"/>
              <a:gd name="connsiteX379" fmla="*/ 562515 w 3646310"/>
              <a:gd name="connsiteY379" fmla="*/ 332911 h 849578"/>
              <a:gd name="connsiteX380" fmla="*/ 566764 w 3646310"/>
              <a:gd name="connsiteY380" fmla="*/ 333752 h 849578"/>
              <a:gd name="connsiteX381" fmla="*/ 570953 w 3646310"/>
              <a:gd name="connsiteY381" fmla="*/ 332911 h 849578"/>
              <a:gd name="connsiteX382" fmla="*/ 572349 w 3646310"/>
              <a:gd name="connsiteY382" fmla="*/ 332188 h 849578"/>
              <a:gd name="connsiteX383" fmla="*/ 573987 w 3646310"/>
              <a:gd name="connsiteY383" fmla="*/ 331344 h 849578"/>
              <a:gd name="connsiteX384" fmla="*/ 705465 w 3646310"/>
              <a:gd name="connsiteY384" fmla="*/ 233536 h 849578"/>
              <a:gd name="connsiteX385" fmla="*/ 824014 w 3646310"/>
              <a:gd name="connsiteY385" fmla="*/ 321714 h 849578"/>
              <a:gd name="connsiteX386" fmla="*/ 698182 w 3646310"/>
              <a:gd name="connsiteY386" fmla="*/ 415250 h 849578"/>
              <a:gd name="connsiteX387" fmla="*/ 694608 w 3646310"/>
              <a:gd name="connsiteY387" fmla="*/ 419497 h 849578"/>
              <a:gd name="connsiteX388" fmla="*/ 693326 w 3646310"/>
              <a:gd name="connsiteY388" fmla="*/ 424880 h 849578"/>
              <a:gd name="connsiteX389" fmla="*/ 694608 w 3646310"/>
              <a:gd name="connsiteY389" fmla="*/ 430263 h 849578"/>
              <a:gd name="connsiteX390" fmla="*/ 698182 w 3646310"/>
              <a:gd name="connsiteY390" fmla="*/ 434510 h 849578"/>
              <a:gd name="connsiteX391" fmla="*/ 824014 w 3646310"/>
              <a:gd name="connsiteY391" fmla="*/ 528106 h 849578"/>
              <a:gd name="connsiteX392" fmla="*/ 705587 w 3646310"/>
              <a:gd name="connsiteY392" fmla="*/ 616224 h 849578"/>
              <a:gd name="connsiteX393" fmla="*/ 301440 w 3646310"/>
              <a:gd name="connsiteY393" fmla="*/ 504028 h 849578"/>
              <a:gd name="connsiteX394" fmla="*/ 301440 w 3646310"/>
              <a:gd name="connsiteY394" fmla="*/ 345790 h 849578"/>
              <a:gd name="connsiteX395" fmla="*/ 407850 w 3646310"/>
              <a:gd name="connsiteY395" fmla="*/ 424880 h 849578"/>
              <a:gd name="connsiteX396" fmla="*/ 301440 w 3646310"/>
              <a:gd name="connsiteY396" fmla="*/ 504028 h 849578"/>
              <a:gd name="connsiteX397" fmla="*/ 554685 w 3646310"/>
              <a:gd name="connsiteY397" fmla="*/ 139400 h 849578"/>
              <a:gd name="connsiteX398" fmla="*/ 554685 w 3646310"/>
              <a:gd name="connsiteY398" fmla="*/ 297638 h 849578"/>
              <a:gd name="connsiteX399" fmla="*/ 448275 w 3646310"/>
              <a:gd name="connsiteY399" fmla="*/ 218488 h 849578"/>
              <a:gd name="connsiteX400" fmla="*/ 554685 w 3646310"/>
              <a:gd name="connsiteY400" fmla="*/ 139400 h 849578"/>
              <a:gd name="connsiteX401" fmla="*/ 832209 w 3646310"/>
              <a:gd name="connsiteY401" fmla="*/ 728476 h 849578"/>
              <a:gd name="connsiteX402" fmla="*/ 717666 w 3646310"/>
              <a:gd name="connsiteY402" fmla="*/ 813586 h 849578"/>
              <a:gd name="connsiteX403" fmla="*/ 717666 w 3646310"/>
              <a:gd name="connsiteY403" fmla="*/ 637290 h 849578"/>
              <a:gd name="connsiteX404" fmla="*/ 832209 w 3646310"/>
              <a:gd name="connsiteY404" fmla="*/ 552121 h 849578"/>
              <a:gd name="connsiteX405" fmla="*/ 832209 w 3646310"/>
              <a:gd name="connsiteY405" fmla="*/ 728476 h 849578"/>
              <a:gd name="connsiteX406" fmla="*/ 832209 w 3646310"/>
              <a:gd name="connsiteY406" fmla="*/ 504028 h 849578"/>
              <a:gd name="connsiteX407" fmla="*/ 725801 w 3646310"/>
              <a:gd name="connsiteY407" fmla="*/ 424880 h 849578"/>
              <a:gd name="connsiteX408" fmla="*/ 832209 w 3646310"/>
              <a:gd name="connsiteY408" fmla="*/ 345790 h 849578"/>
              <a:gd name="connsiteX409" fmla="*/ 832209 w 3646310"/>
              <a:gd name="connsiteY409" fmla="*/ 504028 h 849578"/>
              <a:gd name="connsiteX410" fmla="*/ 1869526 w 3646310"/>
              <a:gd name="connsiteY410" fmla="*/ 419763 h 849578"/>
              <a:gd name="connsiteX411" fmla="*/ 1866673 w 3646310"/>
              <a:gd name="connsiteY411" fmla="*/ 419763 h 849578"/>
              <a:gd name="connsiteX412" fmla="*/ 1804759 w 3646310"/>
              <a:gd name="connsiteY412" fmla="*/ 434209 h 849578"/>
              <a:gd name="connsiteX413" fmla="*/ 1775076 w 3646310"/>
              <a:gd name="connsiteY413" fmla="*/ 464304 h 849578"/>
              <a:gd name="connsiteX414" fmla="*/ 1775076 w 3646310"/>
              <a:gd name="connsiteY414" fmla="*/ 438181 h 849578"/>
              <a:gd name="connsiteX415" fmla="*/ 1771093 w 3646310"/>
              <a:gd name="connsiteY415" fmla="*/ 428647 h 849578"/>
              <a:gd name="connsiteX416" fmla="*/ 1761478 w 3646310"/>
              <a:gd name="connsiteY416" fmla="*/ 424699 h 849578"/>
              <a:gd name="connsiteX417" fmla="*/ 1738655 w 3646310"/>
              <a:gd name="connsiteY417" fmla="*/ 424699 h 849578"/>
              <a:gd name="connsiteX418" fmla="*/ 1729057 w 3646310"/>
              <a:gd name="connsiteY418" fmla="*/ 428667 h 849578"/>
              <a:gd name="connsiteX419" fmla="*/ 1725057 w 3646310"/>
              <a:gd name="connsiteY419" fmla="*/ 438181 h 849578"/>
              <a:gd name="connsiteX420" fmla="*/ 1725057 w 3646310"/>
              <a:gd name="connsiteY420" fmla="*/ 721075 h 849578"/>
              <a:gd name="connsiteX421" fmla="*/ 1729057 w 3646310"/>
              <a:gd name="connsiteY421" fmla="*/ 730589 h 849578"/>
              <a:gd name="connsiteX422" fmla="*/ 1738655 w 3646310"/>
              <a:gd name="connsiteY422" fmla="*/ 734556 h 849578"/>
              <a:gd name="connsiteX423" fmla="*/ 1761478 w 3646310"/>
              <a:gd name="connsiteY423" fmla="*/ 734556 h 849578"/>
              <a:gd name="connsiteX424" fmla="*/ 1771093 w 3646310"/>
              <a:gd name="connsiteY424" fmla="*/ 730608 h 849578"/>
              <a:gd name="connsiteX425" fmla="*/ 1775076 w 3646310"/>
              <a:gd name="connsiteY425" fmla="*/ 721075 h 849578"/>
              <a:gd name="connsiteX426" fmla="*/ 1775076 w 3646310"/>
              <a:gd name="connsiteY426" fmla="*/ 547728 h 849578"/>
              <a:gd name="connsiteX427" fmla="*/ 1785272 w 3646310"/>
              <a:gd name="connsiteY427" fmla="*/ 501081 h 849578"/>
              <a:gd name="connsiteX428" fmla="*/ 1812891 w 3646310"/>
              <a:gd name="connsiteY428" fmla="*/ 472971 h 849578"/>
              <a:gd name="connsiteX429" fmla="*/ 1852955 w 3646310"/>
              <a:gd name="connsiteY429" fmla="*/ 463280 h 849578"/>
              <a:gd name="connsiteX430" fmla="*/ 1869829 w 3646310"/>
              <a:gd name="connsiteY430" fmla="*/ 463280 h 849578"/>
              <a:gd name="connsiteX431" fmla="*/ 1878414 w 3646310"/>
              <a:gd name="connsiteY431" fmla="*/ 459754 h 849578"/>
              <a:gd name="connsiteX432" fmla="*/ 1881970 w 3646310"/>
              <a:gd name="connsiteY432" fmla="*/ 451243 h 849578"/>
              <a:gd name="connsiteX433" fmla="*/ 1881970 w 3646310"/>
              <a:gd name="connsiteY433" fmla="*/ 431319 h 849578"/>
              <a:gd name="connsiteX434" fmla="*/ 1878222 w 3646310"/>
              <a:gd name="connsiteY434" fmla="*/ 422978 h 849578"/>
              <a:gd name="connsiteX435" fmla="*/ 1869646 w 3646310"/>
              <a:gd name="connsiteY435" fmla="*/ 419643 h 849578"/>
              <a:gd name="connsiteX436" fmla="*/ 1869526 w 3646310"/>
              <a:gd name="connsiteY436" fmla="*/ 419763 h 849578"/>
              <a:gd name="connsiteX437" fmla="*/ 2399693 w 3646310"/>
              <a:gd name="connsiteY437" fmla="*/ 562173 h 849578"/>
              <a:gd name="connsiteX438" fmla="*/ 2353672 w 3646310"/>
              <a:gd name="connsiteY438" fmla="*/ 550977 h 849578"/>
              <a:gd name="connsiteX439" fmla="*/ 2313804 w 3646310"/>
              <a:gd name="connsiteY439" fmla="*/ 534244 h 849578"/>
              <a:gd name="connsiteX440" fmla="*/ 2304337 w 3646310"/>
              <a:gd name="connsiteY440" fmla="*/ 522267 h 849578"/>
              <a:gd name="connsiteX441" fmla="*/ 2301347 w 3646310"/>
              <a:gd name="connsiteY441" fmla="*/ 507339 h 849578"/>
              <a:gd name="connsiteX442" fmla="*/ 2306317 w 3646310"/>
              <a:gd name="connsiteY442" fmla="*/ 489140 h 849578"/>
              <a:gd name="connsiteX443" fmla="*/ 2319570 w 3646310"/>
              <a:gd name="connsiteY443" fmla="*/ 475619 h 849578"/>
              <a:gd name="connsiteX444" fmla="*/ 2365871 w 3646310"/>
              <a:gd name="connsiteY444" fmla="*/ 463280 h 849578"/>
              <a:gd name="connsiteX445" fmla="*/ 2399758 w 3646310"/>
              <a:gd name="connsiteY445" fmla="*/ 469300 h 849578"/>
              <a:gd name="connsiteX446" fmla="*/ 2427254 w 3646310"/>
              <a:gd name="connsiteY446" fmla="*/ 496024 h 849578"/>
              <a:gd name="connsiteX447" fmla="*/ 2434354 w 3646310"/>
              <a:gd name="connsiteY447" fmla="*/ 503693 h 849578"/>
              <a:gd name="connsiteX448" fmla="*/ 2444552 w 3646310"/>
              <a:gd name="connsiteY448" fmla="*/ 506197 h 849578"/>
              <a:gd name="connsiteX449" fmla="*/ 2464282 w 3646310"/>
              <a:gd name="connsiteY449" fmla="*/ 506197 h 849578"/>
              <a:gd name="connsiteX450" fmla="*/ 2469639 w 3646310"/>
              <a:gd name="connsiteY450" fmla="*/ 505235 h 849578"/>
              <a:gd name="connsiteX451" fmla="*/ 2473921 w 3646310"/>
              <a:gd name="connsiteY451" fmla="*/ 501862 h 849578"/>
              <a:gd name="connsiteX452" fmla="*/ 2476029 w 3646310"/>
              <a:gd name="connsiteY452" fmla="*/ 495435 h 849578"/>
              <a:gd name="connsiteX453" fmla="*/ 2475083 w 3646310"/>
              <a:gd name="connsiteY453" fmla="*/ 488742 h 849578"/>
              <a:gd name="connsiteX454" fmla="*/ 2437754 w 3646310"/>
              <a:gd name="connsiteY454" fmla="*/ 439807 h 849578"/>
              <a:gd name="connsiteX455" fmla="*/ 2366172 w 3646310"/>
              <a:gd name="connsiteY455" fmla="*/ 419643 h 849578"/>
              <a:gd name="connsiteX456" fmla="*/ 2307306 w 3646310"/>
              <a:gd name="connsiteY456" fmla="*/ 431139 h 849578"/>
              <a:gd name="connsiteX457" fmla="*/ 2266277 w 3646310"/>
              <a:gd name="connsiteY457" fmla="*/ 462919 h 849578"/>
              <a:gd name="connsiteX458" fmla="*/ 2251216 w 3646310"/>
              <a:gd name="connsiteY458" fmla="*/ 509626 h 849578"/>
              <a:gd name="connsiteX459" fmla="*/ 2271419 w 3646310"/>
              <a:gd name="connsiteY459" fmla="*/ 563376 h 849578"/>
              <a:gd name="connsiteX460" fmla="*/ 2334437 w 3646310"/>
              <a:gd name="connsiteY460" fmla="*/ 594795 h 849578"/>
              <a:gd name="connsiteX461" fmla="*/ 2386095 w 3646310"/>
              <a:gd name="connsiteY461" fmla="*/ 606833 h 849578"/>
              <a:gd name="connsiteX462" fmla="*/ 2420197 w 3646310"/>
              <a:gd name="connsiteY462" fmla="*/ 622844 h 849578"/>
              <a:gd name="connsiteX463" fmla="*/ 2428438 w 3646310"/>
              <a:gd name="connsiteY463" fmla="*/ 634699 h 849578"/>
              <a:gd name="connsiteX464" fmla="*/ 2431127 w 3646310"/>
              <a:gd name="connsiteY464" fmla="*/ 648846 h 849578"/>
              <a:gd name="connsiteX465" fmla="*/ 2425748 w 3646310"/>
              <a:gd name="connsiteY465" fmla="*/ 667714 h 849578"/>
              <a:gd name="connsiteX466" fmla="*/ 2411957 w 3646310"/>
              <a:gd name="connsiteY466" fmla="*/ 681770 h 849578"/>
              <a:gd name="connsiteX467" fmla="*/ 2359739 w 3646310"/>
              <a:gd name="connsiteY467" fmla="*/ 695674 h 849578"/>
              <a:gd name="connsiteX468" fmla="*/ 2313137 w 3646310"/>
              <a:gd name="connsiteY468" fmla="*/ 683636 h 849578"/>
              <a:gd name="connsiteX469" fmla="*/ 2292482 w 3646310"/>
              <a:gd name="connsiteY469" fmla="*/ 657333 h 849578"/>
              <a:gd name="connsiteX470" fmla="*/ 2276776 w 3646310"/>
              <a:gd name="connsiteY470" fmla="*/ 648966 h 849578"/>
              <a:gd name="connsiteX471" fmla="*/ 2251818 w 3646310"/>
              <a:gd name="connsiteY471" fmla="*/ 648966 h 849578"/>
              <a:gd name="connsiteX472" fmla="*/ 2247429 w 3646310"/>
              <a:gd name="connsiteY472" fmla="*/ 650993 h 849578"/>
              <a:gd name="connsiteX473" fmla="*/ 2244180 w 3646310"/>
              <a:gd name="connsiteY473" fmla="*/ 654564 h 849578"/>
              <a:gd name="connsiteX474" fmla="*/ 2242588 w 3646310"/>
              <a:gd name="connsiteY474" fmla="*/ 659416 h 849578"/>
              <a:gd name="connsiteX475" fmla="*/ 2243019 w 3646310"/>
              <a:gd name="connsiteY475" fmla="*/ 664496 h 849578"/>
              <a:gd name="connsiteX476" fmla="*/ 2281574 w 3646310"/>
              <a:gd name="connsiteY476" fmla="*/ 719147 h 849578"/>
              <a:gd name="connsiteX477" fmla="*/ 2360471 w 3646310"/>
              <a:gd name="connsiteY477" fmla="*/ 739733 h 849578"/>
              <a:gd name="connsiteX478" fmla="*/ 2424328 w 3646310"/>
              <a:gd name="connsiteY478" fmla="*/ 727695 h 849578"/>
              <a:gd name="connsiteX479" fmla="*/ 2467617 w 3646310"/>
              <a:gd name="connsiteY479" fmla="*/ 694589 h 849578"/>
              <a:gd name="connsiteX480" fmla="*/ 2483086 w 3646310"/>
              <a:gd name="connsiteY480" fmla="*/ 646438 h 849578"/>
              <a:gd name="connsiteX481" fmla="*/ 2478202 w 3646310"/>
              <a:gd name="connsiteY481" fmla="*/ 617586 h 849578"/>
              <a:gd name="connsiteX482" fmla="*/ 2462324 w 3646310"/>
              <a:gd name="connsiteY482" fmla="*/ 592929 h 849578"/>
              <a:gd name="connsiteX483" fmla="*/ 2399693 w 3646310"/>
              <a:gd name="connsiteY483" fmla="*/ 562173 h 849578"/>
              <a:gd name="connsiteX484" fmla="*/ 2156097 w 3646310"/>
              <a:gd name="connsiteY484" fmla="*/ 317321 h 849578"/>
              <a:gd name="connsiteX485" fmla="*/ 2131328 w 3646310"/>
              <a:gd name="connsiteY485" fmla="*/ 327071 h 849578"/>
              <a:gd name="connsiteX486" fmla="*/ 2123647 w 3646310"/>
              <a:gd name="connsiteY486" fmla="*/ 337719 h 849578"/>
              <a:gd name="connsiteX487" fmla="*/ 2121010 w 3646310"/>
              <a:gd name="connsiteY487" fmla="*/ 350544 h 849578"/>
              <a:gd name="connsiteX488" fmla="*/ 2123643 w 3646310"/>
              <a:gd name="connsiteY488" fmla="*/ 363374 h 849578"/>
              <a:gd name="connsiteX489" fmla="*/ 2131328 w 3646310"/>
              <a:gd name="connsiteY489" fmla="*/ 374020 h 849578"/>
              <a:gd name="connsiteX490" fmla="*/ 2156097 w 3646310"/>
              <a:gd name="connsiteY490" fmla="*/ 383771 h 849578"/>
              <a:gd name="connsiteX491" fmla="*/ 2180861 w 3646310"/>
              <a:gd name="connsiteY491" fmla="*/ 374020 h 849578"/>
              <a:gd name="connsiteX492" fmla="*/ 2188542 w 3646310"/>
              <a:gd name="connsiteY492" fmla="*/ 363374 h 849578"/>
              <a:gd name="connsiteX493" fmla="*/ 2191188 w 3646310"/>
              <a:gd name="connsiteY493" fmla="*/ 350544 h 849578"/>
              <a:gd name="connsiteX494" fmla="*/ 2188542 w 3646310"/>
              <a:gd name="connsiteY494" fmla="*/ 337719 h 849578"/>
              <a:gd name="connsiteX495" fmla="*/ 2180861 w 3646310"/>
              <a:gd name="connsiteY495" fmla="*/ 327071 h 849578"/>
              <a:gd name="connsiteX496" fmla="*/ 2156097 w 3646310"/>
              <a:gd name="connsiteY496" fmla="*/ 317200 h 849578"/>
              <a:gd name="connsiteX497" fmla="*/ 2156097 w 3646310"/>
              <a:gd name="connsiteY497" fmla="*/ 317321 h 849578"/>
              <a:gd name="connsiteX498" fmla="*/ 2072753 w 3646310"/>
              <a:gd name="connsiteY498" fmla="*/ 419643 h 849578"/>
              <a:gd name="connsiteX499" fmla="*/ 2069597 w 3646310"/>
              <a:gd name="connsiteY499" fmla="*/ 419643 h 849578"/>
              <a:gd name="connsiteX500" fmla="*/ 2007620 w 3646310"/>
              <a:gd name="connsiteY500" fmla="*/ 434088 h 849578"/>
              <a:gd name="connsiteX501" fmla="*/ 1977997 w 3646310"/>
              <a:gd name="connsiteY501" fmla="*/ 464184 h 849578"/>
              <a:gd name="connsiteX502" fmla="*/ 1977997 w 3646310"/>
              <a:gd name="connsiteY502" fmla="*/ 438062 h 849578"/>
              <a:gd name="connsiteX503" fmla="*/ 1976963 w 3646310"/>
              <a:gd name="connsiteY503" fmla="*/ 432901 h 849578"/>
              <a:gd name="connsiteX504" fmla="*/ 1974015 w 3646310"/>
              <a:gd name="connsiteY504" fmla="*/ 428527 h 849578"/>
              <a:gd name="connsiteX505" fmla="*/ 1969604 w 3646310"/>
              <a:gd name="connsiteY505" fmla="*/ 425605 h 849578"/>
              <a:gd name="connsiteX506" fmla="*/ 1964402 w 3646310"/>
              <a:gd name="connsiteY506" fmla="*/ 424579 h 849578"/>
              <a:gd name="connsiteX507" fmla="*/ 1941579 w 3646310"/>
              <a:gd name="connsiteY507" fmla="*/ 424579 h 849578"/>
              <a:gd name="connsiteX508" fmla="*/ 1936374 w 3646310"/>
              <a:gd name="connsiteY508" fmla="*/ 425605 h 849578"/>
              <a:gd name="connsiteX509" fmla="*/ 1931963 w 3646310"/>
              <a:gd name="connsiteY509" fmla="*/ 428527 h 849578"/>
              <a:gd name="connsiteX510" fmla="*/ 1929016 w 3646310"/>
              <a:gd name="connsiteY510" fmla="*/ 432901 h 849578"/>
              <a:gd name="connsiteX511" fmla="*/ 1927981 w 3646310"/>
              <a:gd name="connsiteY511" fmla="*/ 438062 h 849578"/>
              <a:gd name="connsiteX512" fmla="*/ 1927981 w 3646310"/>
              <a:gd name="connsiteY512" fmla="*/ 720954 h 849578"/>
              <a:gd name="connsiteX513" fmla="*/ 1929016 w 3646310"/>
              <a:gd name="connsiteY513" fmla="*/ 726113 h 849578"/>
              <a:gd name="connsiteX514" fmla="*/ 1931963 w 3646310"/>
              <a:gd name="connsiteY514" fmla="*/ 730487 h 849578"/>
              <a:gd name="connsiteX515" fmla="*/ 1936374 w 3646310"/>
              <a:gd name="connsiteY515" fmla="*/ 733409 h 849578"/>
              <a:gd name="connsiteX516" fmla="*/ 1941579 w 3646310"/>
              <a:gd name="connsiteY516" fmla="*/ 734436 h 849578"/>
              <a:gd name="connsiteX517" fmla="*/ 1964402 w 3646310"/>
              <a:gd name="connsiteY517" fmla="*/ 734436 h 849578"/>
              <a:gd name="connsiteX518" fmla="*/ 1969604 w 3646310"/>
              <a:gd name="connsiteY518" fmla="*/ 733409 h 849578"/>
              <a:gd name="connsiteX519" fmla="*/ 1974015 w 3646310"/>
              <a:gd name="connsiteY519" fmla="*/ 730487 h 849578"/>
              <a:gd name="connsiteX520" fmla="*/ 1976963 w 3646310"/>
              <a:gd name="connsiteY520" fmla="*/ 726113 h 849578"/>
              <a:gd name="connsiteX521" fmla="*/ 1977997 w 3646310"/>
              <a:gd name="connsiteY521" fmla="*/ 720954 h 849578"/>
              <a:gd name="connsiteX522" fmla="*/ 1977997 w 3646310"/>
              <a:gd name="connsiteY522" fmla="*/ 547607 h 849578"/>
              <a:gd name="connsiteX523" fmla="*/ 1988135 w 3646310"/>
              <a:gd name="connsiteY523" fmla="*/ 500960 h 849578"/>
              <a:gd name="connsiteX524" fmla="*/ 2015815 w 3646310"/>
              <a:gd name="connsiteY524" fmla="*/ 472850 h 849578"/>
              <a:gd name="connsiteX525" fmla="*/ 2055879 w 3646310"/>
              <a:gd name="connsiteY525" fmla="*/ 463160 h 849578"/>
              <a:gd name="connsiteX526" fmla="*/ 2073056 w 3646310"/>
              <a:gd name="connsiteY526" fmla="*/ 463160 h 849578"/>
              <a:gd name="connsiteX527" fmla="*/ 2081641 w 3646310"/>
              <a:gd name="connsiteY527" fmla="*/ 459633 h 849578"/>
              <a:gd name="connsiteX528" fmla="*/ 2085195 w 3646310"/>
              <a:gd name="connsiteY528" fmla="*/ 451122 h 849578"/>
              <a:gd name="connsiteX529" fmla="*/ 2085195 w 3646310"/>
              <a:gd name="connsiteY529" fmla="*/ 431199 h 849578"/>
              <a:gd name="connsiteX530" fmla="*/ 2081473 w 3646310"/>
              <a:gd name="connsiteY530" fmla="*/ 422997 h 849578"/>
              <a:gd name="connsiteX531" fmla="*/ 2073056 w 3646310"/>
              <a:gd name="connsiteY531" fmla="*/ 419643 h 849578"/>
              <a:gd name="connsiteX532" fmla="*/ 2072753 w 3646310"/>
              <a:gd name="connsiteY532" fmla="*/ 419643 h 84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646310" h="849578">
                <a:moveTo>
                  <a:pt x="3186249" y="673283"/>
                </a:moveTo>
                <a:cubicBezTo>
                  <a:pt x="3181666" y="673207"/>
                  <a:pt x="3177126" y="674031"/>
                  <a:pt x="3172888" y="675703"/>
                </a:cubicBezTo>
                <a:cubicBezTo>
                  <a:pt x="3168628" y="677377"/>
                  <a:pt x="3164755" y="679868"/>
                  <a:pt x="3161485" y="683033"/>
                </a:cubicBezTo>
                <a:cubicBezTo>
                  <a:pt x="3158193" y="686002"/>
                  <a:pt x="3155568" y="689628"/>
                  <a:pt x="3153761" y="693673"/>
                </a:cubicBezTo>
                <a:cubicBezTo>
                  <a:pt x="3151975" y="697717"/>
                  <a:pt x="3151071" y="702092"/>
                  <a:pt x="3151093" y="706509"/>
                </a:cubicBezTo>
                <a:cubicBezTo>
                  <a:pt x="3151071" y="710924"/>
                  <a:pt x="3151997" y="715296"/>
                  <a:pt x="3153783" y="719340"/>
                </a:cubicBezTo>
                <a:cubicBezTo>
                  <a:pt x="3155568" y="723383"/>
                  <a:pt x="3158193" y="727011"/>
                  <a:pt x="3161485" y="729982"/>
                </a:cubicBezTo>
                <a:cubicBezTo>
                  <a:pt x="3168112" y="736335"/>
                  <a:pt x="3177019" y="739821"/>
                  <a:pt x="3186249" y="739672"/>
                </a:cubicBezTo>
                <a:cubicBezTo>
                  <a:pt x="3195458" y="739804"/>
                  <a:pt x="3204344" y="736320"/>
                  <a:pt x="3210949" y="729982"/>
                </a:cubicBezTo>
                <a:cubicBezTo>
                  <a:pt x="3214262" y="727017"/>
                  <a:pt x="3216887" y="723392"/>
                  <a:pt x="3218672" y="719347"/>
                </a:cubicBezTo>
                <a:cubicBezTo>
                  <a:pt x="3220458" y="715300"/>
                  <a:pt x="3221362" y="710926"/>
                  <a:pt x="3221341" y="706509"/>
                </a:cubicBezTo>
                <a:cubicBezTo>
                  <a:pt x="3221384" y="702089"/>
                  <a:pt x="3220480" y="697711"/>
                  <a:pt x="3218694" y="693664"/>
                </a:cubicBezTo>
                <a:cubicBezTo>
                  <a:pt x="3216909" y="689617"/>
                  <a:pt x="3214262" y="685994"/>
                  <a:pt x="3210949" y="683033"/>
                </a:cubicBezTo>
                <a:cubicBezTo>
                  <a:pt x="3207678" y="679873"/>
                  <a:pt x="3203827" y="677383"/>
                  <a:pt x="3199589" y="675712"/>
                </a:cubicBezTo>
                <a:cubicBezTo>
                  <a:pt x="3195350" y="674038"/>
                  <a:pt x="3190810" y="673212"/>
                  <a:pt x="3186249" y="673283"/>
                </a:cubicBezTo>
                <a:close/>
                <a:moveTo>
                  <a:pt x="3056598" y="432524"/>
                </a:moveTo>
                <a:cubicBezTo>
                  <a:pt x="3039429" y="423699"/>
                  <a:pt x="3020323" y="419288"/>
                  <a:pt x="3000981" y="419703"/>
                </a:cubicBezTo>
                <a:cubicBezTo>
                  <a:pt x="2976045" y="419703"/>
                  <a:pt x="2953454" y="424940"/>
                  <a:pt x="2939017" y="434149"/>
                </a:cubicBezTo>
                <a:cubicBezTo>
                  <a:pt x="2927076" y="441952"/>
                  <a:pt x="2916964" y="452217"/>
                  <a:pt x="2909390" y="464244"/>
                </a:cubicBezTo>
                <a:lnTo>
                  <a:pt x="2909390" y="438122"/>
                </a:lnTo>
                <a:cubicBezTo>
                  <a:pt x="2909369" y="434551"/>
                  <a:pt x="2907949" y="431130"/>
                  <a:pt x="2905389" y="428606"/>
                </a:cubicBezTo>
                <a:cubicBezTo>
                  <a:pt x="2902850" y="426080"/>
                  <a:pt x="2899386" y="424654"/>
                  <a:pt x="2895793" y="424639"/>
                </a:cubicBezTo>
                <a:lnTo>
                  <a:pt x="2872900" y="424639"/>
                </a:lnTo>
                <a:cubicBezTo>
                  <a:pt x="2869307" y="424654"/>
                  <a:pt x="2865865" y="426080"/>
                  <a:pt x="2863304" y="428606"/>
                </a:cubicBezTo>
                <a:cubicBezTo>
                  <a:pt x="2860766" y="431130"/>
                  <a:pt x="2859324" y="434551"/>
                  <a:pt x="2859324" y="438122"/>
                </a:cubicBezTo>
                <a:lnTo>
                  <a:pt x="2859324" y="721014"/>
                </a:lnTo>
                <a:cubicBezTo>
                  <a:pt x="2859324" y="724584"/>
                  <a:pt x="2860766" y="728005"/>
                  <a:pt x="2863304" y="730528"/>
                </a:cubicBezTo>
                <a:cubicBezTo>
                  <a:pt x="2865865" y="733054"/>
                  <a:pt x="2869307" y="734481"/>
                  <a:pt x="2872900" y="734496"/>
                </a:cubicBezTo>
                <a:lnTo>
                  <a:pt x="2895793" y="734496"/>
                </a:lnTo>
                <a:cubicBezTo>
                  <a:pt x="2899386" y="734481"/>
                  <a:pt x="2902850" y="733054"/>
                  <a:pt x="2905389" y="730528"/>
                </a:cubicBezTo>
                <a:cubicBezTo>
                  <a:pt x="2907949" y="728005"/>
                  <a:pt x="2909369" y="724584"/>
                  <a:pt x="2909390" y="721014"/>
                </a:cubicBezTo>
                <a:lnTo>
                  <a:pt x="2909390" y="547668"/>
                </a:lnTo>
                <a:cubicBezTo>
                  <a:pt x="2908938" y="531535"/>
                  <a:pt x="2912403" y="515532"/>
                  <a:pt x="2919524" y="501020"/>
                </a:cubicBezTo>
                <a:cubicBezTo>
                  <a:pt x="2925806" y="489178"/>
                  <a:pt x="2935424" y="479408"/>
                  <a:pt x="2947214" y="472911"/>
                </a:cubicBezTo>
                <a:cubicBezTo>
                  <a:pt x="2959499" y="466316"/>
                  <a:pt x="2973291" y="462979"/>
                  <a:pt x="2987276" y="463220"/>
                </a:cubicBezTo>
                <a:cubicBezTo>
                  <a:pt x="2996721" y="462757"/>
                  <a:pt x="3006166" y="464296"/>
                  <a:pt x="3014987" y="467730"/>
                </a:cubicBezTo>
                <a:cubicBezTo>
                  <a:pt x="3023809" y="471166"/>
                  <a:pt x="3031769" y="476420"/>
                  <a:pt x="3038375" y="483143"/>
                </a:cubicBezTo>
                <a:cubicBezTo>
                  <a:pt x="3050531" y="496446"/>
                  <a:pt x="3057007" y="515164"/>
                  <a:pt x="3057007" y="538879"/>
                </a:cubicBezTo>
                <a:lnTo>
                  <a:pt x="3057007" y="721014"/>
                </a:lnTo>
                <a:cubicBezTo>
                  <a:pt x="3057028" y="724584"/>
                  <a:pt x="3058470" y="728005"/>
                  <a:pt x="3061009" y="730528"/>
                </a:cubicBezTo>
                <a:cubicBezTo>
                  <a:pt x="3063569" y="733054"/>
                  <a:pt x="3067011" y="734481"/>
                  <a:pt x="3070604" y="734496"/>
                </a:cubicBezTo>
                <a:lnTo>
                  <a:pt x="3093497" y="734496"/>
                </a:lnTo>
                <a:cubicBezTo>
                  <a:pt x="3097090" y="734481"/>
                  <a:pt x="3100554" y="733054"/>
                  <a:pt x="3103092" y="730528"/>
                </a:cubicBezTo>
                <a:cubicBezTo>
                  <a:pt x="3105631" y="728005"/>
                  <a:pt x="3107073" y="724584"/>
                  <a:pt x="3107094" y="721014"/>
                </a:cubicBezTo>
                <a:lnTo>
                  <a:pt x="3107094" y="536833"/>
                </a:lnTo>
                <a:cubicBezTo>
                  <a:pt x="3107869" y="514295"/>
                  <a:pt x="3103308" y="491891"/>
                  <a:pt x="3093798" y="471407"/>
                </a:cubicBezTo>
                <a:cubicBezTo>
                  <a:pt x="3085730" y="454889"/>
                  <a:pt x="3072648" y="441277"/>
                  <a:pt x="3056404" y="432464"/>
                </a:cubicBezTo>
                <a:lnTo>
                  <a:pt x="3056598" y="432524"/>
                </a:lnTo>
                <a:close/>
                <a:moveTo>
                  <a:pt x="3471736" y="438542"/>
                </a:moveTo>
                <a:cubicBezTo>
                  <a:pt x="3459988" y="431472"/>
                  <a:pt x="3447057" y="426577"/>
                  <a:pt x="3433546" y="424097"/>
                </a:cubicBezTo>
                <a:cubicBezTo>
                  <a:pt x="3422143" y="421898"/>
                  <a:pt x="3410568" y="420710"/>
                  <a:pt x="3398949" y="420547"/>
                </a:cubicBezTo>
                <a:cubicBezTo>
                  <a:pt x="3382791" y="420609"/>
                  <a:pt x="3366719" y="422733"/>
                  <a:pt x="3351121" y="426866"/>
                </a:cubicBezTo>
                <a:cubicBezTo>
                  <a:pt x="3334812" y="431184"/>
                  <a:pt x="3319579" y="438740"/>
                  <a:pt x="3306305" y="449076"/>
                </a:cubicBezTo>
                <a:cubicBezTo>
                  <a:pt x="3293094" y="459408"/>
                  <a:pt x="3282659" y="472829"/>
                  <a:pt x="3275968" y="488139"/>
                </a:cubicBezTo>
                <a:cubicBezTo>
                  <a:pt x="3274892" y="490463"/>
                  <a:pt x="3274397" y="493008"/>
                  <a:pt x="3274505" y="495562"/>
                </a:cubicBezTo>
                <a:cubicBezTo>
                  <a:pt x="3274612" y="498116"/>
                  <a:pt x="3275344" y="500607"/>
                  <a:pt x="3276635" y="502825"/>
                </a:cubicBezTo>
                <a:cubicBezTo>
                  <a:pt x="3277496" y="504172"/>
                  <a:pt x="3278700" y="505274"/>
                  <a:pt x="3280142" y="506023"/>
                </a:cubicBezTo>
                <a:cubicBezTo>
                  <a:pt x="3281562" y="506774"/>
                  <a:pt x="3283154" y="507144"/>
                  <a:pt x="3284768" y="507098"/>
                </a:cubicBezTo>
                <a:lnTo>
                  <a:pt x="3310500" y="507098"/>
                </a:lnTo>
                <a:cubicBezTo>
                  <a:pt x="3313405" y="507522"/>
                  <a:pt x="3316373" y="507189"/>
                  <a:pt x="3319106" y="506135"/>
                </a:cubicBezTo>
                <a:cubicBezTo>
                  <a:pt x="3321839" y="505078"/>
                  <a:pt x="3324248" y="503338"/>
                  <a:pt x="3326099" y="501081"/>
                </a:cubicBezTo>
                <a:cubicBezTo>
                  <a:pt x="3332187" y="492436"/>
                  <a:pt x="3339675" y="484849"/>
                  <a:pt x="3348259" y="478629"/>
                </a:cubicBezTo>
                <a:cubicBezTo>
                  <a:pt x="3360889" y="468999"/>
                  <a:pt x="3378617" y="464124"/>
                  <a:pt x="3400950" y="464124"/>
                </a:cubicBezTo>
                <a:cubicBezTo>
                  <a:pt x="3423283" y="464124"/>
                  <a:pt x="3438710" y="469481"/>
                  <a:pt x="3449510" y="480133"/>
                </a:cubicBezTo>
                <a:cubicBezTo>
                  <a:pt x="3460311" y="490788"/>
                  <a:pt x="3465410" y="505956"/>
                  <a:pt x="3465410" y="525277"/>
                </a:cubicBezTo>
                <a:lnTo>
                  <a:pt x="3465410" y="614417"/>
                </a:lnTo>
                <a:cubicBezTo>
                  <a:pt x="3465410" y="664134"/>
                  <a:pt x="3436214" y="680626"/>
                  <a:pt x="3426553" y="686104"/>
                </a:cubicBezTo>
                <a:cubicBezTo>
                  <a:pt x="3412074" y="693711"/>
                  <a:pt x="3395851" y="697446"/>
                  <a:pt x="3379456" y="696936"/>
                </a:cubicBezTo>
                <a:cubicBezTo>
                  <a:pt x="3363062" y="696936"/>
                  <a:pt x="3346129" y="695734"/>
                  <a:pt x="3333263" y="686947"/>
                </a:cubicBezTo>
                <a:cubicBezTo>
                  <a:pt x="3326378" y="681955"/>
                  <a:pt x="3321086" y="675114"/>
                  <a:pt x="3318009" y="667228"/>
                </a:cubicBezTo>
                <a:cubicBezTo>
                  <a:pt x="3314932" y="659345"/>
                  <a:pt x="3314200" y="650750"/>
                  <a:pt x="3315900" y="642466"/>
                </a:cubicBezTo>
                <a:cubicBezTo>
                  <a:pt x="3319967" y="620557"/>
                  <a:pt x="3341998" y="610565"/>
                  <a:pt x="3351228" y="607254"/>
                </a:cubicBezTo>
                <a:cubicBezTo>
                  <a:pt x="3373949" y="599347"/>
                  <a:pt x="3397766" y="594943"/>
                  <a:pt x="3421820" y="594194"/>
                </a:cubicBezTo>
                <a:cubicBezTo>
                  <a:pt x="3425305" y="594022"/>
                  <a:pt x="3428554" y="592531"/>
                  <a:pt x="3430943" y="590031"/>
                </a:cubicBezTo>
                <a:cubicBezTo>
                  <a:pt x="3433331" y="587531"/>
                  <a:pt x="3434665" y="584214"/>
                  <a:pt x="3434643" y="580771"/>
                </a:cubicBezTo>
                <a:lnTo>
                  <a:pt x="3434643" y="564581"/>
                </a:lnTo>
                <a:cubicBezTo>
                  <a:pt x="3434643" y="562752"/>
                  <a:pt x="3434299" y="560940"/>
                  <a:pt x="3433610" y="559249"/>
                </a:cubicBezTo>
                <a:cubicBezTo>
                  <a:pt x="3432900" y="557558"/>
                  <a:pt x="3431868" y="556024"/>
                  <a:pt x="3430555" y="554733"/>
                </a:cubicBezTo>
                <a:cubicBezTo>
                  <a:pt x="3429264" y="553444"/>
                  <a:pt x="3427694" y="552427"/>
                  <a:pt x="3425994" y="551741"/>
                </a:cubicBezTo>
                <a:cubicBezTo>
                  <a:pt x="3424294" y="551054"/>
                  <a:pt x="3422465" y="550712"/>
                  <a:pt x="3420615" y="550736"/>
                </a:cubicBezTo>
                <a:cubicBezTo>
                  <a:pt x="3388816" y="551880"/>
                  <a:pt x="3343225" y="557657"/>
                  <a:pt x="3306434" y="578906"/>
                </a:cubicBezTo>
                <a:cubicBezTo>
                  <a:pt x="3296687" y="584442"/>
                  <a:pt x="3288188" y="591912"/>
                  <a:pt x="3281497" y="600849"/>
                </a:cubicBezTo>
                <a:cubicBezTo>
                  <a:pt x="3274784" y="609787"/>
                  <a:pt x="3270008" y="620000"/>
                  <a:pt x="3267469" y="630850"/>
                </a:cubicBezTo>
                <a:cubicBezTo>
                  <a:pt x="3264845" y="642025"/>
                  <a:pt x="3264565" y="653618"/>
                  <a:pt x="3266652" y="664905"/>
                </a:cubicBezTo>
                <a:cubicBezTo>
                  <a:pt x="3268739" y="676191"/>
                  <a:pt x="3273150" y="686930"/>
                  <a:pt x="3279604" y="696457"/>
                </a:cubicBezTo>
                <a:cubicBezTo>
                  <a:pt x="3289157" y="710706"/>
                  <a:pt x="3302561" y="722008"/>
                  <a:pt x="3318267" y="729078"/>
                </a:cubicBezTo>
                <a:cubicBezTo>
                  <a:pt x="3335716" y="736938"/>
                  <a:pt x="3354714" y="740785"/>
                  <a:pt x="3373884" y="740335"/>
                </a:cubicBezTo>
                <a:cubicBezTo>
                  <a:pt x="3436945" y="740335"/>
                  <a:pt x="3456847" y="709035"/>
                  <a:pt x="3465410" y="695252"/>
                </a:cubicBezTo>
                <a:lnTo>
                  <a:pt x="3465410" y="721615"/>
                </a:lnTo>
                <a:cubicBezTo>
                  <a:pt x="3465410" y="723385"/>
                  <a:pt x="3465754" y="725139"/>
                  <a:pt x="3466443" y="726774"/>
                </a:cubicBezTo>
                <a:cubicBezTo>
                  <a:pt x="3467131" y="728411"/>
                  <a:pt x="3468142" y="729896"/>
                  <a:pt x="3469391" y="731148"/>
                </a:cubicBezTo>
                <a:cubicBezTo>
                  <a:pt x="3470660" y="732400"/>
                  <a:pt x="3472166" y="733394"/>
                  <a:pt x="3473801" y="734072"/>
                </a:cubicBezTo>
                <a:cubicBezTo>
                  <a:pt x="3475458" y="734750"/>
                  <a:pt x="3477222" y="735098"/>
                  <a:pt x="3479008" y="735098"/>
                </a:cubicBezTo>
                <a:lnTo>
                  <a:pt x="3501900" y="735098"/>
                </a:lnTo>
                <a:cubicBezTo>
                  <a:pt x="3503686" y="735098"/>
                  <a:pt x="3505450" y="734747"/>
                  <a:pt x="3507085" y="734070"/>
                </a:cubicBezTo>
                <a:cubicBezTo>
                  <a:pt x="3508742" y="733392"/>
                  <a:pt x="3510226" y="732398"/>
                  <a:pt x="3511496" y="731146"/>
                </a:cubicBezTo>
                <a:cubicBezTo>
                  <a:pt x="3512744" y="729891"/>
                  <a:pt x="3513733" y="728405"/>
                  <a:pt x="3514422" y="726770"/>
                </a:cubicBezTo>
                <a:cubicBezTo>
                  <a:pt x="3515089" y="725134"/>
                  <a:pt x="3515433" y="723383"/>
                  <a:pt x="3515433" y="721615"/>
                </a:cubicBezTo>
                <a:lnTo>
                  <a:pt x="3515433" y="530273"/>
                </a:lnTo>
                <a:cubicBezTo>
                  <a:pt x="3516186" y="509859"/>
                  <a:pt x="3511797" y="489578"/>
                  <a:pt x="3502632" y="471286"/>
                </a:cubicBezTo>
                <a:cubicBezTo>
                  <a:pt x="3495489" y="457723"/>
                  <a:pt x="3484817" y="446311"/>
                  <a:pt x="3471736" y="438241"/>
                </a:cubicBezTo>
                <a:lnTo>
                  <a:pt x="3471736" y="438542"/>
                </a:lnTo>
                <a:close/>
                <a:moveTo>
                  <a:pt x="2743314" y="439867"/>
                </a:moveTo>
                <a:cubicBezTo>
                  <a:pt x="2721067" y="426280"/>
                  <a:pt x="2695335" y="419361"/>
                  <a:pt x="2669194" y="419944"/>
                </a:cubicBezTo>
                <a:cubicBezTo>
                  <a:pt x="2643096" y="419370"/>
                  <a:pt x="2617385" y="426289"/>
                  <a:pt x="2595138" y="439867"/>
                </a:cubicBezTo>
                <a:cubicBezTo>
                  <a:pt x="2573601" y="453525"/>
                  <a:pt x="2556410" y="472954"/>
                  <a:pt x="2545545" y="495904"/>
                </a:cubicBezTo>
                <a:cubicBezTo>
                  <a:pt x="2533195" y="522271"/>
                  <a:pt x="2527107" y="551101"/>
                  <a:pt x="2527774" y="580169"/>
                </a:cubicBezTo>
                <a:cubicBezTo>
                  <a:pt x="2527107" y="609238"/>
                  <a:pt x="2533195" y="638066"/>
                  <a:pt x="2545545" y="664435"/>
                </a:cubicBezTo>
                <a:cubicBezTo>
                  <a:pt x="2556410" y="687384"/>
                  <a:pt x="2573601" y="706814"/>
                  <a:pt x="2595138" y="720472"/>
                </a:cubicBezTo>
                <a:cubicBezTo>
                  <a:pt x="2617385" y="734025"/>
                  <a:pt x="2643096" y="740942"/>
                  <a:pt x="2669194" y="740395"/>
                </a:cubicBezTo>
                <a:cubicBezTo>
                  <a:pt x="2695313" y="740948"/>
                  <a:pt x="2721045" y="734033"/>
                  <a:pt x="2743314" y="720472"/>
                </a:cubicBezTo>
                <a:cubicBezTo>
                  <a:pt x="2764851" y="706814"/>
                  <a:pt x="2782041" y="687384"/>
                  <a:pt x="2792907" y="664435"/>
                </a:cubicBezTo>
                <a:cubicBezTo>
                  <a:pt x="2805235" y="638058"/>
                  <a:pt x="2811323" y="609234"/>
                  <a:pt x="2810700" y="580169"/>
                </a:cubicBezTo>
                <a:cubicBezTo>
                  <a:pt x="2811323" y="551104"/>
                  <a:pt x="2805235" y="522280"/>
                  <a:pt x="2792907" y="495904"/>
                </a:cubicBezTo>
                <a:cubicBezTo>
                  <a:pt x="2782084" y="472835"/>
                  <a:pt x="2764851" y="453297"/>
                  <a:pt x="2743249" y="439566"/>
                </a:cubicBezTo>
                <a:lnTo>
                  <a:pt x="2743314" y="439867"/>
                </a:lnTo>
                <a:close/>
                <a:moveTo>
                  <a:pt x="2752780" y="636627"/>
                </a:moveTo>
                <a:cubicBezTo>
                  <a:pt x="2746735" y="653482"/>
                  <a:pt x="2736106" y="668353"/>
                  <a:pt x="2722078" y="679604"/>
                </a:cubicBezTo>
                <a:cubicBezTo>
                  <a:pt x="2706888" y="690949"/>
                  <a:pt x="2688192" y="696732"/>
                  <a:pt x="2669194" y="695975"/>
                </a:cubicBezTo>
                <a:cubicBezTo>
                  <a:pt x="2650217" y="696734"/>
                  <a:pt x="2631563" y="690949"/>
                  <a:pt x="2616395" y="679604"/>
                </a:cubicBezTo>
                <a:cubicBezTo>
                  <a:pt x="2602345" y="668371"/>
                  <a:pt x="2591717" y="653495"/>
                  <a:pt x="2585671" y="636627"/>
                </a:cubicBezTo>
                <a:cubicBezTo>
                  <a:pt x="2578958" y="618408"/>
                  <a:pt x="2575581" y="599145"/>
                  <a:pt x="2575710" y="579747"/>
                </a:cubicBezTo>
                <a:cubicBezTo>
                  <a:pt x="2575581" y="560351"/>
                  <a:pt x="2578958" y="541088"/>
                  <a:pt x="2585671" y="522869"/>
                </a:cubicBezTo>
                <a:cubicBezTo>
                  <a:pt x="2591717" y="506001"/>
                  <a:pt x="2602345" y="491125"/>
                  <a:pt x="2616395" y="479892"/>
                </a:cubicBezTo>
                <a:cubicBezTo>
                  <a:pt x="2631563" y="468547"/>
                  <a:pt x="2650217" y="462762"/>
                  <a:pt x="2669194" y="463521"/>
                </a:cubicBezTo>
                <a:cubicBezTo>
                  <a:pt x="2688192" y="462764"/>
                  <a:pt x="2706888" y="468547"/>
                  <a:pt x="2722078" y="479892"/>
                </a:cubicBezTo>
                <a:cubicBezTo>
                  <a:pt x="2736106" y="491143"/>
                  <a:pt x="2746735" y="506014"/>
                  <a:pt x="2752780" y="522869"/>
                </a:cubicBezTo>
                <a:cubicBezTo>
                  <a:pt x="2759472" y="541090"/>
                  <a:pt x="2762828" y="560355"/>
                  <a:pt x="2762678" y="579747"/>
                </a:cubicBezTo>
                <a:cubicBezTo>
                  <a:pt x="2762828" y="599033"/>
                  <a:pt x="2759515" y="618190"/>
                  <a:pt x="2752910" y="636326"/>
                </a:cubicBezTo>
                <a:lnTo>
                  <a:pt x="2752780" y="636627"/>
                </a:lnTo>
                <a:close/>
                <a:moveTo>
                  <a:pt x="3611155" y="384552"/>
                </a:moveTo>
                <a:cubicBezTo>
                  <a:pt x="3620385" y="384700"/>
                  <a:pt x="3629292" y="381217"/>
                  <a:pt x="3635919" y="374861"/>
                </a:cubicBezTo>
                <a:cubicBezTo>
                  <a:pt x="3639211" y="371881"/>
                  <a:pt x="3641857" y="368245"/>
                  <a:pt x="3643643" y="364189"/>
                </a:cubicBezTo>
                <a:cubicBezTo>
                  <a:pt x="3645429" y="360136"/>
                  <a:pt x="3646332" y="355753"/>
                  <a:pt x="3646311" y="351328"/>
                </a:cubicBezTo>
                <a:cubicBezTo>
                  <a:pt x="3646311" y="346913"/>
                  <a:pt x="3645407" y="342543"/>
                  <a:pt x="3643621" y="338500"/>
                </a:cubicBezTo>
                <a:cubicBezTo>
                  <a:pt x="3641836" y="334457"/>
                  <a:pt x="3639211" y="330830"/>
                  <a:pt x="3635919" y="327854"/>
                </a:cubicBezTo>
                <a:cubicBezTo>
                  <a:pt x="3629292" y="321501"/>
                  <a:pt x="3620385" y="318015"/>
                  <a:pt x="3611155" y="318164"/>
                </a:cubicBezTo>
                <a:cubicBezTo>
                  <a:pt x="3601946" y="318031"/>
                  <a:pt x="3593060" y="321514"/>
                  <a:pt x="3586455" y="327854"/>
                </a:cubicBezTo>
                <a:cubicBezTo>
                  <a:pt x="3583163" y="330830"/>
                  <a:pt x="3580538" y="334457"/>
                  <a:pt x="3578753" y="338500"/>
                </a:cubicBezTo>
                <a:cubicBezTo>
                  <a:pt x="3576967" y="342543"/>
                  <a:pt x="3576042" y="346913"/>
                  <a:pt x="3576063" y="351328"/>
                </a:cubicBezTo>
                <a:cubicBezTo>
                  <a:pt x="3576042" y="355753"/>
                  <a:pt x="3576945" y="360136"/>
                  <a:pt x="3578731" y="364189"/>
                </a:cubicBezTo>
                <a:cubicBezTo>
                  <a:pt x="3580517" y="368245"/>
                  <a:pt x="3583142" y="371881"/>
                  <a:pt x="3586455" y="374861"/>
                </a:cubicBezTo>
                <a:cubicBezTo>
                  <a:pt x="3593103" y="381077"/>
                  <a:pt x="3601946" y="384448"/>
                  <a:pt x="3611090" y="384252"/>
                </a:cubicBezTo>
                <a:lnTo>
                  <a:pt x="3611155" y="384552"/>
                </a:lnTo>
                <a:close/>
                <a:moveTo>
                  <a:pt x="2167565" y="425121"/>
                </a:moveTo>
                <a:lnTo>
                  <a:pt x="2144743" y="425121"/>
                </a:lnTo>
                <a:cubicBezTo>
                  <a:pt x="2141137" y="425121"/>
                  <a:pt x="2137680" y="426541"/>
                  <a:pt x="2135130" y="429069"/>
                </a:cubicBezTo>
                <a:cubicBezTo>
                  <a:pt x="2132578" y="431597"/>
                  <a:pt x="2131148" y="435026"/>
                  <a:pt x="2131148" y="438602"/>
                </a:cubicBezTo>
                <a:lnTo>
                  <a:pt x="2131148" y="721494"/>
                </a:lnTo>
                <a:cubicBezTo>
                  <a:pt x="2131148" y="725070"/>
                  <a:pt x="2132578" y="728499"/>
                  <a:pt x="2135130" y="731027"/>
                </a:cubicBezTo>
                <a:cubicBezTo>
                  <a:pt x="2137680" y="733558"/>
                  <a:pt x="2141137" y="734978"/>
                  <a:pt x="2144743" y="734978"/>
                </a:cubicBezTo>
                <a:lnTo>
                  <a:pt x="2167565" y="734978"/>
                </a:lnTo>
                <a:cubicBezTo>
                  <a:pt x="2171179" y="734960"/>
                  <a:pt x="2174621" y="733536"/>
                  <a:pt x="2177160" y="731010"/>
                </a:cubicBezTo>
                <a:cubicBezTo>
                  <a:pt x="2179721" y="728487"/>
                  <a:pt x="2181141" y="725066"/>
                  <a:pt x="2181162" y="721494"/>
                </a:cubicBezTo>
                <a:lnTo>
                  <a:pt x="2181162" y="438602"/>
                </a:lnTo>
                <a:cubicBezTo>
                  <a:pt x="2181205" y="436804"/>
                  <a:pt x="2180861" y="435018"/>
                  <a:pt x="2180194" y="433346"/>
                </a:cubicBezTo>
                <a:cubicBezTo>
                  <a:pt x="2179527" y="431674"/>
                  <a:pt x="2178516" y="430153"/>
                  <a:pt x="2177246" y="428871"/>
                </a:cubicBezTo>
                <a:cubicBezTo>
                  <a:pt x="2175977" y="427589"/>
                  <a:pt x="2174471" y="426569"/>
                  <a:pt x="2172793" y="425874"/>
                </a:cubicBezTo>
                <a:cubicBezTo>
                  <a:pt x="2171114" y="425177"/>
                  <a:pt x="2169329" y="424820"/>
                  <a:pt x="2167500" y="424820"/>
                </a:cubicBezTo>
                <a:lnTo>
                  <a:pt x="2167565" y="425121"/>
                </a:lnTo>
                <a:close/>
                <a:moveTo>
                  <a:pt x="3622622" y="425723"/>
                </a:moveTo>
                <a:lnTo>
                  <a:pt x="3599752" y="425723"/>
                </a:lnTo>
                <a:cubicBezTo>
                  <a:pt x="3596137" y="425738"/>
                  <a:pt x="3592694" y="427163"/>
                  <a:pt x="3590156" y="429688"/>
                </a:cubicBezTo>
                <a:cubicBezTo>
                  <a:pt x="3587595" y="432214"/>
                  <a:pt x="3586154" y="435633"/>
                  <a:pt x="3586154" y="439205"/>
                </a:cubicBezTo>
                <a:lnTo>
                  <a:pt x="3586154" y="722096"/>
                </a:lnTo>
                <a:cubicBezTo>
                  <a:pt x="3586154" y="725672"/>
                  <a:pt x="3587574" y="729102"/>
                  <a:pt x="3590134" y="731630"/>
                </a:cubicBezTo>
                <a:cubicBezTo>
                  <a:pt x="3592673" y="734158"/>
                  <a:pt x="3596137" y="735580"/>
                  <a:pt x="3599752" y="735580"/>
                </a:cubicBezTo>
                <a:lnTo>
                  <a:pt x="3622622" y="735580"/>
                </a:lnTo>
                <a:cubicBezTo>
                  <a:pt x="3626237" y="735580"/>
                  <a:pt x="3629701" y="734158"/>
                  <a:pt x="3632239" y="731630"/>
                </a:cubicBezTo>
                <a:cubicBezTo>
                  <a:pt x="3634800" y="729102"/>
                  <a:pt x="3636220" y="725672"/>
                  <a:pt x="3636220" y="722096"/>
                </a:cubicBezTo>
                <a:lnTo>
                  <a:pt x="3636220" y="439205"/>
                </a:lnTo>
                <a:cubicBezTo>
                  <a:pt x="3636263" y="437406"/>
                  <a:pt x="3635919" y="435620"/>
                  <a:pt x="3635252" y="433949"/>
                </a:cubicBezTo>
                <a:cubicBezTo>
                  <a:pt x="3634585" y="432277"/>
                  <a:pt x="3633574" y="430756"/>
                  <a:pt x="3632304" y="429473"/>
                </a:cubicBezTo>
                <a:cubicBezTo>
                  <a:pt x="3631035" y="428189"/>
                  <a:pt x="3629529" y="427171"/>
                  <a:pt x="3627850" y="426474"/>
                </a:cubicBezTo>
                <a:cubicBezTo>
                  <a:pt x="3626172" y="425779"/>
                  <a:pt x="3624387" y="425422"/>
                  <a:pt x="3622558" y="425422"/>
                </a:cubicBezTo>
                <a:lnTo>
                  <a:pt x="3622622" y="425723"/>
                </a:lnTo>
                <a:close/>
                <a:moveTo>
                  <a:pt x="1610514" y="437761"/>
                </a:moveTo>
                <a:cubicBezTo>
                  <a:pt x="1598790" y="430706"/>
                  <a:pt x="1585877" y="425811"/>
                  <a:pt x="1572395" y="423316"/>
                </a:cubicBezTo>
                <a:cubicBezTo>
                  <a:pt x="1560988" y="421138"/>
                  <a:pt x="1549411" y="419970"/>
                  <a:pt x="1537797" y="419824"/>
                </a:cubicBezTo>
                <a:cubicBezTo>
                  <a:pt x="1521643" y="419886"/>
                  <a:pt x="1505567" y="422010"/>
                  <a:pt x="1489964" y="426143"/>
                </a:cubicBezTo>
                <a:cubicBezTo>
                  <a:pt x="1473653" y="430422"/>
                  <a:pt x="1458405" y="437983"/>
                  <a:pt x="1445167" y="448353"/>
                </a:cubicBezTo>
                <a:cubicBezTo>
                  <a:pt x="1431946" y="458659"/>
                  <a:pt x="1421515" y="472063"/>
                  <a:pt x="1414815" y="487356"/>
                </a:cubicBezTo>
                <a:cubicBezTo>
                  <a:pt x="1413739" y="489690"/>
                  <a:pt x="1413240" y="492246"/>
                  <a:pt x="1413357" y="494809"/>
                </a:cubicBezTo>
                <a:cubicBezTo>
                  <a:pt x="1413473" y="497373"/>
                  <a:pt x="1414202" y="499874"/>
                  <a:pt x="1415484" y="502103"/>
                </a:cubicBezTo>
                <a:cubicBezTo>
                  <a:pt x="1416351" y="503452"/>
                  <a:pt x="1417558" y="504553"/>
                  <a:pt x="1418983" y="505302"/>
                </a:cubicBezTo>
                <a:cubicBezTo>
                  <a:pt x="1420409" y="506051"/>
                  <a:pt x="1422006" y="506421"/>
                  <a:pt x="1423617" y="506378"/>
                </a:cubicBezTo>
                <a:lnTo>
                  <a:pt x="1449354" y="506378"/>
                </a:lnTo>
                <a:cubicBezTo>
                  <a:pt x="1452258" y="506793"/>
                  <a:pt x="1455221" y="506457"/>
                  <a:pt x="1457953" y="505403"/>
                </a:cubicBezTo>
                <a:cubicBezTo>
                  <a:pt x="1460688" y="504349"/>
                  <a:pt x="1463100" y="502610"/>
                  <a:pt x="1464955" y="500358"/>
                </a:cubicBezTo>
                <a:cubicBezTo>
                  <a:pt x="1471009" y="491706"/>
                  <a:pt x="1478501" y="484135"/>
                  <a:pt x="1487111" y="477967"/>
                </a:cubicBezTo>
                <a:cubicBezTo>
                  <a:pt x="1499736" y="468336"/>
                  <a:pt x="1517460" y="463401"/>
                  <a:pt x="1539800" y="463401"/>
                </a:cubicBezTo>
                <a:cubicBezTo>
                  <a:pt x="1562137" y="463401"/>
                  <a:pt x="1577495" y="468818"/>
                  <a:pt x="1588057" y="479473"/>
                </a:cubicBezTo>
                <a:cubicBezTo>
                  <a:pt x="1598618" y="490125"/>
                  <a:pt x="1603961" y="505293"/>
                  <a:pt x="1603961" y="524614"/>
                </a:cubicBezTo>
                <a:lnTo>
                  <a:pt x="1603961" y="613696"/>
                </a:lnTo>
                <a:cubicBezTo>
                  <a:pt x="1603961" y="663472"/>
                  <a:pt x="1574702" y="679903"/>
                  <a:pt x="1565110" y="685381"/>
                </a:cubicBezTo>
                <a:cubicBezTo>
                  <a:pt x="1550633" y="693008"/>
                  <a:pt x="1534393" y="696743"/>
                  <a:pt x="1518007" y="696216"/>
                </a:cubicBezTo>
                <a:cubicBezTo>
                  <a:pt x="1501619" y="696216"/>
                  <a:pt x="1484682" y="695011"/>
                  <a:pt x="1471814" y="686284"/>
                </a:cubicBezTo>
                <a:cubicBezTo>
                  <a:pt x="1464927" y="681284"/>
                  <a:pt x="1459630" y="674431"/>
                  <a:pt x="1456553" y="666535"/>
                </a:cubicBezTo>
                <a:cubicBezTo>
                  <a:pt x="1453476" y="658641"/>
                  <a:pt x="1452747" y="650037"/>
                  <a:pt x="1454453" y="641743"/>
                </a:cubicBezTo>
                <a:cubicBezTo>
                  <a:pt x="1458521" y="619834"/>
                  <a:pt x="1480495" y="609843"/>
                  <a:pt x="1489781" y="606592"/>
                </a:cubicBezTo>
                <a:cubicBezTo>
                  <a:pt x="1512428" y="598644"/>
                  <a:pt x="1536183" y="594237"/>
                  <a:pt x="1560194" y="593532"/>
                </a:cubicBezTo>
                <a:cubicBezTo>
                  <a:pt x="1563684" y="593375"/>
                  <a:pt x="1566976" y="591884"/>
                  <a:pt x="1569375" y="589369"/>
                </a:cubicBezTo>
                <a:cubicBezTo>
                  <a:pt x="1571776" y="586853"/>
                  <a:pt x="1573099" y="583512"/>
                  <a:pt x="1573062" y="580048"/>
                </a:cubicBezTo>
                <a:lnTo>
                  <a:pt x="1573062" y="563918"/>
                </a:lnTo>
                <a:cubicBezTo>
                  <a:pt x="1573047" y="562107"/>
                  <a:pt x="1572667" y="560314"/>
                  <a:pt x="1571944" y="558651"/>
                </a:cubicBezTo>
                <a:cubicBezTo>
                  <a:pt x="1571221" y="556986"/>
                  <a:pt x="1570171" y="555482"/>
                  <a:pt x="1568852" y="554226"/>
                </a:cubicBezTo>
                <a:cubicBezTo>
                  <a:pt x="1567535" y="552969"/>
                  <a:pt x="1565977" y="551988"/>
                  <a:pt x="1564271" y="551336"/>
                </a:cubicBezTo>
                <a:cubicBezTo>
                  <a:pt x="1562565" y="550686"/>
                  <a:pt x="1560747" y="550379"/>
                  <a:pt x="1558920" y="550434"/>
                </a:cubicBezTo>
                <a:cubicBezTo>
                  <a:pt x="1527172" y="551519"/>
                  <a:pt x="1481526" y="557298"/>
                  <a:pt x="1444924" y="578484"/>
                </a:cubicBezTo>
                <a:cubicBezTo>
                  <a:pt x="1435169" y="584011"/>
                  <a:pt x="1426670" y="591479"/>
                  <a:pt x="1419966" y="600419"/>
                </a:cubicBezTo>
                <a:cubicBezTo>
                  <a:pt x="1413260" y="609356"/>
                  <a:pt x="1408488" y="619574"/>
                  <a:pt x="1405953" y="630428"/>
                </a:cubicBezTo>
                <a:cubicBezTo>
                  <a:pt x="1403330" y="641603"/>
                  <a:pt x="1403057" y="653196"/>
                  <a:pt x="1405144" y="664483"/>
                </a:cubicBezTo>
                <a:cubicBezTo>
                  <a:pt x="1407233" y="675770"/>
                  <a:pt x="1411642" y="686508"/>
                  <a:pt x="1418094" y="696035"/>
                </a:cubicBezTo>
                <a:cubicBezTo>
                  <a:pt x="1427649" y="710282"/>
                  <a:pt x="1441047" y="721584"/>
                  <a:pt x="1456759" y="728656"/>
                </a:cubicBezTo>
                <a:cubicBezTo>
                  <a:pt x="1474187" y="736488"/>
                  <a:pt x="1493174" y="740316"/>
                  <a:pt x="1512301" y="739853"/>
                </a:cubicBezTo>
                <a:cubicBezTo>
                  <a:pt x="1575369" y="739853"/>
                  <a:pt x="1595339" y="708555"/>
                  <a:pt x="1603898" y="694830"/>
                </a:cubicBezTo>
                <a:lnTo>
                  <a:pt x="1603898" y="721195"/>
                </a:lnTo>
                <a:cubicBezTo>
                  <a:pt x="1603915" y="724764"/>
                  <a:pt x="1605353" y="728185"/>
                  <a:pt x="1607900" y="730709"/>
                </a:cubicBezTo>
                <a:cubicBezTo>
                  <a:pt x="1610445" y="733235"/>
                  <a:pt x="1613894" y="734661"/>
                  <a:pt x="1617496" y="734676"/>
                </a:cubicBezTo>
                <a:lnTo>
                  <a:pt x="1640319" y="734676"/>
                </a:lnTo>
                <a:cubicBezTo>
                  <a:pt x="1643925" y="734676"/>
                  <a:pt x="1647385" y="733256"/>
                  <a:pt x="1649934" y="730728"/>
                </a:cubicBezTo>
                <a:cubicBezTo>
                  <a:pt x="1652484" y="728198"/>
                  <a:pt x="1653917" y="724769"/>
                  <a:pt x="1653917" y="721195"/>
                </a:cubicBezTo>
                <a:lnTo>
                  <a:pt x="1653917" y="529791"/>
                </a:lnTo>
                <a:cubicBezTo>
                  <a:pt x="1654692" y="509368"/>
                  <a:pt x="1650266" y="489081"/>
                  <a:pt x="1641049" y="470804"/>
                </a:cubicBezTo>
                <a:cubicBezTo>
                  <a:pt x="1634032" y="457213"/>
                  <a:pt x="1623468" y="445739"/>
                  <a:pt x="1610454" y="437580"/>
                </a:cubicBezTo>
                <a:lnTo>
                  <a:pt x="1610514" y="437761"/>
                </a:lnTo>
                <a:close/>
                <a:moveTo>
                  <a:pt x="1301668" y="432645"/>
                </a:moveTo>
                <a:cubicBezTo>
                  <a:pt x="1284493" y="423808"/>
                  <a:pt x="1265351" y="419400"/>
                  <a:pt x="1246006" y="419824"/>
                </a:cubicBezTo>
                <a:cubicBezTo>
                  <a:pt x="1221120" y="419824"/>
                  <a:pt x="1198539" y="425061"/>
                  <a:pt x="1184031" y="434269"/>
                </a:cubicBezTo>
                <a:cubicBezTo>
                  <a:pt x="1172106" y="442090"/>
                  <a:pt x="1162004" y="452353"/>
                  <a:pt x="1154409" y="464365"/>
                </a:cubicBezTo>
                <a:lnTo>
                  <a:pt x="1154409" y="335918"/>
                </a:lnTo>
                <a:cubicBezTo>
                  <a:pt x="1154409" y="332343"/>
                  <a:pt x="1152976" y="328913"/>
                  <a:pt x="1150427" y="326385"/>
                </a:cubicBezTo>
                <a:cubicBezTo>
                  <a:pt x="1147877" y="323857"/>
                  <a:pt x="1144417" y="322437"/>
                  <a:pt x="1140812" y="322437"/>
                </a:cubicBezTo>
                <a:lnTo>
                  <a:pt x="1117988" y="322437"/>
                </a:lnTo>
                <a:cubicBezTo>
                  <a:pt x="1114382" y="322437"/>
                  <a:pt x="1110925" y="323857"/>
                  <a:pt x="1108375" y="326385"/>
                </a:cubicBezTo>
                <a:cubicBezTo>
                  <a:pt x="1105823" y="328913"/>
                  <a:pt x="1104390" y="332343"/>
                  <a:pt x="1104390" y="335918"/>
                </a:cubicBezTo>
                <a:lnTo>
                  <a:pt x="1104390" y="721135"/>
                </a:lnTo>
                <a:cubicBezTo>
                  <a:pt x="1104390" y="724708"/>
                  <a:pt x="1105823" y="728138"/>
                  <a:pt x="1108375" y="730668"/>
                </a:cubicBezTo>
                <a:cubicBezTo>
                  <a:pt x="1110925" y="733196"/>
                  <a:pt x="1114382" y="734616"/>
                  <a:pt x="1117988" y="734616"/>
                </a:cubicBezTo>
                <a:lnTo>
                  <a:pt x="1140812" y="734616"/>
                </a:lnTo>
                <a:cubicBezTo>
                  <a:pt x="1144417" y="734616"/>
                  <a:pt x="1147877" y="733196"/>
                  <a:pt x="1150427" y="730668"/>
                </a:cubicBezTo>
                <a:cubicBezTo>
                  <a:pt x="1152976" y="728138"/>
                  <a:pt x="1154409" y="724708"/>
                  <a:pt x="1154409" y="721135"/>
                </a:cubicBezTo>
                <a:lnTo>
                  <a:pt x="1154409" y="547788"/>
                </a:lnTo>
                <a:cubicBezTo>
                  <a:pt x="1153949" y="531656"/>
                  <a:pt x="1157426" y="515653"/>
                  <a:pt x="1164545" y="501141"/>
                </a:cubicBezTo>
                <a:cubicBezTo>
                  <a:pt x="1170832" y="489310"/>
                  <a:pt x="1180449" y="479546"/>
                  <a:pt x="1192227" y="473031"/>
                </a:cubicBezTo>
                <a:cubicBezTo>
                  <a:pt x="1204516" y="466437"/>
                  <a:pt x="1218316" y="463100"/>
                  <a:pt x="1232288" y="463341"/>
                </a:cubicBezTo>
                <a:cubicBezTo>
                  <a:pt x="1241755" y="462869"/>
                  <a:pt x="1251215" y="464403"/>
                  <a:pt x="1260036" y="467837"/>
                </a:cubicBezTo>
                <a:cubicBezTo>
                  <a:pt x="1268860" y="471273"/>
                  <a:pt x="1276844" y="476532"/>
                  <a:pt x="1283460" y="483264"/>
                </a:cubicBezTo>
                <a:cubicBezTo>
                  <a:pt x="1295599" y="496567"/>
                  <a:pt x="1302095" y="515285"/>
                  <a:pt x="1302095" y="538999"/>
                </a:cubicBezTo>
                <a:lnTo>
                  <a:pt x="1302095" y="721135"/>
                </a:lnTo>
                <a:cubicBezTo>
                  <a:pt x="1302095" y="724708"/>
                  <a:pt x="1303527" y="728138"/>
                  <a:pt x="1306077" y="730668"/>
                </a:cubicBezTo>
                <a:cubicBezTo>
                  <a:pt x="1308627" y="733196"/>
                  <a:pt x="1312086" y="734616"/>
                  <a:pt x="1315692" y="734616"/>
                </a:cubicBezTo>
                <a:lnTo>
                  <a:pt x="1338576" y="734616"/>
                </a:lnTo>
                <a:cubicBezTo>
                  <a:pt x="1342177" y="734601"/>
                  <a:pt x="1345626" y="733175"/>
                  <a:pt x="1348172" y="730649"/>
                </a:cubicBezTo>
                <a:cubicBezTo>
                  <a:pt x="1350719" y="728125"/>
                  <a:pt x="1352156" y="724704"/>
                  <a:pt x="1352171" y="721135"/>
                </a:cubicBezTo>
                <a:lnTo>
                  <a:pt x="1352171" y="536953"/>
                </a:lnTo>
                <a:cubicBezTo>
                  <a:pt x="1352860" y="514351"/>
                  <a:pt x="1348204" y="491904"/>
                  <a:pt x="1338576" y="471407"/>
                </a:cubicBezTo>
                <a:cubicBezTo>
                  <a:pt x="1330589" y="454963"/>
                  <a:pt x="1317680" y="441363"/>
                  <a:pt x="1301608" y="432464"/>
                </a:cubicBezTo>
                <a:lnTo>
                  <a:pt x="1301668" y="432645"/>
                </a:lnTo>
                <a:close/>
                <a:moveTo>
                  <a:pt x="855519" y="316959"/>
                </a:moveTo>
                <a:cubicBezTo>
                  <a:pt x="854977" y="315748"/>
                  <a:pt x="854215" y="314646"/>
                  <a:pt x="853273" y="313708"/>
                </a:cubicBezTo>
                <a:lnTo>
                  <a:pt x="852726" y="313108"/>
                </a:lnTo>
                <a:cubicBezTo>
                  <a:pt x="852362" y="313108"/>
                  <a:pt x="852119" y="312505"/>
                  <a:pt x="851754" y="312264"/>
                </a:cubicBezTo>
                <a:lnTo>
                  <a:pt x="713053" y="209099"/>
                </a:lnTo>
                <a:cubicBezTo>
                  <a:pt x="710951" y="207537"/>
                  <a:pt x="708395" y="206691"/>
                  <a:pt x="705768" y="206691"/>
                </a:cubicBezTo>
                <a:cubicBezTo>
                  <a:pt x="703143" y="206691"/>
                  <a:pt x="700587" y="207537"/>
                  <a:pt x="698485" y="209099"/>
                </a:cubicBezTo>
                <a:lnTo>
                  <a:pt x="579146" y="297819"/>
                </a:lnTo>
                <a:lnTo>
                  <a:pt x="579146" y="115324"/>
                </a:lnTo>
                <a:cubicBezTo>
                  <a:pt x="579120" y="113855"/>
                  <a:pt x="578811" y="112404"/>
                  <a:pt x="578236" y="111050"/>
                </a:cubicBezTo>
                <a:cubicBezTo>
                  <a:pt x="578260" y="110850"/>
                  <a:pt x="578260" y="110648"/>
                  <a:pt x="578236" y="110448"/>
                </a:cubicBezTo>
                <a:cubicBezTo>
                  <a:pt x="577711" y="109211"/>
                  <a:pt x="576949" y="108086"/>
                  <a:pt x="575990" y="107138"/>
                </a:cubicBezTo>
                <a:lnTo>
                  <a:pt x="575443" y="106536"/>
                </a:lnTo>
                <a:lnTo>
                  <a:pt x="574533" y="105693"/>
                </a:lnTo>
                <a:lnTo>
                  <a:pt x="435467" y="2408"/>
                </a:lnTo>
                <a:cubicBezTo>
                  <a:pt x="433367" y="845"/>
                  <a:pt x="430811" y="0"/>
                  <a:pt x="428184" y="0"/>
                </a:cubicBezTo>
                <a:cubicBezTo>
                  <a:pt x="425557" y="0"/>
                  <a:pt x="423001" y="845"/>
                  <a:pt x="420899" y="2408"/>
                </a:cubicBezTo>
                <a:lnTo>
                  <a:pt x="4613" y="311963"/>
                </a:lnTo>
                <a:lnTo>
                  <a:pt x="3703" y="312807"/>
                </a:lnTo>
                <a:lnTo>
                  <a:pt x="3096" y="313409"/>
                </a:lnTo>
                <a:cubicBezTo>
                  <a:pt x="2194" y="314366"/>
                  <a:pt x="1456" y="315464"/>
                  <a:pt x="911" y="316658"/>
                </a:cubicBezTo>
                <a:cubicBezTo>
                  <a:pt x="895" y="316879"/>
                  <a:pt x="895" y="317101"/>
                  <a:pt x="911" y="317321"/>
                </a:cubicBezTo>
                <a:cubicBezTo>
                  <a:pt x="336" y="318674"/>
                  <a:pt x="27" y="320124"/>
                  <a:pt x="0" y="321593"/>
                </a:cubicBezTo>
                <a:lnTo>
                  <a:pt x="0" y="527985"/>
                </a:lnTo>
                <a:cubicBezTo>
                  <a:pt x="0" y="529853"/>
                  <a:pt x="439" y="531697"/>
                  <a:pt x="1282" y="533369"/>
                </a:cubicBezTo>
                <a:cubicBezTo>
                  <a:pt x="2125" y="535040"/>
                  <a:pt x="3349" y="536495"/>
                  <a:pt x="4856" y="537616"/>
                </a:cubicBezTo>
                <a:lnTo>
                  <a:pt x="143618" y="640779"/>
                </a:lnTo>
                <a:cubicBezTo>
                  <a:pt x="144139" y="641109"/>
                  <a:pt x="144687" y="641390"/>
                  <a:pt x="145257" y="641623"/>
                </a:cubicBezTo>
                <a:cubicBezTo>
                  <a:pt x="145689" y="641887"/>
                  <a:pt x="146135" y="642128"/>
                  <a:pt x="146593" y="642346"/>
                </a:cubicBezTo>
                <a:cubicBezTo>
                  <a:pt x="147966" y="642884"/>
                  <a:pt x="149426" y="643170"/>
                  <a:pt x="150903" y="643187"/>
                </a:cubicBezTo>
                <a:cubicBezTo>
                  <a:pt x="152379" y="643170"/>
                  <a:pt x="153839" y="642884"/>
                  <a:pt x="155212" y="642346"/>
                </a:cubicBezTo>
                <a:cubicBezTo>
                  <a:pt x="155670" y="642128"/>
                  <a:pt x="156116" y="641887"/>
                  <a:pt x="156548" y="641623"/>
                </a:cubicBezTo>
                <a:cubicBezTo>
                  <a:pt x="157118" y="641390"/>
                  <a:pt x="157666" y="641109"/>
                  <a:pt x="158186" y="640779"/>
                </a:cubicBezTo>
                <a:lnTo>
                  <a:pt x="277525" y="552001"/>
                </a:lnTo>
                <a:lnTo>
                  <a:pt x="277525" y="734375"/>
                </a:lnTo>
                <a:cubicBezTo>
                  <a:pt x="277525" y="734676"/>
                  <a:pt x="277525" y="734917"/>
                  <a:pt x="277525" y="735158"/>
                </a:cubicBezTo>
                <a:cubicBezTo>
                  <a:pt x="277592" y="735976"/>
                  <a:pt x="277756" y="736785"/>
                  <a:pt x="278009" y="737566"/>
                </a:cubicBezTo>
                <a:cubicBezTo>
                  <a:pt x="278188" y="738289"/>
                  <a:pt x="278433" y="738992"/>
                  <a:pt x="278739" y="739672"/>
                </a:cubicBezTo>
                <a:cubicBezTo>
                  <a:pt x="279094" y="740305"/>
                  <a:pt x="279498" y="740909"/>
                  <a:pt x="279952" y="741477"/>
                </a:cubicBezTo>
                <a:cubicBezTo>
                  <a:pt x="280439" y="742168"/>
                  <a:pt x="281009" y="742794"/>
                  <a:pt x="281652" y="743343"/>
                </a:cubicBezTo>
                <a:cubicBezTo>
                  <a:pt x="281652" y="743343"/>
                  <a:pt x="281652" y="743825"/>
                  <a:pt x="282199" y="743945"/>
                </a:cubicBezTo>
                <a:lnTo>
                  <a:pt x="420961" y="847171"/>
                </a:lnTo>
                <a:cubicBezTo>
                  <a:pt x="421489" y="847488"/>
                  <a:pt x="422035" y="847770"/>
                  <a:pt x="422599" y="848013"/>
                </a:cubicBezTo>
                <a:cubicBezTo>
                  <a:pt x="423025" y="848290"/>
                  <a:pt x="423470" y="848531"/>
                  <a:pt x="423935" y="848736"/>
                </a:cubicBezTo>
                <a:cubicBezTo>
                  <a:pt x="425307" y="849273"/>
                  <a:pt x="426768" y="849560"/>
                  <a:pt x="428244" y="849579"/>
                </a:cubicBezTo>
                <a:cubicBezTo>
                  <a:pt x="429703" y="849572"/>
                  <a:pt x="431145" y="849286"/>
                  <a:pt x="432494" y="848736"/>
                </a:cubicBezTo>
                <a:cubicBezTo>
                  <a:pt x="432978" y="848531"/>
                  <a:pt x="433445" y="848290"/>
                  <a:pt x="433890" y="848013"/>
                </a:cubicBezTo>
                <a:cubicBezTo>
                  <a:pt x="434436" y="847714"/>
                  <a:pt x="434983" y="847533"/>
                  <a:pt x="435529" y="847171"/>
                </a:cubicBezTo>
                <a:lnTo>
                  <a:pt x="567007" y="749423"/>
                </a:lnTo>
                <a:lnTo>
                  <a:pt x="698485" y="847171"/>
                </a:lnTo>
                <a:cubicBezTo>
                  <a:pt x="698997" y="847511"/>
                  <a:pt x="699548" y="847793"/>
                  <a:pt x="700125" y="848013"/>
                </a:cubicBezTo>
                <a:cubicBezTo>
                  <a:pt x="700548" y="848290"/>
                  <a:pt x="700996" y="848531"/>
                  <a:pt x="701458" y="848736"/>
                </a:cubicBezTo>
                <a:cubicBezTo>
                  <a:pt x="704217" y="849766"/>
                  <a:pt x="707259" y="849766"/>
                  <a:pt x="710017" y="848736"/>
                </a:cubicBezTo>
                <a:cubicBezTo>
                  <a:pt x="710482" y="848531"/>
                  <a:pt x="710929" y="848290"/>
                  <a:pt x="711353" y="848013"/>
                </a:cubicBezTo>
                <a:cubicBezTo>
                  <a:pt x="711943" y="847782"/>
                  <a:pt x="712513" y="847501"/>
                  <a:pt x="713053" y="847171"/>
                </a:cubicBezTo>
                <a:lnTo>
                  <a:pt x="851754" y="743945"/>
                </a:lnTo>
                <a:cubicBezTo>
                  <a:pt x="853253" y="742831"/>
                  <a:pt x="854473" y="741387"/>
                  <a:pt x="855314" y="739726"/>
                </a:cubicBezTo>
                <a:cubicBezTo>
                  <a:pt x="856158" y="738065"/>
                  <a:pt x="856601" y="736234"/>
                  <a:pt x="856610" y="734375"/>
                </a:cubicBezTo>
                <a:lnTo>
                  <a:pt x="856610" y="321714"/>
                </a:lnTo>
                <a:cubicBezTo>
                  <a:pt x="856605" y="320249"/>
                  <a:pt x="856317" y="318799"/>
                  <a:pt x="855762" y="317441"/>
                </a:cubicBezTo>
                <a:cubicBezTo>
                  <a:pt x="855678" y="317213"/>
                  <a:pt x="855577" y="316991"/>
                  <a:pt x="855456" y="316778"/>
                </a:cubicBezTo>
                <a:lnTo>
                  <a:pt x="855519" y="316959"/>
                </a:lnTo>
                <a:close/>
                <a:moveTo>
                  <a:pt x="138519" y="607254"/>
                </a:moveTo>
                <a:lnTo>
                  <a:pt x="24038" y="522086"/>
                </a:lnTo>
                <a:lnTo>
                  <a:pt x="24038" y="345790"/>
                </a:lnTo>
                <a:lnTo>
                  <a:pt x="138519" y="430898"/>
                </a:lnTo>
                <a:lnTo>
                  <a:pt x="138519" y="607254"/>
                </a:lnTo>
                <a:close/>
                <a:moveTo>
                  <a:pt x="277282" y="522086"/>
                </a:moveTo>
                <a:lnTo>
                  <a:pt x="162800" y="607254"/>
                </a:lnTo>
                <a:lnTo>
                  <a:pt x="162800" y="430898"/>
                </a:lnTo>
                <a:lnTo>
                  <a:pt x="277282" y="345790"/>
                </a:lnTo>
                <a:lnTo>
                  <a:pt x="277282" y="522086"/>
                </a:lnTo>
                <a:close/>
                <a:moveTo>
                  <a:pt x="415923" y="813586"/>
                </a:moveTo>
                <a:lnTo>
                  <a:pt x="301440" y="728476"/>
                </a:lnTo>
                <a:lnTo>
                  <a:pt x="301440" y="552121"/>
                </a:lnTo>
                <a:lnTo>
                  <a:pt x="415923" y="637290"/>
                </a:lnTo>
                <a:lnTo>
                  <a:pt x="415923" y="813586"/>
                </a:lnTo>
                <a:close/>
                <a:moveTo>
                  <a:pt x="554685" y="728476"/>
                </a:moveTo>
                <a:lnTo>
                  <a:pt x="440203" y="813586"/>
                </a:lnTo>
                <a:lnTo>
                  <a:pt x="440203" y="637290"/>
                </a:lnTo>
                <a:lnTo>
                  <a:pt x="554685" y="552121"/>
                </a:lnTo>
                <a:lnTo>
                  <a:pt x="554685" y="728476"/>
                </a:lnTo>
                <a:close/>
                <a:moveTo>
                  <a:pt x="693446" y="813586"/>
                </a:moveTo>
                <a:lnTo>
                  <a:pt x="578965" y="728476"/>
                </a:lnTo>
                <a:lnTo>
                  <a:pt x="578965" y="552121"/>
                </a:lnTo>
                <a:lnTo>
                  <a:pt x="693446" y="637290"/>
                </a:lnTo>
                <a:lnTo>
                  <a:pt x="693446" y="813586"/>
                </a:lnTo>
                <a:close/>
                <a:moveTo>
                  <a:pt x="705587" y="616224"/>
                </a:moveTo>
                <a:lnTo>
                  <a:pt x="574109" y="518476"/>
                </a:lnTo>
                <a:cubicBezTo>
                  <a:pt x="573574" y="518134"/>
                  <a:pt x="573004" y="517852"/>
                  <a:pt x="572410" y="517632"/>
                </a:cubicBezTo>
                <a:cubicBezTo>
                  <a:pt x="571992" y="517344"/>
                  <a:pt x="571545" y="517101"/>
                  <a:pt x="571074" y="516909"/>
                </a:cubicBezTo>
                <a:cubicBezTo>
                  <a:pt x="569716" y="516389"/>
                  <a:pt x="568279" y="516103"/>
                  <a:pt x="566824" y="516068"/>
                </a:cubicBezTo>
                <a:cubicBezTo>
                  <a:pt x="565351" y="516109"/>
                  <a:pt x="563894" y="516393"/>
                  <a:pt x="562515" y="516909"/>
                </a:cubicBezTo>
                <a:cubicBezTo>
                  <a:pt x="562050" y="517114"/>
                  <a:pt x="561605" y="517357"/>
                  <a:pt x="561179" y="517632"/>
                </a:cubicBezTo>
                <a:cubicBezTo>
                  <a:pt x="560604" y="517852"/>
                  <a:pt x="560053" y="518136"/>
                  <a:pt x="559541" y="518476"/>
                </a:cubicBezTo>
                <a:lnTo>
                  <a:pt x="428064" y="616342"/>
                </a:lnTo>
                <a:lnTo>
                  <a:pt x="309514" y="528226"/>
                </a:lnTo>
                <a:lnTo>
                  <a:pt x="435347" y="434631"/>
                </a:lnTo>
                <a:cubicBezTo>
                  <a:pt x="436855" y="433510"/>
                  <a:pt x="438079" y="432055"/>
                  <a:pt x="438920" y="430383"/>
                </a:cubicBezTo>
                <a:cubicBezTo>
                  <a:pt x="439764" y="428712"/>
                  <a:pt x="440203" y="426868"/>
                  <a:pt x="440203" y="425000"/>
                </a:cubicBezTo>
                <a:cubicBezTo>
                  <a:pt x="440203" y="423131"/>
                  <a:pt x="439764" y="421289"/>
                  <a:pt x="438920" y="419617"/>
                </a:cubicBezTo>
                <a:cubicBezTo>
                  <a:pt x="438079" y="417945"/>
                  <a:pt x="436855" y="416491"/>
                  <a:pt x="435347" y="415370"/>
                </a:cubicBezTo>
                <a:lnTo>
                  <a:pt x="296584" y="312204"/>
                </a:lnTo>
                <a:cubicBezTo>
                  <a:pt x="296059" y="311888"/>
                  <a:pt x="295510" y="311606"/>
                  <a:pt x="294946" y="311361"/>
                </a:cubicBezTo>
                <a:cubicBezTo>
                  <a:pt x="294514" y="311098"/>
                  <a:pt x="294068" y="310857"/>
                  <a:pt x="293610" y="310640"/>
                </a:cubicBezTo>
                <a:cubicBezTo>
                  <a:pt x="292250" y="310128"/>
                  <a:pt x="290815" y="309844"/>
                  <a:pt x="289361" y="309797"/>
                </a:cubicBezTo>
                <a:cubicBezTo>
                  <a:pt x="287907" y="309840"/>
                  <a:pt x="286471" y="310124"/>
                  <a:pt x="285112" y="310640"/>
                </a:cubicBezTo>
                <a:cubicBezTo>
                  <a:pt x="284656" y="310857"/>
                  <a:pt x="284208" y="311098"/>
                  <a:pt x="283776" y="311361"/>
                </a:cubicBezTo>
                <a:cubicBezTo>
                  <a:pt x="283212" y="311606"/>
                  <a:pt x="282665" y="311888"/>
                  <a:pt x="282138" y="312204"/>
                </a:cubicBezTo>
                <a:lnTo>
                  <a:pt x="150660" y="409952"/>
                </a:lnTo>
                <a:lnTo>
                  <a:pt x="32111" y="321834"/>
                </a:lnTo>
                <a:lnTo>
                  <a:pt x="428064" y="27145"/>
                </a:lnTo>
                <a:lnTo>
                  <a:pt x="546611" y="115324"/>
                </a:lnTo>
                <a:lnTo>
                  <a:pt x="420779" y="208918"/>
                </a:lnTo>
                <a:cubicBezTo>
                  <a:pt x="419279" y="210034"/>
                  <a:pt x="418061" y="211478"/>
                  <a:pt x="417218" y="213139"/>
                </a:cubicBezTo>
                <a:cubicBezTo>
                  <a:pt x="416374" y="214798"/>
                  <a:pt x="415931" y="216631"/>
                  <a:pt x="415923" y="218488"/>
                </a:cubicBezTo>
                <a:cubicBezTo>
                  <a:pt x="415923" y="220358"/>
                  <a:pt x="416361" y="222201"/>
                  <a:pt x="417205" y="223873"/>
                </a:cubicBezTo>
                <a:cubicBezTo>
                  <a:pt x="418046" y="225545"/>
                  <a:pt x="419270" y="226997"/>
                  <a:pt x="420779" y="228120"/>
                </a:cubicBezTo>
                <a:lnTo>
                  <a:pt x="559541" y="331344"/>
                </a:lnTo>
                <a:cubicBezTo>
                  <a:pt x="560066" y="331660"/>
                  <a:pt x="560615" y="331942"/>
                  <a:pt x="561179" y="332188"/>
                </a:cubicBezTo>
                <a:cubicBezTo>
                  <a:pt x="561605" y="332463"/>
                  <a:pt x="562050" y="332704"/>
                  <a:pt x="562515" y="332911"/>
                </a:cubicBezTo>
                <a:cubicBezTo>
                  <a:pt x="563881" y="333397"/>
                  <a:pt x="565314" y="333681"/>
                  <a:pt x="566764" y="333752"/>
                </a:cubicBezTo>
                <a:cubicBezTo>
                  <a:pt x="568195" y="333681"/>
                  <a:pt x="569606" y="333397"/>
                  <a:pt x="570953" y="332911"/>
                </a:cubicBezTo>
                <a:cubicBezTo>
                  <a:pt x="571431" y="332693"/>
                  <a:pt x="571896" y="332452"/>
                  <a:pt x="572349" y="332188"/>
                </a:cubicBezTo>
                <a:cubicBezTo>
                  <a:pt x="572896" y="331886"/>
                  <a:pt x="573440" y="331706"/>
                  <a:pt x="573987" y="331344"/>
                </a:cubicBezTo>
                <a:lnTo>
                  <a:pt x="705465" y="233536"/>
                </a:lnTo>
                <a:lnTo>
                  <a:pt x="824014" y="321714"/>
                </a:lnTo>
                <a:lnTo>
                  <a:pt x="698182" y="415250"/>
                </a:lnTo>
                <a:cubicBezTo>
                  <a:pt x="696673" y="416371"/>
                  <a:pt x="695449" y="417825"/>
                  <a:pt x="694608" y="419497"/>
                </a:cubicBezTo>
                <a:cubicBezTo>
                  <a:pt x="693765" y="421168"/>
                  <a:pt x="693326" y="423010"/>
                  <a:pt x="693326" y="424880"/>
                </a:cubicBezTo>
                <a:cubicBezTo>
                  <a:pt x="693326" y="426749"/>
                  <a:pt x="693765" y="428591"/>
                  <a:pt x="694608" y="430263"/>
                </a:cubicBezTo>
                <a:cubicBezTo>
                  <a:pt x="695449" y="431935"/>
                  <a:pt x="696673" y="433389"/>
                  <a:pt x="698182" y="434510"/>
                </a:cubicBezTo>
                <a:lnTo>
                  <a:pt x="824014" y="528106"/>
                </a:lnTo>
                <a:lnTo>
                  <a:pt x="705587" y="616224"/>
                </a:lnTo>
                <a:close/>
                <a:moveTo>
                  <a:pt x="301440" y="504028"/>
                </a:moveTo>
                <a:lnTo>
                  <a:pt x="301440" y="345790"/>
                </a:lnTo>
                <a:lnTo>
                  <a:pt x="407850" y="424880"/>
                </a:lnTo>
                <a:lnTo>
                  <a:pt x="301440" y="504028"/>
                </a:lnTo>
                <a:close/>
                <a:moveTo>
                  <a:pt x="554685" y="139400"/>
                </a:moveTo>
                <a:lnTo>
                  <a:pt x="554685" y="297638"/>
                </a:lnTo>
                <a:lnTo>
                  <a:pt x="448275" y="218488"/>
                </a:lnTo>
                <a:lnTo>
                  <a:pt x="554685" y="139400"/>
                </a:lnTo>
                <a:close/>
                <a:moveTo>
                  <a:pt x="832209" y="728476"/>
                </a:moveTo>
                <a:lnTo>
                  <a:pt x="717666" y="813586"/>
                </a:lnTo>
                <a:lnTo>
                  <a:pt x="717666" y="637290"/>
                </a:lnTo>
                <a:lnTo>
                  <a:pt x="832209" y="552121"/>
                </a:lnTo>
                <a:lnTo>
                  <a:pt x="832209" y="728476"/>
                </a:lnTo>
                <a:close/>
                <a:moveTo>
                  <a:pt x="832209" y="504028"/>
                </a:moveTo>
                <a:lnTo>
                  <a:pt x="725801" y="424880"/>
                </a:lnTo>
                <a:lnTo>
                  <a:pt x="832209" y="345790"/>
                </a:lnTo>
                <a:lnTo>
                  <a:pt x="832209" y="504028"/>
                </a:lnTo>
                <a:close/>
                <a:moveTo>
                  <a:pt x="1869526" y="419763"/>
                </a:moveTo>
                <a:lnTo>
                  <a:pt x="1866673" y="419763"/>
                </a:lnTo>
                <a:cubicBezTo>
                  <a:pt x="1841786" y="419763"/>
                  <a:pt x="1819204" y="425000"/>
                  <a:pt x="1804759" y="434209"/>
                </a:cubicBezTo>
                <a:cubicBezTo>
                  <a:pt x="1792815" y="442032"/>
                  <a:pt x="1782697" y="452290"/>
                  <a:pt x="1775076" y="464304"/>
                </a:cubicBezTo>
                <a:lnTo>
                  <a:pt x="1775076" y="438181"/>
                </a:lnTo>
                <a:cubicBezTo>
                  <a:pt x="1775076" y="434605"/>
                  <a:pt x="1773643" y="431177"/>
                  <a:pt x="1771093" y="428647"/>
                </a:cubicBezTo>
                <a:cubicBezTo>
                  <a:pt x="1768544" y="426119"/>
                  <a:pt x="1765084" y="424699"/>
                  <a:pt x="1761478" y="424699"/>
                </a:cubicBezTo>
                <a:lnTo>
                  <a:pt x="1738655" y="424699"/>
                </a:lnTo>
                <a:cubicBezTo>
                  <a:pt x="1735053" y="424714"/>
                  <a:pt x="1731604" y="426141"/>
                  <a:pt x="1729057" y="428667"/>
                </a:cubicBezTo>
                <a:cubicBezTo>
                  <a:pt x="1726512" y="431190"/>
                  <a:pt x="1725074" y="434611"/>
                  <a:pt x="1725057" y="438181"/>
                </a:cubicBezTo>
                <a:lnTo>
                  <a:pt x="1725057" y="721075"/>
                </a:lnTo>
                <a:cubicBezTo>
                  <a:pt x="1725074" y="724644"/>
                  <a:pt x="1726512" y="728065"/>
                  <a:pt x="1729057" y="730589"/>
                </a:cubicBezTo>
                <a:cubicBezTo>
                  <a:pt x="1731604" y="733114"/>
                  <a:pt x="1735053" y="734541"/>
                  <a:pt x="1738655" y="734556"/>
                </a:cubicBezTo>
                <a:lnTo>
                  <a:pt x="1761478" y="734556"/>
                </a:lnTo>
                <a:cubicBezTo>
                  <a:pt x="1765084" y="734556"/>
                  <a:pt x="1768544" y="733136"/>
                  <a:pt x="1771093" y="730608"/>
                </a:cubicBezTo>
                <a:cubicBezTo>
                  <a:pt x="1773643" y="728078"/>
                  <a:pt x="1775076" y="724648"/>
                  <a:pt x="1775076" y="721075"/>
                </a:cubicBezTo>
                <a:lnTo>
                  <a:pt x="1775076" y="547728"/>
                </a:lnTo>
                <a:cubicBezTo>
                  <a:pt x="1774633" y="531589"/>
                  <a:pt x="1778133" y="515586"/>
                  <a:pt x="1785272" y="501081"/>
                </a:cubicBezTo>
                <a:cubicBezTo>
                  <a:pt x="1791518" y="489241"/>
                  <a:pt x="1801118" y="479468"/>
                  <a:pt x="1812891" y="472971"/>
                </a:cubicBezTo>
                <a:cubicBezTo>
                  <a:pt x="1825189" y="466391"/>
                  <a:pt x="1838983" y="463057"/>
                  <a:pt x="1852955" y="463280"/>
                </a:cubicBezTo>
                <a:lnTo>
                  <a:pt x="1869829" y="463280"/>
                </a:lnTo>
                <a:cubicBezTo>
                  <a:pt x="1873050" y="463280"/>
                  <a:pt x="1876138" y="462013"/>
                  <a:pt x="1878414" y="459754"/>
                </a:cubicBezTo>
                <a:cubicBezTo>
                  <a:pt x="1880690" y="457497"/>
                  <a:pt x="1881970" y="454435"/>
                  <a:pt x="1881970" y="451243"/>
                </a:cubicBezTo>
                <a:lnTo>
                  <a:pt x="1881970" y="431319"/>
                </a:lnTo>
                <a:cubicBezTo>
                  <a:pt x="1881874" y="428159"/>
                  <a:pt x="1880529" y="425162"/>
                  <a:pt x="1878222" y="422978"/>
                </a:cubicBezTo>
                <a:cubicBezTo>
                  <a:pt x="1875916" y="420792"/>
                  <a:pt x="1872837" y="419594"/>
                  <a:pt x="1869646" y="419643"/>
                </a:cubicBezTo>
                <a:lnTo>
                  <a:pt x="1869526" y="419763"/>
                </a:lnTo>
                <a:close/>
                <a:moveTo>
                  <a:pt x="2399693" y="562173"/>
                </a:moveTo>
                <a:lnTo>
                  <a:pt x="2353672" y="550977"/>
                </a:lnTo>
                <a:cubicBezTo>
                  <a:pt x="2339386" y="548132"/>
                  <a:pt x="2325809" y="542442"/>
                  <a:pt x="2313804" y="534244"/>
                </a:cubicBezTo>
                <a:cubicBezTo>
                  <a:pt x="2309737" y="531043"/>
                  <a:pt x="2306489" y="526940"/>
                  <a:pt x="2304337" y="522267"/>
                </a:cubicBezTo>
                <a:cubicBezTo>
                  <a:pt x="2302164" y="517591"/>
                  <a:pt x="2301153" y="512477"/>
                  <a:pt x="2301347" y="507339"/>
                </a:cubicBezTo>
                <a:cubicBezTo>
                  <a:pt x="2301411" y="500954"/>
                  <a:pt x="2303132" y="494688"/>
                  <a:pt x="2306317" y="489140"/>
                </a:cubicBezTo>
                <a:cubicBezTo>
                  <a:pt x="2309501" y="483589"/>
                  <a:pt x="2314062" y="478935"/>
                  <a:pt x="2319570" y="475619"/>
                </a:cubicBezTo>
                <a:cubicBezTo>
                  <a:pt x="2333340" y="466865"/>
                  <a:pt x="2349519" y="462553"/>
                  <a:pt x="2365871" y="463280"/>
                </a:cubicBezTo>
                <a:cubicBezTo>
                  <a:pt x="2377468" y="462816"/>
                  <a:pt x="2389043" y="464870"/>
                  <a:pt x="2399758" y="469300"/>
                </a:cubicBezTo>
                <a:cubicBezTo>
                  <a:pt x="2411655" y="474935"/>
                  <a:pt x="2421316" y="484337"/>
                  <a:pt x="2427254" y="496024"/>
                </a:cubicBezTo>
                <a:cubicBezTo>
                  <a:pt x="2428803" y="499217"/>
                  <a:pt x="2431277" y="501883"/>
                  <a:pt x="2434354" y="503693"/>
                </a:cubicBezTo>
                <a:cubicBezTo>
                  <a:pt x="2437431" y="505502"/>
                  <a:pt x="2440981" y="506373"/>
                  <a:pt x="2444552" y="506197"/>
                </a:cubicBezTo>
                <a:lnTo>
                  <a:pt x="2464282" y="506197"/>
                </a:lnTo>
                <a:cubicBezTo>
                  <a:pt x="2466111" y="506322"/>
                  <a:pt x="2467961" y="505992"/>
                  <a:pt x="2469639" y="505235"/>
                </a:cubicBezTo>
                <a:cubicBezTo>
                  <a:pt x="2471339" y="504480"/>
                  <a:pt x="2472802" y="503320"/>
                  <a:pt x="2473921" y="501862"/>
                </a:cubicBezTo>
                <a:cubicBezTo>
                  <a:pt x="2475104" y="499906"/>
                  <a:pt x="2475836" y="497707"/>
                  <a:pt x="2476029" y="495435"/>
                </a:cubicBezTo>
                <a:cubicBezTo>
                  <a:pt x="2476223" y="493161"/>
                  <a:pt x="2475900" y="490872"/>
                  <a:pt x="2475083" y="488742"/>
                </a:cubicBezTo>
                <a:cubicBezTo>
                  <a:pt x="2467638" y="469214"/>
                  <a:pt x="2454665" y="452228"/>
                  <a:pt x="2437754" y="439807"/>
                </a:cubicBezTo>
                <a:cubicBezTo>
                  <a:pt x="2416604" y="425844"/>
                  <a:pt x="2391582" y="418793"/>
                  <a:pt x="2366172" y="419643"/>
                </a:cubicBezTo>
                <a:cubicBezTo>
                  <a:pt x="2345948" y="419307"/>
                  <a:pt x="2325895" y="423225"/>
                  <a:pt x="2307306" y="431139"/>
                </a:cubicBezTo>
                <a:cubicBezTo>
                  <a:pt x="2291062" y="438002"/>
                  <a:pt x="2276905" y="448958"/>
                  <a:pt x="2266277" y="462919"/>
                </a:cubicBezTo>
                <a:cubicBezTo>
                  <a:pt x="2256250" y="476446"/>
                  <a:pt x="2250958" y="492847"/>
                  <a:pt x="2251216" y="509626"/>
                </a:cubicBezTo>
                <a:cubicBezTo>
                  <a:pt x="2250613" y="529474"/>
                  <a:pt x="2257864" y="548765"/>
                  <a:pt x="2271419" y="563376"/>
                </a:cubicBezTo>
                <a:cubicBezTo>
                  <a:pt x="2284715" y="577580"/>
                  <a:pt x="2305972" y="588114"/>
                  <a:pt x="2334437" y="594795"/>
                </a:cubicBezTo>
                <a:lnTo>
                  <a:pt x="2386095" y="606833"/>
                </a:lnTo>
                <a:cubicBezTo>
                  <a:pt x="2398703" y="609036"/>
                  <a:pt x="2410494" y="614567"/>
                  <a:pt x="2420197" y="622844"/>
                </a:cubicBezTo>
                <a:cubicBezTo>
                  <a:pt x="2423747" y="626183"/>
                  <a:pt x="2426566" y="630222"/>
                  <a:pt x="2428438" y="634699"/>
                </a:cubicBezTo>
                <a:cubicBezTo>
                  <a:pt x="2430331" y="639177"/>
                  <a:pt x="2431234" y="643996"/>
                  <a:pt x="2431127" y="648846"/>
                </a:cubicBezTo>
                <a:cubicBezTo>
                  <a:pt x="2430933" y="655481"/>
                  <a:pt x="2429083" y="661966"/>
                  <a:pt x="2425748" y="667714"/>
                </a:cubicBezTo>
                <a:cubicBezTo>
                  <a:pt x="2422392" y="673463"/>
                  <a:pt x="2417658" y="678293"/>
                  <a:pt x="2411957" y="681770"/>
                </a:cubicBezTo>
                <a:cubicBezTo>
                  <a:pt x="2399134" y="690979"/>
                  <a:pt x="2381599" y="695674"/>
                  <a:pt x="2359739" y="695674"/>
                </a:cubicBezTo>
                <a:cubicBezTo>
                  <a:pt x="2343323" y="696455"/>
                  <a:pt x="2327079" y="692255"/>
                  <a:pt x="2313137" y="683636"/>
                </a:cubicBezTo>
                <a:cubicBezTo>
                  <a:pt x="2303756" y="677106"/>
                  <a:pt x="2296570" y="667945"/>
                  <a:pt x="2292482" y="657333"/>
                </a:cubicBezTo>
                <a:cubicBezTo>
                  <a:pt x="2290051" y="651313"/>
                  <a:pt x="2285382" y="648966"/>
                  <a:pt x="2276776" y="648966"/>
                </a:cubicBezTo>
                <a:lnTo>
                  <a:pt x="2251818" y="648966"/>
                </a:lnTo>
                <a:cubicBezTo>
                  <a:pt x="2250226" y="649340"/>
                  <a:pt x="2248742" y="650031"/>
                  <a:pt x="2247429" y="650993"/>
                </a:cubicBezTo>
                <a:cubicBezTo>
                  <a:pt x="2246117" y="651954"/>
                  <a:pt x="2244998" y="653168"/>
                  <a:pt x="2244180" y="654564"/>
                </a:cubicBezTo>
                <a:cubicBezTo>
                  <a:pt x="2243341" y="656064"/>
                  <a:pt x="2242803" y="657712"/>
                  <a:pt x="2242588" y="659416"/>
                </a:cubicBezTo>
                <a:cubicBezTo>
                  <a:pt x="2242395" y="661120"/>
                  <a:pt x="2242545" y="662846"/>
                  <a:pt x="2243019" y="664496"/>
                </a:cubicBezTo>
                <a:cubicBezTo>
                  <a:pt x="2248656" y="686788"/>
                  <a:pt x="2262382" y="706242"/>
                  <a:pt x="2281574" y="719147"/>
                </a:cubicBezTo>
                <a:cubicBezTo>
                  <a:pt x="2302573" y="732811"/>
                  <a:pt x="2329209" y="739733"/>
                  <a:pt x="2360471" y="739733"/>
                </a:cubicBezTo>
                <a:cubicBezTo>
                  <a:pt x="2382373" y="740167"/>
                  <a:pt x="2404125" y="736066"/>
                  <a:pt x="2424328" y="727695"/>
                </a:cubicBezTo>
                <a:cubicBezTo>
                  <a:pt x="2441497" y="720704"/>
                  <a:pt x="2456429" y="709271"/>
                  <a:pt x="2467617" y="694589"/>
                </a:cubicBezTo>
                <a:cubicBezTo>
                  <a:pt x="2477901" y="680630"/>
                  <a:pt x="2483344" y="663730"/>
                  <a:pt x="2483086" y="646438"/>
                </a:cubicBezTo>
                <a:cubicBezTo>
                  <a:pt x="2483431" y="636593"/>
                  <a:pt x="2481774" y="626779"/>
                  <a:pt x="2478202" y="617586"/>
                </a:cubicBezTo>
                <a:cubicBezTo>
                  <a:pt x="2474652" y="608392"/>
                  <a:pt x="2469252" y="600006"/>
                  <a:pt x="2462324" y="592929"/>
                </a:cubicBezTo>
                <a:cubicBezTo>
                  <a:pt x="2448554" y="579147"/>
                  <a:pt x="2427491" y="568794"/>
                  <a:pt x="2399693" y="562173"/>
                </a:cubicBezTo>
                <a:close/>
                <a:moveTo>
                  <a:pt x="2156097" y="317321"/>
                </a:moveTo>
                <a:cubicBezTo>
                  <a:pt x="2146867" y="317209"/>
                  <a:pt x="2137966" y="320711"/>
                  <a:pt x="2131328" y="327071"/>
                </a:cubicBezTo>
                <a:cubicBezTo>
                  <a:pt x="2128043" y="330047"/>
                  <a:pt x="2125427" y="333674"/>
                  <a:pt x="2123647" y="337719"/>
                </a:cubicBezTo>
                <a:cubicBezTo>
                  <a:pt x="2121870" y="341762"/>
                  <a:pt x="2120971" y="346134"/>
                  <a:pt x="2121010" y="350544"/>
                </a:cubicBezTo>
                <a:cubicBezTo>
                  <a:pt x="2120967" y="354957"/>
                  <a:pt x="2121864" y="359329"/>
                  <a:pt x="2123643" y="363374"/>
                </a:cubicBezTo>
                <a:cubicBezTo>
                  <a:pt x="2125420" y="367419"/>
                  <a:pt x="2128041" y="371046"/>
                  <a:pt x="2131328" y="374020"/>
                </a:cubicBezTo>
                <a:cubicBezTo>
                  <a:pt x="2137966" y="380378"/>
                  <a:pt x="2146867" y="383882"/>
                  <a:pt x="2156097" y="383771"/>
                </a:cubicBezTo>
                <a:cubicBezTo>
                  <a:pt x="2165327" y="383869"/>
                  <a:pt x="2174213" y="380367"/>
                  <a:pt x="2180861" y="374020"/>
                </a:cubicBezTo>
                <a:cubicBezTo>
                  <a:pt x="2184153" y="371046"/>
                  <a:pt x="2186778" y="367419"/>
                  <a:pt x="2188542" y="363374"/>
                </a:cubicBezTo>
                <a:cubicBezTo>
                  <a:pt x="2190328" y="359329"/>
                  <a:pt x="2191231" y="354957"/>
                  <a:pt x="2191188" y="350544"/>
                </a:cubicBezTo>
                <a:cubicBezTo>
                  <a:pt x="2191210" y="346134"/>
                  <a:pt x="2190328" y="341762"/>
                  <a:pt x="2188542" y="337719"/>
                </a:cubicBezTo>
                <a:cubicBezTo>
                  <a:pt x="2186756" y="333674"/>
                  <a:pt x="2184153" y="330047"/>
                  <a:pt x="2180861" y="327071"/>
                </a:cubicBezTo>
                <a:cubicBezTo>
                  <a:pt x="2174234" y="320679"/>
                  <a:pt x="2165348" y="317133"/>
                  <a:pt x="2156097" y="317200"/>
                </a:cubicBezTo>
                <a:lnTo>
                  <a:pt x="2156097" y="317321"/>
                </a:lnTo>
                <a:close/>
                <a:moveTo>
                  <a:pt x="2072753" y="419643"/>
                </a:moveTo>
                <a:lnTo>
                  <a:pt x="2069597" y="419643"/>
                </a:lnTo>
                <a:cubicBezTo>
                  <a:pt x="2044708" y="419643"/>
                  <a:pt x="2022127" y="424880"/>
                  <a:pt x="2007620" y="434088"/>
                </a:cubicBezTo>
                <a:cubicBezTo>
                  <a:pt x="1995709" y="441926"/>
                  <a:pt x="1985612" y="452185"/>
                  <a:pt x="1977997" y="464184"/>
                </a:cubicBezTo>
                <a:lnTo>
                  <a:pt x="1977997" y="438062"/>
                </a:lnTo>
                <a:cubicBezTo>
                  <a:pt x="1977997" y="436292"/>
                  <a:pt x="1977647" y="434538"/>
                  <a:pt x="1976963" y="432901"/>
                </a:cubicBezTo>
                <a:cubicBezTo>
                  <a:pt x="1976281" y="431266"/>
                  <a:pt x="1975278" y="429779"/>
                  <a:pt x="1974015" y="428527"/>
                </a:cubicBezTo>
                <a:cubicBezTo>
                  <a:pt x="1972754" y="427277"/>
                  <a:pt x="1971255" y="426283"/>
                  <a:pt x="1969604" y="425605"/>
                </a:cubicBezTo>
                <a:cubicBezTo>
                  <a:pt x="1967954" y="424927"/>
                  <a:pt x="1966188" y="424579"/>
                  <a:pt x="1964402" y="424579"/>
                </a:cubicBezTo>
                <a:lnTo>
                  <a:pt x="1941579" y="424579"/>
                </a:lnTo>
                <a:cubicBezTo>
                  <a:pt x="1939793" y="424579"/>
                  <a:pt x="1938024" y="424927"/>
                  <a:pt x="1936374" y="425605"/>
                </a:cubicBezTo>
                <a:cubicBezTo>
                  <a:pt x="1934724" y="426283"/>
                  <a:pt x="1933226" y="427277"/>
                  <a:pt x="1931963" y="428527"/>
                </a:cubicBezTo>
                <a:cubicBezTo>
                  <a:pt x="1930700" y="429779"/>
                  <a:pt x="1929700" y="431266"/>
                  <a:pt x="1929016" y="432901"/>
                </a:cubicBezTo>
                <a:cubicBezTo>
                  <a:pt x="1928332" y="434538"/>
                  <a:pt x="1927981" y="436292"/>
                  <a:pt x="1927981" y="438062"/>
                </a:cubicBezTo>
                <a:lnTo>
                  <a:pt x="1927981" y="720954"/>
                </a:lnTo>
                <a:cubicBezTo>
                  <a:pt x="1927981" y="722725"/>
                  <a:pt x="1928332" y="724476"/>
                  <a:pt x="1929016" y="726113"/>
                </a:cubicBezTo>
                <a:cubicBezTo>
                  <a:pt x="1929700" y="727749"/>
                  <a:pt x="1930700" y="729235"/>
                  <a:pt x="1931963" y="730487"/>
                </a:cubicBezTo>
                <a:cubicBezTo>
                  <a:pt x="1933226" y="731740"/>
                  <a:pt x="1934724" y="732731"/>
                  <a:pt x="1936374" y="733409"/>
                </a:cubicBezTo>
                <a:cubicBezTo>
                  <a:pt x="1938024" y="734087"/>
                  <a:pt x="1939793" y="734436"/>
                  <a:pt x="1941579" y="734436"/>
                </a:cubicBezTo>
                <a:lnTo>
                  <a:pt x="1964402" y="734436"/>
                </a:lnTo>
                <a:cubicBezTo>
                  <a:pt x="1966188" y="734436"/>
                  <a:pt x="1967954" y="734087"/>
                  <a:pt x="1969604" y="733409"/>
                </a:cubicBezTo>
                <a:cubicBezTo>
                  <a:pt x="1971255" y="732731"/>
                  <a:pt x="1972754" y="731740"/>
                  <a:pt x="1974015" y="730487"/>
                </a:cubicBezTo>
                <a:cubicBezTo>
                  <a:pt x="1975278" y="729235"/>
                  <a:pt x="1976281" y="727749"/>
                  <a:pt x="1976963" y="726113"/>
                </a:cubicBezTo>
                <a:cubicBezTo>
                  <a:pt x="1977647" y="724476"/>
                  <a:pt x="1977997" y="722725"/>
                  <a:pt x="1977997" y="720954"/>
                </a:cubicBezTo>
                <a:lnTo>
                  <a:pt x="1977997" y="547607"/>
                </a:lnTo>
                <a:cubicBezTo>
                  <a:pt x="1977569" y="531477"/>
                  <a:pt x="1981046" y="515481"/>
                  <a:pt x="1988135" y="500960"/>
                </a:cubicBezTo>
                <a:cubicBezTo>
                  <a:pt x="1994422" y="489129"/>
                  <a:pt x="2004037" y="479365"/>
                  <a:pt x="2015815" y="472850"/>
                </a:cubicBezTo>
                <a:cubicBezTo>
                  <a:pt x="2028109" y="466264"/>
                  <a:pt x="2041907" y="462927"/>
                  <a:pt x="2055879" y="463160"/>
                </a:cubicBezTo>
                <a:lnTo>
                  <a:pt x="2073056" y="463160"/>
                </a:lnTo>
                <a:cubicBezTo>
                  <a:pt x="2076275" y="463160"/>
                  <a:pt x="2079362" y="461893"/>
                  <a:pt x="2081641" y="459633"/>
                </a:cubicBezTo>
                <a:cubicBezTo>
                  <a:pt x="2083917" y="457377"/>
                  <a:pt x="2085195" y="454315"/>
                  <a:pt x="2085195" y="451122"/>
                </a:cubicBezTo>
                <a:lnTo>
                  <a:pt x="2085195" y="431199"/>
                </a:lnTo>
                <a:cubicBezTo>
                  <a:pt x="2085070" y="428092"/>
                  <a:pt x="2083737" y="425151"/>
                  <a:pt x="2081473" y="422997"/>
                </a:cubicBezTo>
                <a:cubicBezTo>
                  <a:pt x="2079210" y="420844"/>
                  <a:pt x="2076193" y="419641"/>
                  <a:pt x="2073056" y="419643"/>
                </a:cubicBezTo>
                <a:lnTo>
                  <a:pt x="2072753" y="419643"/>
                </a:lnTo>
                <a:close/>
              </a:path>
            </a:pathLst>
          </a:custGeom>
          <a:solidFill>
            <a:srgbClr val="1402A1"/>
          </a:solidFill>
          <a:ln w="2151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40549C2D-266C-1060-C166-0E50DF117BC3}"/>
              </a:ext>
            </a:extLst>
          </p:cNvPr>
          <p:cNvSpPr txBox="1"/>
          <p:nvPr/>
        </p:nvSpPr>
        <p:spPr>
          <a:xfrm>
            <a:off x="1855304" y="1669774"/>
            <a:ext cx="0" cy="0"/>
          </a:xfrm>
          <a:prstGeom prst="rect">
            <a:avLst/>
          </a:prstGeom>
          <a:noFill/>
        </p:spPr>
        <p:txBody>
          <a:bodyPr wrap="none" lIns="0" tIns="0" rtlCol="0">
            <a:noAutofit/>
          </a:bodyPr>
          <a:lstStyle/>
          <a:p>
            <a:pPr algn="l"/>
            <a:endParaRPr lang="en-US" sz="1400"/>
          </a:p>
        </p:txBody>
      </p:sp>
    </p:spTree>
    <p:extLst>
      <p:ext uri="{BB962C8B-B14F-4D97-AF65-F5344CB8AC3E}">
        <p14:creationId xmlns:p14="http://schemas.microsoft.com/office/powerpoint/2010/main" val="238784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AB530D-0FC3-4E8E-FDDD-F15CDD87F0CA}"/>
              </a:ext>
            </a:extLst>
          </p:cNvPr>
          <p:cNvSpPr/>
          <p:nvPr/>
        </p:nvSpPr>
        <p:spPr>
          <a:xfrm>
            <a:off x="6102096" y="0"/>
            <a:ext cx="608990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sz="1400">
              <a:solidFill>
                <a:schemeClr val="bg1"/>
              </a:solidFill>
            </a:endParaRPr>
          </a:p>
        </p:txBody>
      </p:sp>
      <p:sp>
        <p:nvSpPr>
          <p:cNvPr id="2" name="Footer Placeholder 1">
            <a:extLst>
              <a:ext uri="{FF2B5EF4-FFF2-40B4-BE49-F238E27FC236}">
                <a16:creationId xmlns:a16="http://schemas.microsoft.com/office/drawing/2014/main" id="{42EE5852-3F96-EAF2-9294-3B7AA50A721A}"/>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2688623-2641-81C3-09F8-65B8D3F36CA6}"/>
              </a:ext>
            </a:extLst>
          </p:cNvPr>
          <p:cNvSpPr>
            <a:spLocks noGrp="1"/>
          </p:cNvSpPr>
          <p:nvPr>
            <p:ph type="sldNum" sz="quarter" idx="12"/>
          </p:nvPr>
        </p:nvSpPr>
        <p:spPr/>
        <p:txBody>
          <a:bodyPr/>
          <a:lstStyle/>
          <a:p>
            <a:fld id="{F8A89D12-4F33-44AF-85FC-689FEAF79A41}" type="slidenum">
              <a:rPr lang="en-US" smtClean="0"/>
              <a:t>39</a:t>
            </a:fld>
            <a:endParaRPr lang="en-US"/>
          </a:p>
        </p:txBody>
      </p:sp>
      <p:sp>
        <p:nvSpPr>
          <p:cNvPr id="7" name="Title 6">
            <a:extLst>
              <a:ext uri="{FF2B5EF4-FFF2-40B4-BE49-F238E27FC236}">
                <a16:creationId xmlns:a16="http://schemas.microsoft.com/office/drawing/2014/main" id="{9FC31EC6-0A77-1206-2D55-20F61FEF986D}"/>
              </a:ext>
            </a:extLst>
          </p:cNvPr>
          <p:cNvSpPr>
            <a:spLocks noGrp="1"/>
          </p:cNvSpPr>
          <p:nvPr>
            <p:ph type="title"/>
          </p:nvPr>
        </p:nvSpPr>
        <p:spPr/>
        <p:txBody>
          <a:bodyPr/>
          <a:lstStyle/>
          <a:p>
            <a:r>
              <a:rPr lang="en-US"/>
              <a:t> </a:t>
            </a:r>
          </a:p>
        </p:txBody>
      </p:sp>
      <p:sp>
        <p:nvSpPr>
          <p:cNvPr id="8" name="Content Placeholder 7">
            <a:extLst>
              <a:ext uri="{FF2B5EF4-FFF2-40B4-BE49-F238E27FC236}">
                <a16:creationId xmlns:a16="http://schemas.microsoft.com/office/drawing/2014/main" id="{DC96E087-1396-E655-5559-0DEC04488086}"/>
              </a:ext>
            </a:extLst>
          </p:cNvPr>
          <p:cNvSpPr>
            <a:spLocks noGrp="1"/>
          </p:cNvSpPr>
          <p:nvPr>
            <p:ph sz="half" idx="1"/>
          </p:nvPr>
        </p:nvSpPr>
        <p:spPr>
          <a:xfrm>
            <a:off x="548641" y="1466850"/>
            <a:ext cx="4129376" cy="4705350"/>
          </a:xfrm>
        </p:spPr>
        <p:txBody>
          <a:bodyPr/>
          <a:lstStyle/>
          <a:p>
            <a:r>
              <a:rPr lang="en-GB" dirty="0"/>
              <a:t>Customer challenge</a:t>
            </a:r>
          </a:p>
          <a:p>
            <a:pPr lvl="1"/>
            <a:r>
              <a:rPr lang="en-US" dirty="0"/>
              <a:t>Harrison.ai needed scalable digital infrastructure to support the development of AI-enabled tools for chest X-ray diagnosis. The company required infrastructure with the capacity to run compute-intensive machine learning (ML) on multiple NVIDIA DGX A100 systems</a:t>
            </a:r>
            <a:r>
              <a:rPr lang="en-GB" dirty="0"/>
              <a:t>.</a:t>
            </a:r>
          </a:p>
          <a:p>
            <a:r>
              <a:rPr lang="en-GB" dirty="0"/>
              <a:t>Results</a:t>
            </a:r>
          </a:p>
          <a:p>
            <a:pPr lvl="1"/>
            <a:r>
              <a:rPr lang="en-US" dirty="0"/>
              <a:t>The company saw an 8x increase in data processing capability. ML could complete, in mere months, tasks that would have taken a single radiologist 40 years.</a:t>
            </a:r>
            <a:endParaRPr lang="en-GB" dirty="0"/>
          </a:p>
        </p:txBody>
      </p:sp>
      <p:sp>
        <p:nvSpPr>
          <p:cNvPr id="9" name="Content Placeholder 8">
            <a:extLst>
              <a:ext uri="{FF2B5EF4-FFF2-40B4-BE49-F238E27FC236}">
                <a16:creationId xmlns:a16="http://schemas.microsoft.com/office/drawing/2014/main" id="{0A79F21B-CAE4-AD3F-DD56-C2CB435FD856}"/>
              </a:ext>
            </a:extLst>
          </p:cNvPr>
          <p:cNvSpPr>
            <a:spLocks noGrp="1"/>
          </p:cNvSpPr>
          <p:nvPr>
            <p:ph sz="half" idx="2"/>
          </p:nvPr>
        </p:nvSpPr>
        <p:spPr>
          <a:xfrm>
            <a:off x="6283329" y="1466850"/>
            <a:ext cx="4358168" cy="4705350"/>
          </a:xfrm>
        </p:spPr>
        <p:txBody>
          <a:bodyPr lIns="731520"/>
          <a:lstStyle/>
          <a:p>
            <a:r>
              <a:rPr lang="en-US" dirty="0">
                <a:solidFill>
                  <a:schemeClr val="bg1"/>
                </a:solidFill>
              </a:rPr>
              <a:t>Platform Equinix</a:t>
            </a:r>
            <a:r>
              <a:rPr lang="en-US" baseline="30000" dirty="0">
                <a:solidFill>
                  <a:schemeClr val="bg1"/>
                </a:solidFill>
              </a:rPr>
              <a:t>®</a:t>
            </a:r>
          </a:p>
          <a:p>
            <a:pPr lvl="1"/>
            <a:r>
              <a:rPr lang="en-GB" dirty="0">
                <a:solidFill>
                  <a:schemeClr val="bg1"/>
                </a:solidFill>
              </a:rPr>
              <a:t>Equinix SY5 Sydney IBX</a:t>
            </a:r>
            <a:r>
              <a:rPr lang="en-GB" baseline="30000" dirty="0">
                <a:solidFill>
                  <a:schemeClr val="bg1"/>
                </a:solidFill>
              </a:rPr>
              <a:t>®</a:t>
            </a:r>
            <a:r>
              <a:rPr lang="en-GB" dirty="0">
                <a:solidFill>
                  <a:schemeClr val="bg1"/>
                </a:solidFill>
              </a:rPr>
              <a:t> data </a:t>
            </a:r>
            <a:r>
              <a:rPr lang="en-GB" dirty="0" err="1">
                <a:solidFill>
                  <a:schemeClr val="bg1"/>
                </a:solidFill>
              </a:rPr>
              <a:t>center</a:t>
            </a:r>
            <a:r>
              <a:rPr lang="en-GB" dirty="0">
                <a:solidFill>
                  <a:schemeClr val="bg1"/>
                </a:solidFill>
              </a:rPr>
              <a:t> hosted eight DGX A100 systems to enable all the analytics, scientific computing and AI development necessary to reduce model training time and speed up the ML process.</a:t>
            </a:r>
          </a:p>
        </p:txBody>
      </p:sp>
      <p:sp>
        <p:nvSpPr>
          <p:cNvPr id="17" name="fortress_red_logo">
            <a:extLst>
              <a:ext uri="{FF2B5EF4-FFF2-40B4-BE49-F238E27FC236}">
                <a16:creationId xmlns:a16="http://schemas.microsoft.com/office/drawing/2014/main" id="{C44F8BC4-3569-61FE-DB39-33559F5DD8E5}"/>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
        <p:nvSpPr>
          <p:cNvPr id="6" name="Graphic 7">
            <a:extLst>
              <a:ext uri="{FF2B5EF4-FFF2-40B4-BE49-F238E27FC236}">
                <a16:creationId xmlns:a16="http://schemas.microsoft.com/office/drawing/2014/main" id="{3CE1BD24-C689-49D4-AC13-28E482036FCF}"/>
              </a:ext>
            </a:extLst>
          </p:cNvPr>
          <p:cNvSpPr>
            <a:spLocks noChangeAspect="1"/>
          </p:cNvSpPr>
          <p:nvPr/>
        </p:nvSpPr>
        <p:spPr>
          <a:xfrm>
            <a:off x="548640" y="4619805"/>
            <a:ext cx="2045731" cy="476649"/>
          </a:xfrm>
          <a:custGeom>
            <a:avLst/>
            <a:gdLst>
              <a:gd name="connsiteX0" fmla="*/ 3186249 w 3646310"/>
              <a:gd name="connsiteY0" fmla="*/ 673283 h 849578"/>
              <a:gd name="connsiteX1" fmla="*/ 3172888 w 3646310"/>
              <a:gd name="connsiteY1" fmla="*/ 675703 h 849578"/>
              <a:gd name="connsiteX2" fmla="*/ 3161485 w 3646310"/>
              <a:gd name="connsiteY2" fmla="*/ 683033 h 849578"/>
              <a:gd name="connsiteX3" fmla="*/ 3153761 w 3646310"/>
              <a:gd name="connsiteY3" fmla="*/ 693673 h 849578"/>
              <a:gd name="connsiteX4" fmla="*/ 3151093 w 3646310"/>
              <a:gd name="connsiteY4" fmla="*/ 706509 h 849578"/>
              <a:gd name="connsiteX5" fmla="*/ 3153783 w 3646310"/>
              <a:gd name="connsiteY5" fmla="*/ 719340 h 849578"/>
              <a:gd name="connsiteX6" fmla="*/ 3161485 w 3646310"/>
              <a:gd name="connsiteY6" fmla="*/ 729982 h 849578"/>
              <a:gd name="connsiteX7" fmla="*/ 3186249 w 3646310"/>
              <a:gd name="connsiteY7" fmla="*/ 739672 h 849578"/>
              <a:gd name="connsiteX8" fmla="*/ 3210949 w 3646310"/>
              <a:gd name="connsiteY8" fmla="*/ 729982 h 849578"/>
              <a:gd name="connsiteX9" fmla="*/ 3218672 w 3646310"/>
              <a:gd name="connsiteY9" fmla="*/ 719347 h 849578"/>
              <a:gd name="connsiteX10" fmla="*/ 3221341 w 3646310"/>
              <a:gd name="connsiteY10" fmla="*/ 706509 h 849578"/>
              <a:gd name="connsiteX11" fmla="*/ 3218694 w 3646310"/>
              <a:gd name="connsiteY11" fmla="*/ 693664 h 849578"/>
              <a:gd name="connsiteX12" fmla="*/ 3210949 w 3646310"/>
              <a:gd name="connsiteY12" fmla="*/ 683033 h 849578"/>
              <a:gd name="connsiteX13" fmla="*/ 3199589 w 3646310"/>
              <a:gd name="connsiteY13" fmla="*/ 675712 h 849578"/>
              <a:gd name="connsiteX14" fmla="*/ 3186249 w 3646310"/>
              <a:gd name="connsiteY14" fmla="*/ 673283 h 849578"/>
              <a:gd name="connsiteX15" fmla="*/ 3056598 w 3646310"/>
              <a:gd name="connsiteY15" fmla="*/ 432524 h 849578"/>
              <a:gd name="connsiteX16" fmla="*/ 3000981 w 3646310"/>
              <a:gd name="connsiteY16" fmla="*/ 419703 h 849578"/>
              <a:gd name="connsiteX17" fmla="*/ 2939017 w 3646310"/>
              <a:gd name="connsiteY17" fmla="*/ 434149 h 849578"/>
              <a:gd name="connsiteX18" fmla="*/ 2909390 w 3646310"/>
              <a:gd name="connsiteY18" fmla="*/ 464244 h 849578"/>
              <a:gd name="connsiteX19" fmla="*/ 2909390 w 3646310"/>
              <a:gd name="connsiteY19" fmla="*/ 438122 h 849578"/>
              <a:gd name="connsiteX20" fmla="*/ 2905389 w 3646310"/>
              <a:gd name="connsiteY20" fmla="*/ 428606 h 849578"/>
              <a:gd name="connsiteX21" fmla="*/ 2895793 w 3646310"/>
              <a:gd name="connsiteY21" fmla="*/ 424639 h 849578"/>
              <a:gd name="connsiteX22" fmla="*/ 2872900 w 3646310"/>
              <a:gd name="connsiteY22" fmla="*/ 424639 h 849578"/>
              <a:gd name="connsiteX23" fmla="*/ 2863304 w 3646310"/>
              <a:gd name="connsiteY23" fmla="*/ 428606 h 849578"/>
              <a:gd name="connsiteX24" fmla="*/ 2859324 w 3646310"/>
              <a:gd name="connsiteY24" fmla="*/ 438122 h 849578"/>
              <a:gd name="connsiteX25" fmla="*/ 2859324 w 3646310"/>
              <a:gd name="connsiteY25" fmla="*/ 721014 h 849578"/>
              <a:gd name="connsiteX26" fmla="*/ 2863304 w 3646310"/>
              <a:gd name="connsiteY26" fmla="*/ 730528 h 849578"/>
              <a:gd name="connsiteX27" fmla="*/ 2872900 w 3646310"/>
              <a:gd name="connsiteY27" fmla="*/ 734496 h 849578"/>
              <a:gd name="connsiteX28" fmla="*/ 2895793 w 3646310"/>
              <a:gd name="connsiteY28" fmla="*/ 734496 h 849578"/>
              <a:gd name="connsiteX29" fmla="*/ 2905389 w 3646310"/>
              <a:gd name="connsiteY29" fmla="*/ 730528 h 849578"/>
              <a:gd name="connsiteX30" fmla="*/ 2909390 w 3646310"/>
              <a:gd name="connsiteY30" fmla="*/ 721014 h 849578"/>
              <a:gd name="connsiteX31" fmla="*/ 2909390 w 3646310"/>
              <a:gd name="connsiteY31" fmla="*/ 547668 h 849578"/>
              <a:gd name="connsiteX32" fmla="*/ 2919524 w 3646310"/>
              <a:gd name="connsiteY32" fmla="*/ 501020 h 849578"/>
              <a:gd name="connsiteX33" fmla="*/ 2947214 w 3646310"/>
              <a:gd name="connsiteY33" fmla="*/ 472911 h 849578"/>
              <a:gd name="connsiteX34" fmla="*/ 2987276 w 3646310"/>
              <a:gd name="connsiteY34" fmla="*/ 463220 h 849578"/>
              <a:gd name="connsiteX35" fmla="*/ 3014987 w 3646310"/>
              <a:gd name="connsiteY35" fmla="*/ 467730 h 849578"/>
              <a:gd name="connsiteX36" fmla="*/ 3038375 w 3646310"/>
              <a:gd name="connsiteY36" fmla="*/ 483143 h 849578"/>
              <a:gd name="connsiteX37" fmla="*/ 3057007 w 3646310"/>
              <a:gd name="connsiteY37" fmla="*/ 538879 h 849578"/>
              <a:gd name="connsiteX38" fmla="*/ 3057007 w 3646310"/>
              <a:gd name="connsiteY38" fmla="*/ 721014 h 849578"/>
              <a:gd name="connsiteX39" fmla="*/ 3061009 w 3646310"/>
              <a:gd name="connsiteY39" fmla="*/ 730528 h 849578"/>
              <a:gd name="connsiteX40" fmla="*/ 3070604 w 3646310"/>
              <a:gd name="connsiteY40" fmla="*/ 734496 h 849578"/>
              <a:gd name="connsiteX41" fmla="*/ 3093497 w 3646310"/>
              <a:gd name="connsiteY41" fmla="*/ 734496 h 849578"/>
              <a:gd name="connsiteX42" fmla="*/ 3103092 w 3646310"/>
              <a:gd name="connsiteY42" fmla="*/ 730528 h 849578"/>
              <a:gd name="connsiteX43" fmla="*/ 3107094 w 3646310"/>
              <a:gd name="connsiteY43" fmla="*/ 721014 h 849578"/>
              <a:gd name="connsiteX44" fmla="*/ 3107094 w 3646310"/>
              <a:gd name="connsiteY44" fmla="*/ 536833 h 849578"/>
              <a:gd name="connsiteX45" fmla="*/ 3093798 w 3646310"/>
              <a:gd name="connsiteY45" fmla="*/ 471407 h 849578"/>
              <a:gd name="connsiteX46" fmla="*/ 3056404 w 3646310"/>
              <a:gd name="connsiteY46" fmla="*/ 432464 h 849578"/>
              <a:gd name="connsiteX47" fmla="*/ 3056598 w 3646310"/>
              <a:gd name="connsiteY47" fmla="*/ 432524 h 849578"/>
              <a:gd name="connsiteX48" fmla="*/ 3471736 w 3646310"/>
              <a:gd name="connsiteY48" fmla="*/ 438542 h 849578"/>
              <a:gd name="connsiteX49" fmla="*/ 3433546 w 3646310"/>
              <a:gd name="connsiteY49" fmla="*/ 424097 h 849578"/>
              <a:gd name="connsiteX50" fmla="*/ 3398949 w 3646310"/>
              <a:gd name="connsiteY50" fmla="*/ 420547 h 849578"/>
              <a:gd name="connsiteX51" fmla="*/ 3351121 w 3646310"/>
              <a:gd name="connsiteY51" fmla="*/ 426866 h 849578"/>
              <a:gd name="connsiteX52" fmla="*/ 3306305 w 3646310"/>
              <a:gd name="connsiteY52" fmla="*/ 449076 h 849578"/>
              <a:gd name="connsiteX53" fmla="*/ 3275968 w 3646310"/>
              <a:gd name="connsiteY53" fmla="*/ 488139 h 849578"/>
              <a:gd name="connsiteX54" fmla="*/ 3274505 w 3646310"/>
              <a:gd name="connsiteY54" fmla="*/ 495562 h 849578"/>
              <a:gd name="connsiteX55" fmla="*/ 3276635 w 3646310"/>
              <a:gd name="connsiteY55" fmla="*/ 502825 h 849578"/>
              <a:gd name="connsiteX56" fmla="*/ 3280142 w 3646310"/>
              <a:gd name="connsiteY56" fmla="*/ 506023 h 849578"/>
              <a:gd name="connsiteX57" fmla="*/ 3284768 w 3646310"/>
              <a:gd name="connsiteY57" fmla="*/ 507098 h 849578"/>
              <a:gd name="connsiteX58" fmla="*/ 3310500 w 3646310"/>
              <a:gd name="connsiteY58" fmla="*/ 507098 h 849578"/>
              <a:gd name="connsiteX59" fmla="*/ 3319106 w 3646310"/>
              <a:gd name="connsiteY59" fmla="*/ 506135 h 849578"/>
              <a:gd name="connsiteX60" fmla="*/ 3326099 w 3646310"/>
              <a:gd name="connsiteY60" fmla="*/ 501081 h 849578"/>
              <a:gd name="connsiteX61" fmla="*/ 3348259 w 3646310"/>
              <a:gd name="connsiteY61" fmla="*/ 478629 h 849578"/>
              <a:gd name="connsiteX62" fmla="*/ 3400950 w 3646310"/>
              <a:gd name="connsiteY62" fmla="*/ 464124 h 849578"/>
              <a:gd name="connsiteX63" fmla="*/ 3449510 w 3646310"/>
              <a:gd name="connsiteY63" fmla="*/ 480133 h 849578"/>
              <a:gd name="connsiteX64" fmla="*/ 3465410 w 3646310"/>
              <a:gd name="connsiteY64" fmla="*/ 525277 h 849578"/>
              <a:gd name="connsiteX65" fmla="*/ 3465410 w 3646310"/>
              <a:gd name="connsiteY65" fmla="*/ 614417 h 849578"/>
              <a:gd name="connsiteX66" fmla="*/ 3426553 w 3646310"/>
              <a:gd name="connsiteY66" fmla="*/ 686104 h 849578"/>
              <a:gd name="connsiteX67" fmla="*/ 3379456 w 3646310"/>
              <a:gd name="connsiteY67" fmla="*/ 696936 h 849578"/>
              <a:gd name="connsiteX68" fmla="*/ 3333263 w 3646310"/>
              <a:gd name="connsiteY68" fmla="*/ 686947 h 849578"/>
              <a:gd name="connsiteX69" fmla="*/ 3318009 w 3646310"/>
              <a:gd name="connsiteY69" fmla="*/ 667228 h 849578"/>
              <a:gd name="connsiteX70" fmla="*/ 3315900 w 3646310"/>
              <a:gd name="connsiteY70" fmla="*/ 642466 h 849578"/>
              <a:gd name="connsiteX71" fmla="*/ 3351228 w 3646310"/>
              <a:gd name="connsiteY71" fmla="*/ 607254 h 849578"/>
              <a:gd name="connsiteX72" fmla="*/ 3421820 w 3646310"/>
              <a:gd name="connsiteY72" fmla="*/ 594194 h 849578"/>
              <a:gd name="connsiteX73" fmla="*/ 3430943 w 3646310"/>
              <a:gd name="connsiteY73" fmla="*/ 590031 h 849578"/>
              <a:gd name="connsiteX74" fmla="*/ 3434643 w 3646310"/>
              <a:gd name="connsiteY74" fmla="*/ 580771 h 849578"/>
              <a:gd name="connsiteX75" fmla="*/ 3434643 w 3646310"/>
              <a:gd name="connsiteY75" fmla="*/ 564581 h 849578"/>
              <a:gd name="connsiteX76" fmla="*/ 3433610 w 3646310"/>
              <a:gd name="connsiteY76" fmla="*/ 559249 h 849578"/>
              <a:gd name="connsiteX77" fmla="*/ 3430555 w 3646310"/>
              <a:gd name="connsiteY77" fmla="*/ 554733 h 849578"/>
              <a:gd name="connsiteX78" fmla="*/ 3425994 w 3646310"/>
              <a:gd name="connsiteY78" fmla="*/ 551741 h 849578"/>
              <a:gd name="connsiteX79" fmla="*/ 3420615 w 3646310"/>
              <a:gd name="connsiteY79" fmla="*/ 550736 h 849578"/>
              <a:gd name="connsiteX80" fmla="*/ 3306434 w 3646310"/>
              <a:gd name="connsiteY80" fmla="*/ 578906 h 849578"/>
              <a:gd name="connsiteX81" fmla="*/ 3281497 w 3646310"/>
              <a:gd name="connsiteY81" fmla="*/ 600849 h 849578"/>
              <a:gd name="connsiteX82" fmla="*/ 3267469 w 3646310"/>
              <a:gd name="connsiteY82" fmla="*/ 630850 h 849578"/>
              <a:gd name="connsiteX83" fmla="*/ 3266652 w 3646310"/>
              <a:gd name="connsiteY83" fmla="*/ 664905 h 849578"/>
              <a:gd name="connsiteX84" fmla="*/ 3279604 w 3646310"/>
              <a:gd name="connsiteY84" fmla="*/ 696457 h 849578"/>
              <a:gd name="connsiteX85" fmla="*/ 3318267 w 3646310"/>
              <a:gd name="connsiteY85" fmla="*/ 729078 h 849578"/>
              <a:gd name="connsiteX86" fmla="*/ 3373884 w 3646310"/>
              <a:gd name="connsiteY86" fmla="*/ 740335 h 849578"/>
              <a:gd name="connsiteX87" fmla="*/ 3465410 w 3646310"/>
              <a:gd name="connsiteY87" fmla="*/ 695252 h 849578"/>
              <a:gd name="connsiteX88" fmla="*/ 3465410 w 3646310"/>
              <a:gd name="connsiteY88" fmla="*/ 721615 h 849578"/>
              <a:gd name="connsiteX89" fmla="*/ 3466443 w 3646310"/>
              <a:gd name="connsiteY89" fmla="*/ 726774 h 849578"/>
              <a:gd name="connsiteX90" fmla="*/ 3469391 w 3646310"/>
              <a:gd name="connsiteY90" fmla="*/ 731148 h 849578"/>
              <a:gd name="connsiteX91" fmla="*/ 3473801 w 3646310"/>
              <a:gd name="connsiteY91" fmla="*/ 734072 h 849578"/>
              <a:gd name="connsiteX92" fmla="*/ 3479008 w 3646310"/>
              <a:gd name="connsiteY92" fmla="*/ 735098 h 849578"/>
              <a:gd name="connsiteX93" fmla="*/ 3501900 w 3646310"/>
              <a:gd name="connsiteY93" fmla="*/ 735098 h 849578"/>
              <a:gd name="connsiteX94" fmla="*/ 3507085 w 3646310"/>
              <a:gd name="connsiteY94" fmla="*/ 734070 h 849578"/>
              <a:gd name="connsiteX95" fmla="*/ 3511496 w 3646310"/>
              <a:gd name="connsiteY95" fmla="*/ 731146 h 849578"/>
              <a:gd name="connsiteX96" fmla="*/ 3514422 w 3646310"/>
              <a:gd name="connsiteY96" fmla="*/ 726770 h 849578"/>
              <a:gd name="connsiteX97" fmla="*/ 3515433 w 3646310"/>
              <a:gd name="connsiteY97" fmla="*/ 721615 h 849578"/>
              <a:gd name="connsiteX98" fmla="*/ 3515433 w 3646310"/>
              <a:gd name="connsiteY98" fmla="*/ 530273 h 849578"/>
              <a:gd name="connsiteX99" fmla="*/ 3502632 w 3646310"/>
              <a:gd name="connsiteY99" fmla="*/ 471286 h 849578"/>
              <a:gd name="connsiteX100" fmla="*/ 3471736 w 3646310"/>
              <a:gd name="connsiteY100" fmla="*/ 438241 h 849578"/>
              <a:gd name="connsiteX101" fmla="*/ 3471736 w 3646310"/>
              <a:gd name="connsiteY101" fmla="*/ 438542 h 849578"/>
              <a:gd name="connsiteX102" fmla="*/ 2743314 w 3646310"/>
              <a:gd name="connsiteY102" fmla="*/ 439867 h 849578"/>
              <a:gd name="connsiteX103" fmla="*/ 2669194 w 3646310"/>
              <a:gd name="connsiteY103" fmla="*/ 419944 h 849578"/>
              <a:gd name="connsiteX104" fmla="*/ 2595138 w 3646310"/>
              <a:gd name="connsiteY104" fmla="*/ 439867 h 849578"/>
              <a:gd name="connsiteX105" fmla="*/ 2545545 w 3646310"/>
              <a:gd name="connsiteY105" fmla="*/ 495904 h 849578"/>
              <a:gd name="connsiteX106" fmla="*/ 2527774 w 3646310"/>
              <a:gd name="connsiteY106" fmla="*/ 580169 h 849578"/>
              <a:gd name="connsiteX107" fmla="*/ 2545545 w 3646310"/>
              <a:gd name="connsiteY107" fmla="*/ 664435 h 849578"/>
              <a:gd name="connsiteX108" fmla="*/ 2595138 w 3646310"/>
              <a:gd name="connsiteY108" fmla="*/ 720472 h 849578"/>
              <a:gd name="connsiteX109" fmla="*/ 2669194 w 3646310"/>
              <a:gd name="connsiteY109" fmla="*/ 740395 h 849578"/>
              <a:gd name="connsiteX110" fmla="*/ 2743314 w 3646310"/>
              <a:gd name="connsiteY110" fmla="*/ 720472 h 849578"/>
              <a:gd name="connsiteX111" fmla="*/ 2792907 w 3646310"/>
              <a:gd name="connsiteY111" fmla="*/ 664435 h 849578"/>
              <a:gd name="connsiteX112" fmla="*/ 2810700 w 3646310"/>
              <a:gd name="connsiteY112" fmla="*/ 580169 h 849578"/>
              <a:gd name="connsiteX113" fmla="*/ 2792907 w 3646310"/>
              <a:gd name="connsiteY113" fmla="*/ 495904 h 849578"/>
              <a:gd name="connsiteX114" fmla="*/ 2743249 w 3646310"/>
              <a:gd name="connsiteY114" fmla="*/ 439566 h 849578"/>
              <a:gd name="connsiteX115" fmla="*/ 2743314 w 3646310"/>
              <a:gd name="connsiteY115" fmla="*/ 439867 h 849578"/>
              <a:gd name="connsiteX116" fmla="*/ 2752780 w 3646310"/>
              <a:gd name="connsiteY116" fmla="*/ 636627 h 849578"/>
              <a:gd name="connsiteX117" fmla="*/ 2722078 w 3646310"/>
              <a:gd name="connsiteY117" fmla="*/ 679604 h 849578"/>
              <a:gd name="connsiteX118" fmla="*/ 2669194 w 3646310"/>
              <a:gd name="connsiteY118" fmla="*/ 695975 h 849578"/>
              <a:gd name="connsiteX119" fmla="*/ 2616395 w 3646310"/>
              <a:gd name="connsiteY119" fmla="*/ 679604 h 849578"/>
              <a:gd name="connsiteX120" fmla="*/ 2585671 w 3646310"/>
              <a:gd name="connsiteY120" fmla="*/ 636627 h 849578"/>
              <a:gd name="connsiteX121" fmla="*/ 2575710 w 3646310"/>
              <a:gd name="connsiteY121" fmla="*/ 579747 h 849578"/>
              <a:gd name="connsiteX122" fmla="*/ 2585671 w 3646310"/>
              <a:gd name="connsiteY122" fmla="*/ 522869 h 849578"/>
              <a:gd name="connsiteX123" fmla="*/ 2616395 w 3646310"/>
              <a:gd name="connsiteY123" fmla="*/ 479892 h 849578"/>
              <a:gd name="connsiteX124" fmla="*/ 2669194 w 3646310"/>
              <a:gd name="connsiteY124" fmla="*/ 463521 h 849578"/>
              <a:gd name="connsiteX125" fmla="*/ 2722078 w 3646310"/>
              <a:gd name="connsiteY125" fmla="*/ 479892 h 849578"/>
              <a:gd name="connsiteX126" fmla="*/ 2752780 w 3646310"/>
              <a:gd name="connsiteY126" fmla="*/ 522869 h 849578"/>
              <a:gd name="connsiteX127" fmla="*/ 2762678 w 3646310"/>
              <a:gd name="connsiteY127" fmla="*/ 579747 h 849578"/>
              <a:gd name="connsiteX128" fmla="*/ 2752910 w 3646310"/>
              <a:gd name="connsiteY128" fmla="*/ 636326 h 849578"/>
              <a:gd name="connsiteX129" fmla="*/ 2752780 w 3646310"/>
              <a:gd name="connsiteY129" fmla="*/ 636627 h 849578"/>
              <a:gd name="connsiteX130" fmla="*/ 3611155 w 3646310"/>
              <a:gd name="connsiteY130" fmla="*/ 384552 h 849578"/>
              <a:gd name="connsiteX131" fmla="*/ 3635919 w 3646310"/>
              <a:gd name="connsiteY131" fmla="*/ 374861 h 849578"/>
              <a:gd name="connsiteX132" fmla="*/ 3643643 w 3646310"/>
              <a:gd name="connsiteY132" fmla="*/ 364189 h 849578"/>
              <a:gd name="connsiteX133" fmla="*/ 3646311 w 3646310"/>
              <a:gd name="connsiteY133" fmla="*/ 351328 h 849578"/>
              <a:gd name="connsiteX134" fmla="*/ 3643621 w 3646310"/>
              <a:gd name="connsiteY134" fmla="*/ 338500 h 849578"/>
              <a:gd name="connsiteX135" fmla="*/ 3635919 w 3646310"/>
              <a:gd name="connsiteY135" fmla="*/ 327854 h 849578"/>
              <a:gd name="connsiteX136" fmla="*/ 3611155 w 3646310"/>
              <a:gd name="connsiteY136" fmla="*/ 318164 h 849578"/>
              <a:gd name="connsiteX137" fmla="*/ 3586455 w 3646310"/>
              <a:gd name="connsiteY137" fmla="*/ 327854 h 849578"/>
              <a:gd name="connsiteX138" fmla="*/ 3578753 w 3646310"/>
              <a:gd name="connsiteY138" fmla="*/ 338500 h 849578"/>
              <a:gd name="connsiteX139" fmla="*/ 3576063 w 3646310"/>
              <a:gd name="connsiteY139" fmla="*/ 351328 h 849578"/>
              <a:gd name="connsiteX140" fmla="*/ 3578731 w 3646310"/>
              <a:gd name="connsiteY140" fmla="*/ 364189 h 849578"/>
              <a:gd name="connsiteX141" fmla="*/ 3586455 w 3646310"/>
              <a:gd name="connsiteY141" fmla="*/ 374861 h 849578"/>
              <a:gd name="connsiteX142" fmla="*/ 3611090 w 3646310"/>
              <a:gd name="connsiteY142" fmla="*/ 384252 h 849578"/>
              <a:gd name="connsiteX143" fmla="*/ 3611155 w 3646310"/>
              <a:gd name="connsiteY143" fmla="*/ 384552 h 849578"/>
              <a:gd name="connsiteX144" fmla="*/ 2167565 w 3646310"/>
              <a:gd name="connsiteY144" fmla="*/ 425121 h 849578"/>
              <a:gd name="connsiteX145" fmla="*/ 2144743 w 3646310"/>
              <a:gd name="connsiteY145" fmla="*/ 425121 h 849578"/>
              <a:gd name="connsiteX146" fmla="*/ 2135130 w 3646310"/>
              <a:gd name="connsiteY146" fmla="*/ 429069 h 849578"/>
              <a:gd name="connsiteX147" fmla="*/ 2131148 w 3646310"/>
              <a:gd name="connsiteY147" fmla="*/ 438602 h 849578"/>
              <a:gd name="connsiteX148" fmla="*/ 2131148 w 3646310"/>
              <a:gd name="connsiteY148" fmla="*/ 721494 h 849578"/>
              <a:gd name="connsiteX149" fmla="*/ 2135130 w 3646310"/>
              <a:gd name="connsiteY149" fmla="*/ 731027 h 849578"/>
              <a:gd name="connsiteX150" fmla="*/ 2144743 w 3646310"/>
              <a:gd name="connsiteY150" fmla="*/ 734978 h 849578"/>
              <a:gd name="connsiteX151" fmla="*/ 2167565 w 3646310"/>
              <a:gd name="connsiteY151" fmla="*/ 734978 h 849578"/>
              <a:gd name="connsiteX152" fmla="*/ 2177160 w 3646310"/>
              <a:gd name="connsiteY152" fmla="*/ 731010 h 849578"/>
              <a:gd name="connsiteX153" fmla="*/ 2181162 w 3646310"/>
              <a:gd name="connsiteY153" fmla="*/ 721494 h 849578"/>
              <a:gd name="connsiteX154" fmla="*/ 2181162 w 3646310"/>
              <a:gd name="connsiteY154" fmla="*/ 438602 h 849578"/>
              <a:gd name="connsiteX155" fmla="*/ 2180194 w 3646310"/>
              <a:gd name="connsiteY155" fmla="*/ 433346 h 849578"/>
              <a:gd name="connsiteX156" fmla="*/ 2177246 w 3646310"/>
              <a:gd name="connsiteY156" fmla="*/ 428871 h 849578"/>
              <a:gd name="connsiteX157" fmla="*/ 2172793 w 3646310"/>
              <a:gd name="connsiteY157" fmla="*/ 425874 h 849578"/>
              <a:gd name="connsiteX158" fmla="*/ 2167500 w 3646310"/>
              <a:gd name="connsiteY158" fmla="*/ 424820 h 849578"/>
              <a:gd name="connsiteX159" fmla="*/ 2167565 w 3646310"/>
              <a:gd name="connsiteY159" fmla="*/ 425121 h 849578"/>
              <a:gd name="connsiteX160" fmla="*/ 3622622 w 3646310"/>
              <a:gd name="connsiteY160" fmla="*/ 425723 h 849578"/>
              <a:gd name="connsiteX161" fmla="*/ 3599752 w 3646310"/>
              <a:gd name="connsiteY161" fmla="*/ 425723 h 849578"/>
              <a:gd name="connsiteX162" fmla="*/ 3590156 w 3646310"/>
              <a:gd name="connsiteY162" fmla="*/ 429688 h 849578"/>
              <a:gd name="connsiteX163" fmla="*/ 3586154 w 3646310"/>
              <a:gd name="connsiteY163" fmla="*/ 439205 h 849578"/>
              <a:gd name="connsiteX164" fmla="*/ 3586154 w 3646310"/>
              <a:gd name="connsiteY164" fmla="*/ 722096 h 849578"/>
              <a:gd name="connsiteX165" fmla="*/ 3590134 w 3646310"/>
              <a:gd name="connsiteY165" fmla="*/ 731630 h 849578"/>
              <a:gd name="connsiteX166" fmla="*/ 3599752 w 3646310"/>
              <a:gd name="connsiteY166" fmla="*/ 735580 h 849578"/>
              <a:gd name="connsiteX167" fmla="*/ 3622622 w 3646310"/>
              <a:gd name="connsiteY167" fmla="*/ 735580 h 849578"/>
              <a:gd name="connsiteX168" fmla="*/ 3632239 w 3646310"/>
              <a:gd name="connsiteY168" fmla="*/ 731630 h 849578"/>
              <a:gd name="connsiteX169" fmla="*/ 3636220 w 3646310"/>
              <a:gd name="connsiteY169" fmla="*/ 722096 h 849578"/>
              <a:gd name="connsiteX170" fmla="*/ 3636220 w 3646310"/>
              <a:gd name="connsiteY170" fmla="*/ 439205 h 849578"/>
              <a:gd name="connsiteX171" fmla="*/ 3635252 w 3646310"/>
              <a:gd name="connsiteY171" fmla="*/ 433949 h 849578"/>
              <a:gd name="connsiteX172" fmla="*/ 3632304 w 3646310"/>
              <a:gd name="connsiteY172" fmla="*/ 429473 h 849578"/>
              <a:gd name="connsiteX173" fmla="*/ 3627850 w 3646310"/>
              <a:gd name="connsiteY173" fmla="*/ 426474 h 849578"/>
              <a:gd name="connsiteX174" fmla="*/ 3622558 w 3646310"/>
              <a:gd name="connsiteY174" fmla="*/ 425422 h 849578"/>
              <a:gd name="connsiteX175" fmla="*/ 3622622 w 3646310"/>
              <a:gd name="connsiteY175" fmla="*/ 425723 h 849578"/>
              <a:gd name="connsiteX176" fmla="*/ 1610514 w 3646310"/>
              <a:gd name="connsiteY176" fmla="*/ 437761 h 849578"/>
              <a:gd name="connsiteX177" fmla="*/ 1572395 w 3646310"/>
              <a:gd name="connsiteY177" fmla="*/ 423316 h 849578"/>
              <a:gd name="connsiteX178" fmla="*/ 1537797 w 3646310"/>
              <a:gd name="connsiteY178" fmla="*/ 419824 h 849578"/>
              <a:gd name="connsiteX179" fmla="*/ 1489964 w 3646310"/>
              <a:gd name="connsiteY179" fmla="*/ 426143 h 849578"/>
              <a:gd name="connsiteX180" fmla="*/ 1445167 w 3646310"/>
              <a:gd name="connsiteY180" fmla="*/ 448353 h 849578"/>
              <a:gd name="connsiteX181" fmla="*/ 1414815 w 3646310"/>
              <a:gd name="connsiteY181" fmla="*/ 487356 h 849578"/>
              <a:gd name="connsiteX182" fmla="*/ 1413357 w 3646310"/>
              <a:gd name="connsiteY182" fmla="*/ 494809 h 849578"/>
              <a:gd name="connsiteX183" fmla="*/ 1415484 w 3646310"/>
              <a:gd name="connsiteY183" fmla="*/ 502103 h 849578"/>
              <a:gd name="connsiteX184" fmla="*/ 1418983 w 3646310"/>
              <a:gd name="connsiteY184" fmla="*/ 505302 h 849578"/>
              <a:gd name="connsiteX185" fmla="*/ 1423617 w 3646310"/>
              <a:gd name="connsiteY185" fmla="*/ 506378 h 849578"/>
              <a:gd name="connsiteX186" fmla="*/ 1449354 w 3646310"/>
              <a:gd name="connsiteY186" fmla="*/ 506378 h 849578"/>
              <a:gd name="connsiteX187" fmla="*/ 1457953 w 3646310"/>
              <a:gd name="connsiteY187" fmla="*/ 505403 h 849578"/>
              <a:gd name="connsiteX188" fmla="*/ 1464955 w 3646310"/>
              <a:gd name="connsiteY188" fmla="*/ 500358 h 849578"/>
              <a:gd name="connsiteX189" fmla="*/ 1487111 w 3646310"/>
              <a:gd name="connsiteY189" fmla="*/ 477967 h 849578"/>
              <a:gd name="connsiteX190" fmla="*/ 1539800 w 3646310"/>
              <a:gd name="connsiteY190" fmla="*/ 463401 h 849578"/>
              <a:gd name="connsiteX191" fmla="*/ 1588057 w 3646310"/>
              <a:gd name="connsiteY191" fmla="*/ 479473 h 849578"/>
              <a:gd name="connsiteX192" fmla="*/ 1603961 w 3646310"/>
              <a:gd name="connsiteY192" fmla="*/ 524614 h 849578"/>
              <a:gd name="connsiteX193" fmla="*/ 1603961 w 3646310"/>
              <a:gd name="connsiteY193" fmla="*/ 613696 h 849578"/>
              <a:gd name="connsiteX194" fmla="*/ 1565110 w 3646310"/>
              <a:gd name="connsiteY194" fmla="*/ 685381 h 849578"/>
              <a:gd name="connsiteX195" fmla="*/ 1518007 w 3646310"/>
              <a:gd name="connsiteY195" fmla="*/ 696216 h 849578"/>
              <a:gd name="connsiteX196" fmla="*/ 1471814 w 3646310"/>
              <a:gd name="connsiteY196" fmla="*/ 686284 h 849578"/>
              <a:gd name="connsiteX197" fmla="*/ 1456553 w 3646310"/>
              <a:gd name="connsiteY197" fmla="*/ 666535 h 849578"/>
              <a:gd name="connsiteX198" fmla="*/ 1454453 w 3646310"/>
              <a:gd name="connsiteY198" fmla="*/ 641743 h 849578"/>
              <a:gd name="connsiteX199" fmla="*/ 1489781 w 3646310"/>
              <a:gd name="connsiteY199" fmla="*/ 606592 h 849578"/>
              <a:gd name="connsiteX200" fmla="*/ 1560194 w 3646310"/>
              <a:gd name="connsiteY200" fmla="*/ 593532 h 849578"/>
              <a:gd name="connsiteX201" fmla="*/ 1569375 w 3646310"/>
              <a:gd name="connsiteY201" fmla="*/ 589369 h 849578"/>
              <a:gd name="connsiteX202" fmla="*/ 1573062 w 3646310"/>
              <a:gd name="connsiteY202" fmla="*/ 580048 h 849578"/>
              <a:gd name="connsiteX203" fmla="*/ 1573062 w 3646310"/>
              <a:gd name="connsiteY203" fmla="*/ 563918 h 849578"/>
              <a:gd name="connsiteX204" fmla="*/ 1571944 w 3646310"/>
              <a:gd name="connsiteY204" fmla="*/ 558651 h 849578"/>
              <a:gd name="connsiteX205" fmla="*/ 1568852 w 3646310"/>
              <a:gd name="connsiteY205" fmla="*/ 554226 h 849578"/>
              <a:gd name="connsiteX206" fmla="*/ 1564271 w 3646310"/>
              <a:gd name="connsiteY206" fmla="*/ 551336 h 849578"/>
              <a:gd name="connsiteX207" fmla="*/ 1558920 w 3646310"/>
              <a:gd name="connsiteY207" fmla="*/ 550434 h 849578"/>
              <a:gd name="connsiteX208" fmla="*/ 1444924 w 3646310"/>
              <a:gd name="connsiteY208" fmla="*/ 578484 h 849578"/>
              <a:gd name="connsiteX209" fmla="*/ 1419966 w 3646310"/>
              <a:gd name="connsiteY209" fmla="*/ 600419 h 849578"/>
              <a:gd name="connsiteX210" fmla="*/ 1405953 w 3646310"/>
              <a:gd name="connsiteY210" fmla="*/ 630428 h 849578"/>
              <a:gd name="connsiteX211" fmla="*/ 1405144 w 3646310"/>
              <a:gd name="connsiteY211" fmla="*/ 664483 h 849578"/>
              <a:gd name="connsiteX212" fmla="*/ 1418094 w 3646310"/>
              <a:gd name="connsiteY212" fmla="*/ 696035 h 849578"/>
              <a:gd name="connsiteX213" fmla="*/ 1456759 w 3646310"/>
              <a:gd name="connsiteY213" fmla="*/ 728656 h 849578"/>
              <a:gd name="connsiteX214" fmla="*/ 1512301 w 3646310"/>
              <a:gd name="connsiteY214" fmla="*/ 739853 h 849578"/>
              <a:gd name="connsiteX215" fmla="*/ 1603898 w 3646310"/>
              <a:gd name="connsiteY215" fmla="*/ 694830 h 849578"/>
              <a:gd name="connsiteX216" fmla="*/ 1603898 w 3646310"/>
              <a:gd name="connsiteY216" fmla="*/ 721195 h 849578"/>
              <a:gd name="connsiteX217" fmla="*/ 1607900 w 3646310"/>
              <a:gd name="connsiteY217" fmla="*/ 730709 h 849578"/>
              <a:gd name="connsiteX218" fmla="*/ 1617496 w 3646310"/>
              <a:gd name="connsiteY218" fmla="*/ 734676 h 849578"/>
              <a:gd name="connsiteX219" fmla="*/ 1640319 w 3646310"/>
              <a:gd name="connsiteY219" fmla="*/ 734676 h 849578"/>
              <a:gd name="connsiteX220" fmla="*/ 1649934 w 3646310"/>
              <a:gd name="connsiteY220" fmla="*/ 730728 h 849578"/>
              <a:gd name="connsiteX221" fmla="*/ 1653917 w 3646310"/>
              <a:gd name="connsiteY221" fmla="*/ 721195 h 849578"/>
              <a:gd name="connsiteX222" fmla="*/ 1653917 w 3646310"/>
              <a:gd name="connsiteY222" fmla="*/ 529791 h 849578"/>
              <a:gd name="connsiteX223" fmla="*/ 1641049 w 3646310"/>
              <a:gd name="connsiteY223" fmla="*/ 470804 h 849578"/>
              <a:gd name="connsiteX224" fmla="*/ 1610454 w 3646310"/>
              <a:gd name="connsiteY224" fmla="*/ 437580 h 849578"/>
              <a:gd name="connsiteX225" fmla="*/ 1610514 w 3646310"/>
              <a:gd name="connsiteY225" fmla="*/ 437761 h 849578"/>
              <a:gd name="connsiteX226" fmla="*/ 1301668 w 3646310"/>
              <a:gd name="connsiteY226" fmla="*/ 432645 h 849578"/>
              <a:gd name="connsiteX227" fmla="*/ 1246006 w 3646310"/>
              <a:gd name="connsiteY227" fmla="*/ 419824 h 849578"/>
              <a:gd name="connsiteX228" fmla="*/ 1184031 w 3646310"/>
              <a:gd name="connsiteY228" fmla="*/ 434269 h 849578"/>
              <a:gd name="connsiteX229" fmla="*/ 1154409 w 3646310"/>
              <a:gd name="connsiteY229" fmla="*/ 464365 h 849578"/>
              <a:gd name="connsiteX230" fmla="*/ 1154409 w 3646310"/>
              <a:gd name="connsiteY230" fmla="*/ 335918 h 849578"/>
              <a:gd name="connsiteX231" fmla="*/ 1150427 w 3646310"/>
              <a:gd name="connsiteY231" fmla="*/ 326385 h 849578"/>
              <a:gd name="connsiteX232" fmla="*/ 1140812 w 3646310"/>
              <a:gd name="connsiteY232" fmla="*/ 322437 h 849578"/>
              <a:gd name="connsiteX233" fmla="*/ 1117988 w 3646310"/>
              <a:gd name="connsiteY233" fmla="*/ 322437 h 849578"/>
              <a:gd name="connsiteX234" fmla="*/ 1108375 w 3646310"/>
              <a:gd name="connsiteY234" fmla="*/ 326385 h 849578"/>
              <a:gd name="connsiteX235" fmla="*/ 1104390 w 3646310"/>
              <a:gd name="connsiteY235" fmla="*/ 335918 h 849578"/>
              <a:gd name="connsiteX236" fmla="*/ 1104390 w 3646310"/>
              <a:gd name="connsiteY236" fmla="*/ 721135 h 849578"/>
              <a:gd name="connsiteX237" fmla="*/ 1108375 w 3646310"/>
              <a:gd name="connsiteY237" fmla="*/ 730668 h 849578"/>
              <a:gd name="connsiteX238" fmla="*/ 1117988 w 3646310"/>
              <a:gd name="connsiteY238" fmla="*/ 734616 h 849578"/>
              <a:gd name="connsiteX239" fmla="*/ 1140812 w 3646310"/>
              <a:gd name="connsiteY239" fmla="*/ 734616 h 849578"/>
              <a:gd name="connsiteX240" fmla="*/ 1150427 w 3646310"/>
              <a:gd name="connsiteY240" fmla="*/ 730668 h 849578"/>
              <a:gd name="connsiteX241" fmla="*/ 1154409 w 3646310"/>
              <a:gd name="connsiteY241" fmla="*/ 721135 h 849578"/>
              <a:gd name="connsiteX242" fmla="*/ 1154409 w 3646310"/>
              <a:gd name="connsiteY242" fmla="*/ 547788 h 849578"/>
              <a:gd name="connsiteX243" fmla="*/ 1164545 w 3646310"/>
              <a:gd name="connsiteY243" fmla="*/ 501141 h 849578"/>
              <a:gd name="connsiteX244" fmla="*/ 1192227 w 3646310"/>
              <a:gd name="connsiteY244" fmla="*/ 473031 h 849578"/>
              <a:gd name="connsiteX245" fmla="*/ 1232288 w 3646310"/>
              <a:gd name="connsiteY245" fmla="*/ 463341 h 849578"/>
              <a:gd name="connsiteX246" fmla="*/ 1260036 w 3646310"/>
              <a:gd name="connsiteY246" fmla="*/ 467837 h 849578"/>
              <a:gd name="connsiteX247" fmla="*/ 1283460 w 3646310"/>
              <a:gd name="connsiteY247" fmla="*/ 483264 h 849578"/>
              <a:gd name="connsiteX248" fmla="*/ 1302095 w 3646310"/>
              <a:gd name="connsiteY248" fmla="*/ 538999 h 849578"/>
              <a:gd name="connsiteX249" fmla="*/ 1302095 w 3646310"/>
              <a:gd name="connsiteY249" fmla="*/ 721135 h 849578"/>
              <a:gd name="connsiteX250" fmla="*/ 1306077 w 3646310"/>
              <a:gd name="connsiteY250" fmla="*/ 730668 h 849578"/>
              <a:gd name="connsiteX251" fmla="*/ 1315692 w 3646310"/>
              <a:gd name="connsiteY251" fmla="*/ 734616 h 849578"/>
              <a:gd name="connsiteX252" fmla="*/ 1338576 w 3646310"/>
              <a:gd name="connsiteY252" fmla="*/ 734616 h 849578"/>
              <a:gd name="connsiteX253" fmla="*/ 1348172 w 3646310"/>
              <a:gd name="connsiteY253" fmla="*/ 730649 h 849578"/>
              <a:gd name="connsiteX254" fmla="*/ 1352171 w 3646310"/>
              <a:gd name="connsiteY254" fmla="*/ 721135 h 849578"/>
              <a:gd name="connsiteX255" fmla="*/ 1352171 w 3646310"/>
              <a:gd name="connsiteY255" fmla="*/ 536953 h 849578"/>
              <a:gd name="connsiteX256" fmla="*/ 1338576 w 3646310"/>
              <a:gd name="connsiteY256" fmla="*/ 471407 h 849578"/>
              <a:gd name="connsiteX257" fmla="*/ 1301608 w 3646310"/>
              <a:gd name="connsiteY257" fmla="*/ 432464 h 849578"/>
              <a:gd name="connsiteX258" fmla="*/ 1301668 w 3646310"/>
              <a:gd name="connsiteY258" fmla="*/ 432645 h 849578"/>
              <a:gd name="connsiteX259" fmla="*/ 855519 w 3646310"/>
              <a:gd name="connsiteY259" fmla="*/ 316959 h 849578"/>
              <a:gd name="connsiteX260" fmla="*/ 853273 w 3646310"/>
              <a:gd name="connsiteY260" fmla="*/ 313708 h 849578"/>
              <a:gd name="connsiteX261" fmla="*/ 852726 w 3646310"/>
              <a:gd name="connsiteY261" fmla="*/ 313108 h 849578"/>
              <a:gd name="connsiteX262" fmla="*/ 851754 w 3646310"/>
              <a:gd name="connsiteY262" fmla="*/ 312264 h 849578"/>
              <a:gd name="connsiteX263" fmla="*/ 713053 w 3646310"/>
              <a:gd name="connsiteY263" fmla="*/ 209099 h 849578"/>
              <a:gd name="connsiteX264" fmla="*/ 705768 w 3646310"/>
              <a:gd name="connsiteY264" fmla="*/ 206691 h 849578"/>
              <a:gd name="connsiteX265" fmla="*/ 698485 w 3646310"/>
              <a:gd name="connsiteY265" fmla="*/ 209099 h 849578"/>
              <a:gd name="connsiteX266" fmla="*/ 579146 w 3646310"/>
              <a:gd name="connsiteY266" fmla="*/ 297819 h 849578"/>
              <a:gd name="connsiteX267" fmla="*/ 579146 w 3646310"/>
              <a:gd name="connsiteY267" fmla="*/ 115324 h 849578"/>
              <a:gd name="connsiteX268" fmla="*/ 578236 w 3646310"/>
              <a:gd name="connsiteY268" fmla="*/ 111050 h 849578"/>
              <a:gd name="connsiteX269" fmla="*/ 578236 w 3646310"/>
              <a:gd name="connsiteY269" fmla="*/ 110448 h 849578"/>
              <a:gd name="connsiteX270" fmla="*/ 575990 w 3646310"/>
              <a:gd name="connsiteY270" fmla="*/ 107138 h 849578"/>
              <a:gd name="connsiteX271" fmla="*/ 575443 w 3646310"/>
              <a:gd name="connsiteY271" fmla="*/ 106536 h 849578"/>
              <a:gd name="connsiteX272" fmla="*/ 574533 w 3646310"/>
              <a:gd name="connsiteY272" fmla="*/ 105693 h 849578"/>
              <a:gd name="connsiteX273" fmla="*/ 435467 w 3646310"/>
              <a:gd name="connsiteY273" fmla="*/ 2408 h 849578"/>
              <a:gd name="connsiteX274" fmla="*/ 428184 w 3646310"/>
              <a:gd name="connsiteY274" fmla="*/ 0 h 849578"/>
              <a:gd name="connsiteX275" fmla="*/ 420899 w 3646310"/>
              <a:gd name="connsiteY275" fmla="*/ 2408 h 849578"/>
              <a:gd name="connsiteX276" fmla="*/ 4613 w 3646310"/>
              <a:gd name="connsiteY276" fmla="*/ 311963 h 849578"/>
              <a:gd name="connsiteX277" fmla="*/ 3703 w 3646310"/>
              <a:gd name="connsiteY277" fmla="*/ 312807 h 849578"/>
              <a:gd name="connsiteX278" fmla="*/ 3096 w 3646310"/>
              <a:gd name="connsiteY278" fmla="*/ 313409 h 849578"/>
              <a:gd name="connsiteX279" fmla="*/ 911 w 3646310"/>
              <a:gd name="connsiteY279" fmla="*/ 316658 h 849578"/>
              <a:gd name="connsiteX280" fmla="*/ 911 w 3646310"/>
              <a:gd name="connsiteY280" fmla="*/ 317321 h 849578"/>
              <a:gd name="connsiteX281" fmla="*/ 0 w 3646310"/>
              <a:gd name="connsiteY281" fmla="*/ 321593 h 849578"/>
              <a:gd name="connsiteX282" fmla="*/ 0 w 3646310"/>
              <a:gd name="connsiteY282" fmla="*/ 527985 h 849578"/>
              <a:gd name="connsiteX283" fmla="*/ 1282 w 3646310"/>
              <a:gd name="connsiteY283" fmla="*/ 533369 h 849578"/>
              <a:gd name="connsiteX284" fmla="*/ 4856 w 3646310"/>
              <a:gd name="connsiteY284" fmla="*/ 537616 h 849578"/>
              <a:gd name="connsiteX285" fmla="*/ 143618 w 3646310"/>
              <a:gd name="connsiteY285" fmla="*/ 640779 h 849578"/>
              <a:gd name="connsiteX286" fmla="*/ 145257 w 3646310"/>
              <a:gd name="connsiteY286" fmla="*/ 641623 h 849578"/>
              <a:gd name="connsiteX287" fmla="*/ 146593 w 3646310"/>
              <a:gd name="connsiteY287" fmla="*/ 642346 h 849578"/>
              <a:gd name="connsiteX288" fmla="*/ 150903 w 3646310"/>
              <a:gd name="connsiteY288" fmla="*/ 643187 h 849578"/>
              <a:gd name="connsiteX289" fmla="*/ 155212 w 3646310"/>
              <a:gd name="connsiteY289" fmla="*/ 642346 h 849578"/>
              <a:gd name="connsiteX290" fmla="*/ 156548 w 3646310"/>
              <a:gd name="connsiteY290" fmla="*/ 641623 h 849578"/>
              <a:gd name="connsiteX291" fmla="*/ 158186 w 3646310"/>
              <a:gd name="connsiteY291" fmla="*/ 640779 h 849578"/>
              <a:gd name="connsiteX292" fmla="*/ 277525 w 3646310"/>
              <a:gd name="connsiteY292" fmla="*/ 552001 h 849578"/>
              <a:gd name="connsiteX293" fmla="*/ 277525 w 3646310"/>
              <a:gd name="connsiteY293" fmla="*/ 734375 h 849578"/>
              <a:gd name="connsiteX294" fmla="*/ 277525 w 3646310"/>
              <a:gd name="connsiteY294" fmla="*/ 735158 h 849578"/>
              <a:gd name="connsiteX295" fmla="*/ 278009 w 3646310"/>
              <a:gd name="connsiteY295" fmla="*/ 737566 h 849578"/>
              <a:gd name="connsiteX296" fmla="*/ 278739 w 3646310"/>
              <a:gd name="connsiteY296" fmla="*/ 739672 h 849578"/>
              <a:gd name="connsiteX297" fmla="*/ 279952 w 3646310"/>
              <a:gd name="connsiteY297" fmla="*/ 741477 h 849578"/>
              <a:gd name="connsiteX298" fmla="*/ 281652 w 3646310"/>
              <a:gd name="connsiteY298" fmla="*/ 743343 h 849578"/>
              <a:gd name="connsiteX299" fmla="*/ 282199 w 3646310"/>
              <a:gd name="connsiteY299" fmla="*/ 743945 h 849578"/>
              <a:gd name="connsiteX300" fmla="*/ 420961 w 3646310"/>
              <a:gd name="connsiteY300" fmla="*/ 847171 h 849578"/>
              <a:gd name="connsiteX301" fmla="*/ 422599 w 3646310"/>
              <a:gd name="connsiteY301" fmla="*/ 848013 h 849578"/>
              <a:gd name="connsiteX302" fmla="*/ 423935 w 3646310"/>
              <a:gd name="connsiteY302" fmla="*/ 848736 h 849578"/>
              <a:gd name="connsiteX303" fmla="*/ 428244 w 3646310"/>
              <a:gd name="connsiteY303" fmla="*/ 849579 h 849578"/>
              <a:gd name="connsiteX304" fmla="*/ 432494 w 3646310"/>
              <a:gd name="connsiteY304" fmla="*/ 848736 h 849578"/>
              <a:gd name="connsiteX305" fmla="*/ 433890 w 3646310"/>
              <a:gd name="connsiteY305" fmla="*/ 848013 h 849578"/>
              <a:gd name="connsiteX306" fmla="*/ 435529 w 3646310"/>
              <a:gd name="connsiteY306" fmla="*/ 847171 h 849578"/>
              <a:gd name="connsiteX307" fmla="*/ 567007 w 3646310"/>
              <a:gd name="connsiteY307" fmla="*/ 749423 h 849578"/>
              <a:gd name="connsiteX308" fmla="*/ 698485 w 3646310"/>
              <a:gd name="connsiteY308" fmla="*/ 847171 h 849578"/>
              <a:gd name="connsiteX309" fmla="*/ 700125 w 3646310"/>
              <a:gd name="connsiteY309" fmla="*/ 848013 h 849578"/>
              <a:gd name="connsiteX310" fmla="*/ 701458 w 3646310"/>
              <a:gd name="connsiteY310" fmla="*/ 848736 h 849578"/>
              <a:gd name="connsiteX311" fmla="*/ 710017 w 3646310"/>
              <a:gd name="connsiteY311" fmla="*/ 848736 h 849578"/>
              <a:gd name="connsiteX312" fmla="*/ 711353 w 3646310"/>
              <a:gd name="connsiteY312" fmla="*/ 848013 h 849578"/>
              <a:gd name="connsiteX313" fmla="*/ 713053 w 3646310"/>
              <a:gd name="connsiteY313" fmla="*/ 847171 h 849578"/>
              <a:gd name="connsiteX314" fmla="*/ 851754 w 3646310"/>
              <a:gd name="connsiteY314" fmla="*/ 743945 h 849578"/>
              <a:gd name="connsiteX315" fmla="*/ 855314 w 3646310"/>
              <a:gd name="connsiteY315" fmla="*/ 739726 h 849578"/>
              <a:gd name="connsiteX316" fmla="*/ 856610 w 3646310"/>
              <a:gd name="connsiteY316" fmla="*/ 734375 h 849578"/>
              <a:gd name="connsiteX317" fmla="*/ 856610 w 3646310"/>
              <a:gd name="connsiteY317" fmla="*/ 321714 h 849578"/>
              <a:gd name="connsiteX318" fmla="*/ 855762 w 3646310"/>
              <a:gd name="connsiteY318" fmla="*/ 317441 h 849578"/>
              <a:gd name="connsiteX319" fmla="*/ 855456 w 3646310"/>
              <a:gd name="connsiteY319" fmla="*/ 316778 h 849578"/>
              <a:gd name="connsiteX320" fmla="*/ 855519 w 3646310"/>
              <a:gd name="connsiteY320" fmla="*/ 316959 h 849578"/>
              <a:gd name="connsiteX321" fmla="*/ 138519 w 3646310"/>
              <a:gd name="connsiteY321" fmla="*/ 607254 h 849578"/>
              <a:gd name="connsiteX322" fmla="*/ 24038 w 3646310"/>
              <a:gd name="connsiteY322" fmla="*/ 522086 h 849578"/>
              <a:gd name="connsiteX323" fmla="*/ 24038 w 3646310"/>
              <a:gd name="connsiteY323" fmla="*/ 345790 h 849578"/>
              <a:gd name="connsiteX324" fmla="*/ 138519 w 3646310"/>
              <a:gd name="connsiteY324" fmla="*/ 430898 h 849578"/>
              <a:gd name="connsiteX325" fmla="*/ 138519 w 3646310"/>
              <a:gd name="connsiteY325" fmla="*/ 607254 h 849578"/>
              <a:gd name="connsiteX326" fmla="*/ 277282 w 3646310"/>
              <a:gd name="connsiteY326" fmla="*/ 522086 h 849578"/>
              <a:gd name="connsiteX327" fmla="*/ 162800 w 3646310"/>
              <a:gd name="connsiteY327" fmla="*/ 607254 h 849578"/>
              <a:gd name="connsiteX328" fmla="*/ 162800 w 3646310"/>
              <a:gd name="connsiteY328" fmla="*/ 430898 h 849578"/>
              <a:gd name="connsiteX329" fmla="*/ 277282 w 3646310"/>
              <a:gd name="connsiteY329" fmla="*/ 345790 h 849578"/>
              <a:gd name="connsiteX330" fmla="*/ 277282 w 3646310"/>
              <a:gd name="connsiteY330" fmla="*/ 522086 h 849578"/>
              <a:gd name="connsiteX331" fmla="*/ 415923 w 3646310"/>
              <a:gd name="connsiteY331" fmla="*/ 813586 h 849578"/>
              <a:gd name="connsiteX332" fmla="*/ 301440 w 3646310"/>
              <a:gd name="connsiteY332" fmla="*/ 728476 h 849578"/>
              <a:gd name="connsiteX333" fmla="*/ 301440 w 3646310"/>
              <a:gd name="connsiteY333" fmla="*/ 552121 h 849578"/>
              <a:gd name="connsiteX334" fmla="*/ 415923 w 3646310"/>
              <a:gd name="connsiteY334" fmla="*/ 637290 h 849578"/>
              <a:gd name="connsiteX335" fmla="*/ 415923 w 3646310"/>
              <a:gd name="connsiteY335" fmla="*/ 813586 h 849578"/>
              <a:gd name="connsiteX336" fmla="*/ 554685 w 3646310"/>
              <a:gd name="connsiteY336" fmla="*/ 728476 h 849578"/>
              <a:gd name="connsiteX337" fmla="*/ 440203 w 3646310"/>
              <a:gd name="connsiteY337" fmla="*/ 813586 h 849578"/>
              <a:gd name="connsiteX338" fmla="*/ 440203 w 3646310"/>
              <a:gd name="connsiteY338" fmla="*/ 637290 h 849578"/>
              <a:gd name="connsiteX339" fmla="*/ 554685 w 3646310"/>
              <a:gd name="connsiteY339" fmla="*/ 552121 h 849578"/>
              <a:gd name="connsiteX340" fmla="*/ 554685 w 3646310"/>
              <a:gd name="connsiteY340" fmla="*/ 728476 h 849578"/>
              <a:gd name="connsiteX341" fmla="*/ 693446 w 3646310"/>
              <a:gd name="connsiteY341" fmla="*/ 813586 h 849578"/>
              <a:gd name="connsiteX342" fmla="*/ 578965 w 3646310"/>
              <a:gd name="connsiteY342" fmla="*/ 728476 h 849578"/>
              <a:gd name="connsiteX343" fmla="*/ 578965 w 3646310"/>
              <a:gd name="connsiteY343" fmla="*/ 552121 h 849578"/>
              <a:gd name="connsiteX344" fmla="*/ 693446 w 3646310"/>
              <a:gd name="connsiteY344" fmla="*/ 637290 h 849578"/>
              <a:gd name="connsiteX345" fmla="*/ 693446 w 3646310"/>
              <a:gd name="connsiteY345" fmla="*/ 813586 h 849578"/>
              <a:gd name="connsiteX346" fmla="*/ 705587 w 3646310"/>
              <a:gd name="connsiteY346" fmla="*/ 616224 h 849578"/>
              <a:gd name="connsiteX347" fmla="*/ 574109 w 3646310"/>
              <a:gd name="connsiteY347" fmla="*/ 518476 h 849578"/>
              <a:gd name="connsiteX348" fmla="*/ 572410 w 3646310"/>
              <a:gd name="connsiteY348" fmla="*/ 517632 h 849578"/>
              <a:gd name="connsiteX349" fmla="*/ 571074 w 3646310"/>
              <a:gd name="connsiteY349" fmla="*/ 516909 h 849578"/>
              <a:gd name="connsiteX350" fmla="*/ 566824 w 3646310"/>
              <a:gd name="connsiteY350" fmla="*/ 516068 h 849578"/>
              <a:gd name="connsiteX351" fmla="*/ 562515 w 3646310"/>
              <a:gd name="connsiteY351" fmla="*/ 516909 h 849578"/>
              <a:gd name="connsiteX352" fmla="*/ 561179 w 3646310"/>
              <a:gd name="connsiteY352" fmla="*/ 517632 h 849578"/>
              <a:gd name="connsiteX353" fmla="*/ 559541 w 3646310"/>
              <a:gd name="connsiteY353" fmla="*/ 518476 h 849578"/>
              <a:gd name="connsiteX354" fmla="*/ 428064 w 3646310"/>
              <a:gd name="connsiteY354" fmla="*/ 616342 h 849578"/>
              <a:gd name="connsiteX355" fmla="*/ 309514 w 3646310"/>
              <a:gd name="connsiteY355" fmla="*/ 528226 h 849578"/>
              <a:gd name="connsiteX356" fmla="*/ 435347 w 3646310"/>
              <a:gd name="connsiteY356" fmla="*/ 434631 h 849578"/>
              <a:gd name="connsiteX357" fmla="*/ 438920 w 3646310"/>
              <a:gd name="connsiteY357" fmla="*/ 430383 h 849578"/>
              <a:gd name="connsiteX358" fmla="*/ 440203 w 3646310"/>
              <a:gd name="connsiteY358" fmla="*/ 425000 h 849578"/>
              <a:gd name="connsiteX359" fmla="*/ 438920 w 3646310"/>
              <a:gd name="connsiteY359" fmla="*/ 419617 h 849578"/>
              <a:gd name="connsiteX360" fmla="*/ 435347 w 3646310"/>
              <a:gd name="connsiteY360" fmla="*/ 415370 h 849578"/>
              <a:gd name="connsiteX361" fmla="*/ 296584 w 3646310"/>
              <a:gd name="connsiteY361" fmla="*/ 312204 h 849578"/>
              <a:gd name="connsiteX362" fmla="*/ 294946 w 3646310"/>
              <a:gd name="connsiteY362" fmla="*/ 311361 h 849578"/>
              <a:gd name="connsiteX363" fmla="*/ 293610 w 3646310"/>
              <a:gd name="connsiteY363" fmla="*/ 310640 h 849578"/>
              <a:gd name="connsiteX364" fmla="*/ 289361 w 3646310"/>
              <a:gd name="connsiteY364" fmla="*/ 309797 h 849578"/>
              <a:gd name="connsiteX365" fmla="*/ 285112 w 3646310"/>
              <a:gd name="connsiteY365" fmla="*/ 310640 h 849578"/>
              <a:gd name="connsiteX366" fmla="*/ 283776 w 3646310"/>
              <a:gd name="connsiteY366" fmla="*/ 311361 h 849578"/>
              <a:gd name="connsiteX367" fmla="*/ 282138 w 3646310"/>
              <a:gd name="connsiteY367" fmla="*/ 312204 h 849578"/>
              <a:gd name="connsiteX368" fmla="*/ 150660 w 3646310"/>
              <a:gd name="connsiteY368" fmla="*/ 409952 h 849578"/>
              <a:gd name="connsiteX369" fmla="*/ 32111 w 3646310"/>
              <a:gd name="connsiteY369" fmla="*/ 321834 h 849578"/>
              <a:gd name="connsiteX370" fmla="*/ 428064 w 3646310"/>
              <a:gd name="connsiteY370" fmla="*/ 27145 h 849578"/>
              <a:gd name="connsiteX371" fmla="*/ 546611 w 3646310"/>
              <a:gd name="connsiteY371" fmla="*/ 115324 h 849578"/>
              <a:gd name="connsiteX372" fmla="*/ 420779 w 3646310"/>
              <a:gd name="connsiteY372" fmla="*/ 208918 h 849578"/>
              <a:gd name="connsiteX373" fmla="*/ 417218 w 3646310"/>
              <a:gd name="connsiteY373" fmla="*/ 213139 h 849578"/>
              <a:gd name="connsiteX374" fmla="*/ 415923 w 3646310"/>
              <a:gd name="connsiteY374" fmla="*/ 218488 h 849578"/>
              <a:gd name="connsiteX375" fmla="*/ 417205 w 3646310"/>
              <a:gd name="connsiteY375" fmla="*/ 223873 h 849578"/>
              <a:gd name="connsiteX376" fmla="*/ 420779 w 3646310"/>
              <a:gd name="connsiteY376" fmla="*/ 228120 h 849578"/>
              <a:gd name="connsiteX377" fmla="*/ 559541 w 3646310"/>
              <a:gd name="connsiteY377" fmla="*/ 331344 h 849578"/>
              <a:gd name="connsiteX378" fmla="*/ 561179 w 3646310"/>
              <a:gd name="connsiteY378" fmla="*/ 332188 h 849578"/>
              <a:gd name="connsiteX379" fmla="*/ 562515 w 3646310"/>
              <a:gd name="connsiteY379" fmla="*/ 332911 h 849578"/>
              <a:gd name="connsiteX380" fmla="*/ 566764 w 3646310"/>
              <a:gd name="connsiteY380" fmla="*/ 333752 h 849578"/>
              <a:gd name="connsiteX381" fmla="*/ 570953 w 3646310"/>
              <a:gd name="connsiteY381" fmla="*/ 332911 h 849578"/>
              <a:gd name="connsiteX382" fmla="*/ 572349 w 3646310"/>
              <a:gd name="connsiteY382" fmla="*/ 332188 h 849578"/>
              <a:gd name="connsiteX383" fmla="*/ 573987 w 3646310"/>
              <a:gd name="connsiteY383" fmla="*/ 331344 h 849578"/>
              <a:gd name="connsiteX384" fmla="*/ 705465 w 3646310"/>
              <a:gd name="connsiteY384" fmla="*/ 233536 h 849578"/>
              <a:gd name="connsiteX385" fmla="*/ 824014 w 3646310"/>
              <a:gd name="connsiteY385" fmla="*/ 321714 h 849578"/>
              <a:gd name="connsiteX386" fmla="*/ 698182 w 3646310"/>
              <a:gd name="connsiteY386" fmla="*/ 415250 h 849578"/>
              <a:gd name="connsiteX387" fmla="*/ 694608 w 3646310"/>
              <a:gd name="connsiteY387" fmla="*/ 419497 h 849578"/>
              <a:gd name="connsiteX388" fmla="*/ 693326 w 3646310"/>
              <a:gd name="connsiteY388" fmla="*/ 424880 h 849578"/>
              <a:gd name="connsiteX389" fmla="*/ 694608 w 3646310"/>
              <a:gd name="connsiteY389" fmla="*/ 430263 h 849578"/>
              <a:gd name="connsiteX390" fmla="*/ 698182 w 3646310"/>
              <a:gd name="connsiteY390" fmla="*/ 434510 h 849578"/>
              <a:gd name="connsiteX391" fmla="*/ 824014 w 3646310"/>
              <a:gd name="connsiteY391" fmla="*/ 528106 h 849578"/>
              <a:gd name="connsiteX392" fmla="*/ 705587 w 3646310"/>
              <a:gd name="connsiteY392" fmla="*/ 616224 h 849578"/>
              <a:gd name="connsiteX393" fmla="*/ 301440 w 3646310"/>
              <a:gd name="connsiteY393" fmla="*/ 504028 h 849578"/>
              <a:gd name="connsiteX394" fmla="*/ 301440 w 3646310"/>
              <a:gd name="connsiteY394" fmla="*/ 345790 h 849578"/>
              <a:gd name="connsiteX395" fmla="*/ 407850 w 3646310"/>
              <a:gd name="connsiteY395" fmla="*/ 424880 h 849578"/>
              <a:gd name="connsiteX396" fmla="*/ 301440 w 3646310"/>
              <a:gd name="connsiteY396" fmla="*/ 504028 h 849578"/>
              <a:gd name="connsiteX397" fmla="*/ 554685 w 3646310"/>
              <a:gd name="connsiteY397" fmla="*/ 139400 h 849578"/>
              <a:gd name="connsiteX398" fmla="*/ 554685 w 3646310"/>
              <a:gd name="connsiteY398" fmla="*/ 297638 h 849578"/>
              <a:gd name="connsiteX399" fmla="*/ 448275 w 3646310"/>
              <a:gd name="connsiteY399" fmla="*/ 218488 h 849578"/>
              <a:gd name="connsiteX400" fmla="*/ 554685 w 3646310"/>
              <a:gd name="connsiteY400" fmla="*/ 139400 h 849578"/>
              <a:gd name="connsiteX401" fmla="*/ 832209 w 3646310"/>
              <a:gd name="connsiteY401" fmla="*/ 728476 h 849578"/>
              <a:gd name="connsiteX402" fmla="*/ 717666 w 3646310"/>
              <a:gd name="connsiteY402" fmla="*/ 813586 h 849578"/>
              <a:gd name="connsiteX403" fmla="*/ 717666 w 3646310"/>
              <a:gd name="connsiteY403" fmla="*/ 637290 h 849578"/>
              <a:gd name="connsiteX404" fmla="*/ 832209 w 3646310"/>
              <a:gd name="connsiteY404" fmla="*/ 552121 h 849578"/>
              <a:gd name="connsiteX405" fmla="*/ 832209 w 3646310"/>
              <a:gd name="connsiteY405" fmla="*/ 728476 h 849578"/>
              <a:gd name="connsiteX406" fmla="*/ 832209 w 3646310"/>
              <a:gd name="connsiteY406" fmla="*/ 504028 h 849578"/>
              <a:gd name="connsiteX407" fmla="*/ 725801 w 3646310"/>
              <a:gd name="connsiteY407" fmla="*/ 424880 h 849578"/>
              <a:gd name="connsiteX408" fmla="*/ 832209 w 3646310"/>
              <a:gd name="connsiteY408" fmla="*/ 345790 h 849578"/>
              <a:gd name="connsiteX409" fmla="*/ 832209 w 3646310"/>
              <a:gd name="connsiteY409" fmla="*/ 504028 h 849578"/>
              <a:gd name="connsiteX410" fmla="*/ 1869526 w 3646310"/>
              <a:gd name="connsiteY410" fmla="*/ 419763 h 849578"/>
              <a:gd name="connsiteX411" fmla="*/ 1866673 w 3646310"/>
              <a:gd name="connsiteY411" fmla="*/ 419763 h 849578"/>
              <a:gd name="connsiteX412" fmla="*/ 1804759 w 3646310"/>
              <a:gd name="connsiteY412" fmla="*/ 434209 h 849578"/>
              <a:gd name="connsiteX413" fmla="*/ 1775076 w 3646310"/>
              <a:gd name="connsiteY413" fmla="*/ 464304 h 849578"/>
              <a:gd name="connsiteX414" fmla="*/ 1775076 w 3646310"/>
              <a:gd name="connsiteY414" fmla="*/ 438181 h 849578"/>
              <a:gd name="connsiteX415" fmla="*/ 1771093 w 3646310"/>
              <a:gd name="connsiteY415" fmla="*/ 428647 h 849578"/>
              <a:gd name="connsiteX416" fmla="*/ 1761478 w 3646310"/>
              <a:gd name="connsiteY416" fmla="*/ 424699 h 849578"/>
              <a:gd name="connsiteX417" fmla="*/ 1738655 w 3646310"/>
              <a:gd name="connsiteY417" fmla="*/ 424699 h 849578"/>
              <a:gd name="connsiteX418" fmla="*/ 1729057 w 3646310"/>
              <a:gd name="connsiteY418" fmla="*/ 428667 h 849578"/>
              <a:gd name="connsiteX419" fmla="*/ 1725057 w 3646310"/>
              <a:gd name="connsiteY419" fmla="*/ 438181 h 849578"/>
              <a:gd name="connsiteX420" fmla="*/ 1725057 w 3646310"/>
              <a:gd name="connsiteY420" fmla="*/ 721075 h 849578"/>
              <a:gd name="connsiteX421" fmla="*/ 1729057 w 3646310"/>
              <a:gd name="connsiteY421" fmla="*/ 730589 h 849578"/>
              <a:gd name="connsiteX422" fmla="*/ 1738655 w 3646310"/>
              <a:gd name="connsiteY422" fmla="*/ 734556 h 849578"/>
              <a:gd name="connsiteX423" fmla="*/ 1761478 w 3646310"/>
              <a:gd name="connsiteY423" fmla="*/ 734556 h 849578"/>
              <a:gd name="connsiteX424" fmla="*/ 1771093 w 3646310"/>
              <a:gd name="connsiteY424" fmla="*/ 730608 h 849578"/>
              <a:gd name="connsiteX425" fmla="*/ 1775076 w 3646310"/>
              <a:gd name="connsiteY425" fmla="*/ 721075 h 849578"/>
              <a:gd name="connsiteX426" fmla="*/ 1775076 w 3646310"/>
              <a:gd name="connsiteY426" fmla="*/ 547728 h 849578"/>
              <a:gd name="connsiteX427" fmla="*/ 1785272 w 3646310"/>
              <a:gd name="connsiteY427" fmla="*/ 501081 h 849578"/>
              <a:gd name="connsiteX428" fmla="*/ 1812891 w 3646310"/>
              <a:gd name="connsiteY428" fmla="*/ 472971 h 849578"/>
              <a:gd name="connsiteX429" fmla="*/ 1852955 w 3646310"/>
              <a:gd name="connsiteY429" fmla="*/ 463280 h 849578"/>
              <a:gd name="connsiteX430" fmla="*/ 1869829 w 3646310"/>
              <a:gd name="connsiteY430" fmla="*/ 463280 h 849578"/>
              <a:gd name="connsiteX431" fmla="*/ 1878414 w 3646310"/>
              <a:gd name="connsiteY431" fmla="*/ 459754 h 849578"/>
              <a:gd name="connsiteX432" fmla="*/ 1881970 w 3646310"/>
              <a:gd name="connsiteY432" fmla="*/ 451243 h 849578"/>
              <a:gd name="connsiteX433" fmla="*/ 1881970 w 3646310"/>
              <a:gd name="connsiteY433" fmla="*/ 431319 h 849578"/>
              <a:gd name="connsiteX434" fmla="*/ 1878222 w 3646310"/>
              <a:gd name="connsiteY434" fmla="*/ 422978 h 849578"/>
              <a:gd name="connsiteX435" fmla="*/ 1869646 w 3646310"/>
              <a:gd name="connsiteY435" fmla="*/ 419643 h 849578"/>
              <a:gd name="connsiteX436" fmla="*/ 1869526 w 3646310"/>
              <a:gd name="connsiteY436" fmla="*/ 419763 h 849578"/>
              <a:gd name="connsiteX437" fmla="*/ 2399693 w 3646310"/>
              <a:gd name="connsiteY437" fmla="*/ 562173 h 849578"/>
              <a:gd name="connsiteX438" fmla="*/ 2353672 w 3646310"/>
              <a:gd name="connsiteY438" fmla="*/ 550977 h 849578"/>
              <a:gd name="connsiteX439" fmla="*/ 2313804 w 3646310"/>
              <a:gd name="connsiteY439" fmla="*/ 534244 h 849578"/>
              <a:gd name="connsiteX440" fmla="*/ 2304337 w 3646310"/>
              <a:gd name="connsiteY440" fmla="*/ 522267 h 849578"/>
              <a:gd name="connsiteX441" fmla="*/ 2301347 w 3646310"/>
              <a:gd name="connsiteY441" fmla="*/ 507339 h 849578"/>
              <a:gd name="connsiteX442" fmla="*/ 2306317 w 3646310"/>
              <a:gd name="connsiteY442" fmla="*/ 489140 h 849578"/>
              <a:gd name="connsiteX443" fmla="*/ 2319570 w 3646310"/>
              <a:gd name="connsiteY443" fmla="*/ 475619 h 849578"/>
              <a:gd name="connsiteX444" fmla="*/ 2365871 w 3646310"/>
              <a:gd name="connsiteY444" fmla="*/ 463280 h 849578"/>
              <a:gd name="connsiteX445" fmla="*/ 2399758 w 3646310"/>
              <a:gd name="connsiteY445" fmla="*/ 469300 h 849578"/>
              <a:gd name="connsiteX446" fmla="*/ 2427254 w 3646310"/>
              <a:gd name="connsiteY446" fmla="*/ 496024 h 849578"/>
              <a:gd name="connsiteX447" fmla="*/ 2434354 w 3646310"/>
              <a:gd name="connsiteY447" fmla="*/ 503693 h 849578"/>
              <a:gd name="connsiteX448" fmla="*/ 2444552 w 3646310"/>
              <a:gd name="connsiteY448" fmla="*/ 506197 h 849578"/>
              <a:gd name="connsiteX449" fmla="*/ 2464282 w 3646310"/>
              <a:gd name="connsiteY449" fmla="*/ 506197 h 849578"/>
              <a:gd name="connsiteX450" fmla="*/ 2469639 w 3646310"/>
              <a:gd name="connsiteY450" fmla="*/ 505235 h 849578"/>
              <a:gd name="connsiteX451" fmla="*/ 2473921 w 3646310"/>
              <a:gd name="connsiteY451" fmla="*/ 501862 h 849578"/>
              <a:gd name="connsiteX452" fmla="*/ 2476029 w 3646310"/>
              <a:gd name="connsiteY452" fmla="*/ 495435 h 849578"/>
              <a:gd name="connsiteX453" fmla="*/ 2475083 w 3646310"/>
              <a:gd name="connsiteY453" fmla="*/ 488742 h 849578"/>
              <a:gd name="connsiteX454" fmla="*/ 2437754 w 3646310"/>
              <a:gd name="connsiteY454" fmla="*/ 439807 h 849578"/>
              <a:gd name="connsiteX455" fmla="*/ 2366172 w 3646310"/>
              <a:gd name="connsiteY455" fmla="*/ 419643 h 849578"/>
              <a:gd name="connsiteX456" fmla="*/ 2307306 w 3646310"/>
              <a:gd name="connsiteY456" fmla="*/ 431139 h 849578"/>
              <a:gd name="connsiteX457" fmla="*/ 2266277 w 3646310"/>
              <a:gd name="connsiteY457" fmla="*/ 462919 h 849578"/>
              <a:gd name="connsiteX458" fmla="*/ 2251216 w 3646310"/>
              <a:gd name="connsiteY458" fmla="*/ 509626 h 849578"/>
              <a:gd name="connsiteX459" fmla="*/ 2271419 w 3646310"/>
              <a:gd name="connsiteY459" fmla="*/ 563376 h 849578"/>
              <a:gd name="connsiteX460" fmla="*/ 2334437 w 3646310"/>
              <a:gd name="connsiteY460" fmla="*/ 594795 h 849578"/>
              <a:gd name="connsiteX461" fmla="*/ 2386095 w 3646310"/>
              <a:gd name="connsiteY461" fmla="*/ 606833 h 849578"/>
              <a:gd name="connsiteX462" fmla="*/ 2420197 w 3646310"/>
              <a:gd name="connsiteY462" fmla="*/ 622844 h 849578"/>
              <a:gd name="connsiteX463" fmla="*/ 2428438 w 3646310"/>
              <a:gd name="connsiteY463" fmla="*/ 634699 h 849578"/>
              <a:gd name="connsiteX464" fmla="*/ 2431127 w 3646310"/>
              <a:gd name="connsiteY464" fmla="*/ 648846 h 849578"/>
              <a:gd name="connsiteX465" fmla="*/ 2425748 w 3646310"/>
              <a:gd name="connsiteY465" fmla="*/ 667714 h 849578"/>
              <a:gd name="connsiteX466" fmla="*/ 2411957 w 3646310"/>
              <a:gd name="connsiteY466" fmla="*/ 681770 h 849578"/>
              <a:gd name="connsiteX467" fmla="*/ 2359739 w 3646310"/>
              <a:gd name="connsiteY467" fmla="*/ 695674 h 849578"/>
              <a:gd name="connsiteX468" fmla="*/ 2313137 w 3646310"/>
              <a:gd name="connsiteY468" fmla="*/ 683636 h 849578"/>
              <a:gd name="connsiteX469" fmla="*/ 2292482 w 3646310"/>
              <a:gd name="connsiteY469" fmla="*/ 657333 h 849578"/>
              <a:gd name="connsiteX470" fmla="*/ 2276776 w 3646310"/>
              <a:gd name="connsiteY470" fmla="*/ 648966 h 849578"/>
              <a:gd name="connsiteX471" fmla="*/ 2251818 w 3646310"/>
              <a:gd name="connsiteY471" fmla="*/ 648966 h 849578"/>
              <a:gd name="connsiteX472" fmla="*/ 2247429 w 3646310"/>
              <a:gd name="connsiteY472" fmla="*/ 650993 h 849578"/>
              <a:gd name="connsiteX473" fmla="*/ 2244180 w 3646310"/>
              <a:gd name="connsiteY473" fmla="*/ 654564 h 849578"/>
              <a:gd name="connsiteX474" fmla="*/ 2242588 w 3646310"/>
              <a:gd name="connsiteY474" fmla="*/ 659416 h 849578"/>
              <a:gd name="connsiteX475" fmla="*/ 2243019 w 3646310"/>
              <a:gd name="connsiteY475" fmla="*/ 664496 h 849578"/>
              <a:gd name="connsiteX476" fmla="*/ 2281574 w 3646310"/>
              <a:gd name="connsiteY476" fmla="*/ 719147 h 849578"/>
              <a:gd name="connsiteX477" fmla="*/ 2360471 w 3646310"/>
              <a:gd name="connsiteY477" fmla="*/ 739733 h 849578"/>
              <a:gd name="connsiteX478" fmla="*/ 2424328 w 3646310"/>
              <a:gd name="connsiteY478" fmla="*/ 727695 h 849578"/>
              <a:gd name="connsiteX479" fmla="*/ 2467617 w 3646310"/>
              <a:gd name="connsiteY479" fmla="*/ 694589 h 849578"/>
              <a:gd name="connsiteX480" fmla="*/ 2483086 w 3646310"/>
              <a:gd name="connsiteY480" fmla="*/ 646438 h 849578"/>
              <a:gd name="connsiteX481" fmla="*/ 2478202 w 3646310"/>
              <a:gd name="connsiteY481" fmla="*/ 617586 h 849578"/>
              <a:gd name="connsiteX482" fmla="*/ 2462324 w 3646310"/>
              <a:gd name="connsiteY482" fmla="*/ 592929 h 849578"/>
              <a:gd name="connsiteX483" fmla="*/ 2399693 w 3646310"/>
              <a:gd name="connsiteY483" fmla="*/ 562173 h 849578"/>
              <a:gd name="connsiteX484" fmla="*/ 2156097 w 3646310"/>
              <a:gd name="connsiteY484" fmla="*/ 317321 h 849578"/>
              <a:gd name="connsiteX485" fmla="*/ 2131328 w 3646310"/>
              <a:gd name="connsiteY485" fmla="*/ 327071 h 849578"/>
              <a:gd name="connsiteX486" fmla="*/ 2123647 w 3646310"/>
              <a:gd name="connsiteY486" fmla="*/ 337719 h 849578"/>
              <a:gd name="connsiteX487" fmla="*/ 2121010 w 3646310"/>
              <a:gd name="connsiteY487" fmla="*/ 350544 h 849578"/>
              <a:gd name="connsiteX488" fmla="*/ 2123643 w 3646310"/>
              <a:gd name="connsiteY488" fmla="*/ 363374 h 849578"/>
              <a:gd name="connsiteX489" fmla="*/ 2131328 w 3646310"/>
              <a:gd name="connsiteY489" fmla="*/ 374020 h 849578"/>
              <a:gd name="connsiteX490" fmla="*/ 2156097 w 3646310"/>
              <a:gd name="connsiteY490" fmla="*/ 383771 h 849578"/>
              <a:gd name="connsiteX491" fmla="*/ 2180861 w 3646310"/>
              <a:gd name="connsiteY491" fmla="*/ 374020 h 849578"/>
              <a:gd name="connsiteX492" fmla="*/ 2188542 w 3646310"/>
              <a:gd name="connsiteY492" fmla="*/ 363374 h 849578"/>
              <a:gd name="connsiteX493" fmla="*/ 2191188 w 3646310"/>
              <a:gd name="connsiteY493" fmla="*/ 350544 h 849578"/>
              <a:gd name="connsiteX494" fmla="*/ 2188542 w 3646310"/>
              <a:gd name="connsiteY494" fmla="*/ 337719 h 849578"/>
              <a:gd name="connsiteX495" fmla="*/ 2180861 w 3646310"/>
              <a:gd name="connsiteY495" fmla="*/ 327071 h 849578"/>
              <a:gd name="connsiteX496" fmla="*/ 2156097 w 3646310"/>
              <a:gd name="connsiteY496" fmla="*/ 317200 h 849578"/>
              <a:gd name="connsiteX497" fmla="*/ 2156097 w 3646310"/>
              <a:gd name="connsiteY497" fmla="*/ 317321 h 849578"/>
              <a:gd name="connsiteX498" fmla="*/ 2072753 w 3646310"/>
              <a:gd name="connsiteY498" fmla="*/ 419643 h 849578"/>
              <a:gd name="connsiteX499" fmla="*/ 2069597 w 3646310"/>
              <a:gd name="connsiteY499" fmla="*/ 419643 h 849578"/>
              <a:gd name="connsiteX500" fmla="*/ 2007620 w 3646310"/>
              <a:gd name="connsiteY500" fmla="*/ 434088 h 849578"/>
              <a:gd name="connsiteX501" fmla="*/ 1977997 w 3646310"/>
              <a:gd name="connsiteY501" fmla="*/ 464184 h 849578"/>
              <a:gd name="connsiteX502" fmla="*/ 1977997 w 3646310"/>
              <a:gd name="connsiteY502" fmla="*/ 438062 h 849578"/>
              <a:gd name="connsiteX503" fmla="*/ 1976963 w 3646310"/>
              <a:gd name="connsiteY503" fmla="*/ 432901 h 849578"/>
              <a:gd name="connsiteX504" fmla="*/ 1974015 w 3646310"/>
              <a:gd name="connsiteY504" fmla="*/ 428527 h 849578"/>
              <a:gd name="connsiteX505" fmla="*/ 1969604 w 3646310"/>
              <a:gd name="connsiteY505" fmla="*/ 425605 h 849578"/>
              <a:gd name="connsiteX506" fmla="*/ 1964402 w 3646310"/>
              <a:gd name="connsiteY506" fmla="*/ 424579 h 849578"/>
              <a:gd name="connsiteX507" fmla="*/ 1941579 w 3646310"/>
              <a:gd name="connsiteY507" fmla="*/ 424579 h 849578"/>
              <a:gd name="connsiteX508" fmla="*/ 1936374 w 3646310"/>
              <a:gd name="connsiteY508" fmla="*/ 425605 h 849578"/>
              <a:gd name="connsiteX509" fmla="*/ 1931963 w 3646310"/>
              <a:gd name="connsiteY509" fmla="*/ 428527 h 849578"/>
              <a:gd name="connsiteX510" fmla="*/ 1929016 w 3646310"/>
              <a:gd name="connsiteY510" fmla="*/ 432901 h 849578"/>
              <a:gd name="connsiteX511" fmla="*/ 1927981 w 3646310"/>
              <a:gd name="connsiteY511" fmla="*/ 438062 h 849578"/>
              <a:gd name="connsiteX512" fmla="*/ 1927981 w 3646310"/>
              <a:gd name="connsiteY512" fmla="*/ 720954 h 849578"/>
              <a:gd name="connsiteX513" fmla="*/ 1929016 w 3646310"/>
              <a:gd name="connsiteY513" fmla="*/ 726113 h 849578"/>
              <a:gd name="connsiteX514" fmla="*/ 1931963 w 3646310"/>
              <a:gd name="connsiteY514" fmla="*/ 730487 h 849578"/>
              <a:gd name="connsiteX515" fmla="*/ 1936374 w 3646310"/>
              <a:gd name="connsiteY515" fmla="*/ 733409 h 849578"/>
              <a:gd name="connsiteX516" fmla="*/ 1941579 w 3646310"/>
              <a:gd name="connsiteY516" fmla="*/ 734436 h 849578"/>
              <a:gd name="connsiteX517" fmla="*/ 1964402 w 3646310"/>
              <a:gd name="connsiteY517" fmla="*/ 734436 h 849578"/>
              <a:gd name="connsiteX518" fmla="*/ 1969604 w 3646310"/>
              <a:gd name="connsiteY518" fmla="*/ 733409 h 849578"/>
              <a:gd name="connsiteX519" fmla="*/ 1974015 w 3646310"/>
              <a:gd name="connsiteY519" fmla="*/ 730487 h 849578"/>
              <a:gd name="connsiteX520" fmla="*/ 1976963 w 3646310"/>
              <a:gd name="connsiteY520" fmla="*/ 726113 h 849578"/>
              <a:gd name="connsiteX521" fmla="*/ 1977997 w 3646310"/>
              <a:gd name="connsiteY521" fmla="*/ 720954 h 849578"/>
              <a:gd name="connsiteX522" fmla="*/ 1977997 w 3646310"/>
              <a:gd name="connsiteY522" fmla="*/ 547607 h 849578"/>
              <a:gd name="connsiteX523" fmla="*/ 1988135 w 3646310"/>
              <a:gd name="connsiteY523" fmla="*/ 500960 h 849578"/>
              <a:gd name="connsiteX524" fmla="*/ 2015815 w 3646310"/>
              <a:gd name="connsiteY524" fmla="*/ 472850 h 849578"/>
              <a:gd name="connsiteX525" fmla="*/ 2055879 w 3646310"/>
              <a:gd name="connsiteY525" fmla="*/ 463160 h 849578"/>
              <a:gd name="connsiteX526" fmla="*/ 2073056 w 3646310"/>
              <a:gd name="connsiteY526" fmla="*/ 463160 h 849578"/>
              <a:gd name="connsiteX527" fmla="*/ 2081641 w 3646310"/>
              <a:gd name="connsiteY527" fmla="*/ 459633 h 849578"/>
              <a:gd name="connsiteX528" fmla="*/ 2085195 w 3646310"/>
              <a:gd name="connsiteY528" fmla="*/ 451122 h 849578"/>
              <a:gd name="connsiteX529" fmla="*/ 2085195 w 3646310"/>
              <a:gd name="connsiteY529" fmla="*/ 431199 h 849578"/>
              <a:gd name="connsiteX530" fmla="*/ 2081473 w 3646310"/>
              <a:gd name="connsiteY530" fmla="*/ 422997 h 849578"/>
              <a:gd name="connsiteX531" fmla="*/ 2073056 w 3646310"/>
              <a:gd name="connsiteY531" fmla="*/ 419643 h 849578"/>
              <a:gd name="connsiteX532" fmla="*/ 2072753 w 3646310"/>
              <a:gd name="connsiteY532" fmla="*/ 419643 h 84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646310" h="849578">
                <a:moveTo>
                  <a:pt x="3186249" y="673283"/>
                </a:moveTo>
                <a:cubicBezTo>
                  <a:pt x="3181666" y="673207"/>
                  <a:pt x="3177126" y="674031"/>
                  <a:pt x="3172888" y="675703"/>
                </a:cubicBezTo>
                <a:cubicBezTo>
                  <a:pt x="3168628" y="677377"/>
                  <a:pt x="3164755" y="679868"/>
                  <a:pt x="3161485" y="683033"/>
                </a:cubicBezTo>
                <a:cubicBezTo>
                  <a:pt x="3158193" y="686002"/>
                  <a:pt x="3155568" y="689628"/>
                  <a:pt x="3153761" y="693673"/>
                </a:cubicBezTo>
                <a:cubicBezTo>
                  <a:pt x="3151975" y="697717"/>
                  <a:pt x="3151071" y="702092"/>
                  <a:pt x="3151093" y="706509"/>
                </a:cubicBezTo>
                <a:cubicBezTo>
                  <a:pt x="3151071" y="710924"/>
                  <a:pt x="3151997" y="715296"/>
                  <a:pt x="3153783" y="719340"/>
                </a:cubicBezTo>
                <a:cubicBezTo>
                  <a:pt x="3155568" y="723383"/>
                  <a:pt x="3158193" y="727011"/>
                  <a:pt x="3161485" y="729982"/>
                </a:cubicBezTo>
                <a:cubicBezTo>
                  <a:pt x="3168112" y="736335"/>
                  <a:pt x="3177019" y="739821"/>
                  <a:pt x="3186249" y="739672"/>
                </a:cubicBezTo>
                <a:cubicBezTo>
                  <a:pt x="3195458" y="739804"/>
                  <a:pt x="3204344" y="736320"/>
                  <a:pt x="3210949" y="729982"/>
                </a:cubicBezTo>
                <a:cubicBezTo>
                  <a:pt x="3214262" y="727017"/>
                  <a:pt x="3216887" y="723392"/>
                  <a:pt x="3218672" y="719347"/>
                </a:cubicBezTo>
                <a:cubicBezTo>
                  <a:pt x="3220458" y="715300"/>
                  <a:pt x="3221362" y="710926"/>
                  <a:pt x="3221341" y="706509"/>
                </a:cubicBezTo>
                <a:cubicBezTo>
                  <a:pt x="3221384" y="702089"/>
                  <a:pt x="3220480" y="697711"/>
                  <a:pt x="3218694" y="693664"/>
                </a:cubicBezTo>
                <a:cubicBezTo>
                  <a:pt x="3216909" y="689617"/>
                  <a:pt x="3214262" y="685994"/>
                  <a:pt x="3210949" y="683033"/>
                </a:cubicBezTo>
                <a:cubicBezTo>
                  <a:pt x="3207678" y="679873"/>
                  <a:pt x="3203827" y="677383"/>
                  <a:pt x="3199589" y="675712"/>
                </a:cubicBezTo>
                <a:cubicBezTo>
                  <a:pt x="3195350" y="674038"/>
                  <a:pt x="3190810" y="673212"/>
                  <a:pt x="3186249" y="673283"/>
                </a:cubicBezTo>
                <a:close/>
                <a:moveTo>
                  <a:pt x="3056598" y="432524"/>
                </a:moveTo>
                <a:cubicBezTo>
                  <a:pt x="3039429" y="423699"/>
                  <a:pt x="3020323" y="419288"/>
                  <a:pt x="3000981" y="419703"/>
                </a:cubicBezTo>
                <a:cubicBezTo>
                  <a:pt x="2976045" y="419703"/>
                  <a:pt x="2953454" y="424940"/>
                  <a:pt x="2939017" y="434149"/>
                </a:cubicBezTo>
                <a:cubicBezTo>
                  <a:pt x="2927076" y="441952"/>
                  <a:pt x="2916964" y="452217"/>
                  <a:pt x="2909390" y="464244"/>
                </a:cubicBezTo>
                <a:lnTo>
                  <a:pt x="2909390" y="438122"/>
                </a:lnTo>
                <a:cubicBezTo>
                  <a:pt x="2909369" y="434551"/>
                  <a:pt x="2907949" y="431130"/>
                  <a:pt x="2905389" y="428606"/>
                </a:cubicBezTo>
                <a:cubicBezTo>
                  <a:pt x="2902850" y="426080"/>
                  <a:pt x="2899386" y="424654"/>
                  <a:pt x="2895793" y="424639"/>
                </a:cubicBezTo>
                <a:lnTo>
                  <a:pt x="2872900" y="424639"/>
                </a:lnTo>
                <a:cubicBezTo>
                  <a:pt x="2869307" y="424654"/>
                  <a:pt x="2865865" y="426080"/>
                  <a:pt x="2863304" y="428606"/>
                </a:cubicBezTo>
                <a:cubicBezTo>
                  <a:pt x="2860766" y="431130"/>
                  <a:pt x="2859324" y="434551"/>
                  <a:pt x="2859324" y="438122"/>
                </a:cubicBezTo>
                <a:lnTo>
                  <a:pt x="2859324" y="721014"/>
                </a:lnTo>
                <a:cubicBezTo>
                  <a:pt x="2859324" y="724584"/>
                  <a:pt x="2860766" y="728005"/>
                  <a:pt x="2863304" y="730528"/>
                </a:cubicBezTo>
                <a:cubicBezTo>
                  <a:pt x="2865865" y="733054"/>
                  <a:pt x="2869307" y="734481"/>
                  <a:pt x="2872900" y="734496"/>
                </a:cubicBezTo>
                <a:lnTo>
                  <a:pt x="2895793" y="734496"/>
                </a:lnTo>
                <a:cubicBezTo>
                  <a:pt x="2899386" y="734481"/>
                  <a:pt x="2902850" y="733054"/>
                  <a:pt x="2905389" y="730528"/>
                </a:cubicBezTo>
                <a:cubicBezTo>
                  <a:pt x="2907949" y="728005"/>
                  <a:pt x="2909369" y="724584"/>
                  <a:pt x="2909390" y="721014"/>
                </a:cubicBezTo>
                <a:lnTo>
                  <a:pt x="2909390" y="547668"/>
                </a:lnTo>
                <a:cubicBezTo>
                  <a:pt x="2908938" y="531535"/>
                  <a:pt x="2912403" y="515532"/>
                  <a:pt x="2919524" y="501020"/>
                </a:cubicBezTo>
                <a:cubicBezTo>
                  <a:pt x="2925806" y="489178"/>
                  <a:pt x="2935424" y="479408"/>
                  <a:pt x="2947214" y="472911"/>
                </a:cubicBezTo>
                <a:cubicBezTo>
                  <a:pt x="2959499" y="466316"/>
                  <a:pt x="2973291" y="462979"/>
                  <a:pt x="2987276" y="463220"/>
                </a:cubicBezTo>
                <a:cubicBezTo>
                  <a:pt x="2996721" y="462757"/>
                  <a:pt x="3006166" y="464296"/>
                  <a:pt x="3014987" y="467730"/>
                </a:cubicBezTo>
                <a:cubicBezTo>
                  <a:pt x="3023809" y="471166"/>
                  <a:pt x="3031769" y="476420"/>
                  <a:pt x="3038375" y="483143"/>
                </a:cubicBezTo>
                <a:cubicBezTo>
                  <a:pt x="3050531" y="496446"/>
                  <a:pt x="3057007" y="515164"/>
                  <a:pt x="3057007" y="538879"/>
                </a:cubicBezTo>
                <a:lnTo>
                  <a:pt x="3057007" y="721014"/>
                </a:lnTo>
                <a:cubicBezTo>
                  <a:pt x="3057028" y="724584"/>
                  <a:pt x="3058470" y="728005"/>
                  <a:pt x="3061009" y="730528"/>
                </a:cubicBezTo>
                <a:cubicBezTo>
                  <a:pt x="3063569" y="733054"/>
                  <a:pt x="3067011" y="734481"/>
                  <a:pt x="3070604" y="734496"/>
                </a:cubicBezTo>
                <a:lnTo>
                  <a:pt x="3093497" y="734496"/>
                </a:lnTo>
                <a:cubicBezTo>
                  <a:pt x="3097090" y="734481"/>
                  <a:pt x="3100554" y="733054"/>
                  <a:pt x="3103092" y="730528"/>
                </a:cubicBezTo>
                <a:cubicBezTo>
                  <a:pt x="3105631" y="728005"/>
                  <a:pt x="3107073" y="724584"/>
                  <a:pt x="3107094" y="721014"/>
                </a:cubicBezTo>
                <a:lnTo>
                  <a:pt x="3107094" y="536833"/>
                </a:lnTo>
                <a:cubicBezTo>
                  <a:pt x="3107869" y="514295"/>
                  <a:pt x="3103308" y="491891"/>
                  <a:pt x="3093798" y="471407"/>
                </a:cubicBezTo>
                <a:cubicBezTo>
                  <a:pt x="3085730" y="454889"/>
                  <a:pt x="3072648" y="441277"/>
                  <a:pt x="3056404" y="432464"/>
                </a:cubicBezTo>
                <a:lnTo>
                  <a:pt x="3056598" y="432524"/>
                </a:lnTo>
                <a:close/>
                <a:moveTo>
                  <a:pt x="3471736" y="438542"/>
                </a:moveTo>
                <a:cubicBezTo>
                  <a:pt x="3459988" y="431472"/>
                  <a:pt x="3447057" y="426577"/>
                  <a:pt x="3433546" y="424097"/>
                </a:cubicBezTo>
                <a:cubicBezTo>
                  <a:pt x="3422143" y="421898"/>
                  <a:pt x="3410568" y="420710"/>
                  <a:pt x="3398949" y="420547"/>
                </a:cubicBezTo>
                <a:cubicBezTo>
                  <a:pt x="3382791" y="420609"/>
                  <a:pt x="3366719" y="422733"/>
                  <a:pt x="3351121" y="426866"/>
                </a:cubicBezTo>
                <a:cubicBezTo>
                  <a:pt x="3334812" y="431184"/>
                  <a:pt x="3319579" y="438740"/>
                  <a:pt x="3306305" y="449076"/>
                </a:cubicBezTo>
                <a:cubicBezTo>
                  <a:pt x="3293094" y="459408"/>
                  <a:pt x="3282659" y="472829"/>
                  <a:pt x="3275968" y="488139"/>
                </a:cubicBezTo>
                <a:cubicBezTo>
                  <a:pt x="3274892" y="490463"/>
                  <a:pt x="3274397" y="493008"/>
                  <a:pt x="3274505" y="495562"/>
                </a:cubicBezTo>
                <a:cubicBezTo>
                  <a:pt x="3274612" y="498116"/>
                  <a:pt x="3275344" y="500607"/>
                  <a:pt x="3276635" y="502825"/>
                </a:cubicBezTo>
                <a:cubicBezTo>
                  <a:pt x="3277496" y="504172"/>
                  <a:pt x="3278700" y="505274"/>
                  <a:pt x="3280142" y="506023"/>
                </a:cubicBezTo>
                <a:cubicBezTo>
                  <a:pt x="3281562" y="506774"/>
                  <a:pt x="3283154" y="507144"/>
                  <a:pt x="3284768" y="507098"/>
                </a:cubicBezTo>
                <a:lnTo>
                  <a:pt x="3310500" y="507098"/>
                </a:lnTo>
                <a:cubicBezTo>
                  <a:pt x="3313405" y="507522"/>
                  <a:pt x="3316373" y="507189"/>
                  <a:pt x="3319106" y="506135"/>
                </a:cubicBezTo>
                <a:cubicBezTo>
                  <a:pt x="3321839" y="505078"/>
                  <a:pt x="3324248" y="503338"/>
                  <a:pt x="3326099" y="501081"/>
                </a:cubicBezTo>
                <a:cubicBezTo>
                  <a:pt x="3332187" y="492436"/>
                  <a:pt x="3339675" y="484849"/>
                  <a:pt x="3348259" y="478629"/>
                </a:cubicBezTo>
                <a:cubicBezTo>
                  <a:pt x="3360889" y="468999"/>
                  <a:pt x="3378617" y="464124"/>
                  <a:pt x="3400950" y="464124"/>
                </a:cubicBezTo>
                <a:cubicBezTo>
                  <a:pt x="3423283" y="464124"/>
                  <a:pt x="3438710" y="469481"/>
                  <a:pt x="3449510" y="480133"/>
                </a:cubicBezTo>
                <a:cubicBezTo>
                  <a:pt x="3460311" y="490788"/>
                  <a:pt x="3465410" y="505956"/>
                  <a:pt x="3465410" y="525277"/>
                </a:cubicBezTo>
                <a:lnTo>
                  <a:pt x="3465410" y="614417"/>
                </a:lnTo>
                <a:cubicBezTo>
                  <a:pt x="3465410" y="664134"/>
                  <a:pt x="3436214" y="680626"/>
                  <a:pt x="3426553" y="686104"/>
                </a:cubicBezTo>
                <a:cubicBezTo>
                  <a:pt x="3412074" y="693711"/>
                  <a:pt x="3395851" y="697446"/>
                  <a:pt x="3379456" y="696936"/>
                </a:cubicBezTo>
                <a:cubicBezTo>
                  <a:pt x="3363062" y="696936"/>
                  <a:pt x="3346129" y="695734"/>
                  <a:pt x="3333263" y="686947"/>
                </a:cubicBezTo>
                <a:cubicBezTo>
                  <a:pt x="3326378" y="681955"/>
                  <a:pt x="3321086" y="675114"/>
                  <a:pt x="3318009" y="667228"/>
                </a:cubicBezTo>
                <a:cubicBezTo>
                  <a:pt x="3314932" y="659345"/>
                  <a:pt x="3314200" y="650750"/>
                  <a:pt x="3315900" y="642466"/>
                </a:cubicBezTo>
                <a:cubicBezTo>
                  <a:pt x="3319967" y="620557"/>
                  <a:pt x="3341998" y="610565"/>
                  <a:pt x="3351228" y="607254"/>
                </a:cubicBezTo>
                <a:cubicBezTo>
                  <a:pt x="3373949" y="599347"/>
                  <a:pt x="3397766" y="594943"/>
                  <a:pt x="3421820" y="594194"/>
                </a:cubicBezTo>
                <a:cubicBezTo>
                  <a:pt x="3425305" y="594022"/>
                  <a:pt x="3428554" y="592531"/>
                  <a:pt x="3430943" y="590031"/>
                </a:cubicBezTo>
                <a:cubicBezTo>
                  <a:pt x="3433331" y="587531"/>
                  <a:pt x="3434665" y="584214"/>
                  <a:pt x="3434643" y="580771"/>
                </a:cubicBezTo>
                <a:lnTo>
                  <a:pt x="3434643" y="564581"/>
                </a:lnTo>
                <a:cubicBezTo>
                  <a:pt x="3434643" y="562752"/>
                  <a:pt x="3434299" y="560940"/>
                  <a:pt x="3433610" y="559249"/>
                </a:cubicBezTo>
                <a:cubicBezTo>
                  <a:pt x="3432900" y="557558"/>
                  <a:pt x="3431868" y="556024"/>
                  <a:pt x="3430555" y="554733"/>
                </a:cubicBezTo>
                <a:cubicBezTo>
                  <a:pt x="3429264" y="553444"/>
                  <a:pt x="3427694" y="552427"/>
                  <a:pt x="3425994" y="551741"/>
                </a:cubicBezTo>
                <a:cubicBezTo>
                  <a:pt x="3424294" y="551054"/>
                  <a:pt x="3422465" y="550712"/>
                  <a:pt x="3420615" y="550736"/>
                </a:cubicBezTo>
                <a:cubicBezTo>
                  <a:pt x="3388816" y="551880"/>
                  <a:pt x="3343225" y="557657"/>
                  <a:pt x="3306434" y="578906"/>
                </a:cubicBezTo>
                <a:cubicBezTo>
                  <a:pt x="3296687" y="584442"/>
                  <a:pt x="3288188" y="591912"/>
                  <a:pt x="3281497" y="600849"/>
                </a:cubicBezTo>
                <a:cubicBezTo>
                  <a:pt x="3274784" y="609787"/>
                  <a:pt x="3270008" y="620000"/>
                  <a:pt x="3267469" y="630850"/>
                </a:cubicBezTo>
                <a:cubicBezTo>
                  <a:pt x="3264845" y="642025"/>
                  <a:pt x="3264565" y="653618"/>
                  <a:pt x="3266652" y="664905"/>
                </a:cubicBezTo>
                <a:cubicBezTo>
                  <a:pt x="3268739" y="676191"/>
                  <a:pt x="3273150" y="686930"/>
                  <a:pt x="3279604" y="696457"/>
                </a:cubicBezTo>
                <a:cubicBezTo>
                  <a:pt x="3289157" y="710706"/>
                  <a:pt x="3302561" y="722008"/>
                  <a:pt x="3318267" y="729078"/>
                </a:cubicBezTo>
                <a:cubicBezTo>
                  <a:pt x="3335716" y="736938"/>
                  <a:pt x="3354714" y="740785"/>
                  <a:pt x="3373884" y="740335"/>
                </a:cubicBezTo>
                <a:cubicBezTo>
                  <a:pt x="3436945" y="740335"/>
                  <a:pt x="3456847" y="709035"/>
                  <a:pt x="3465410" y="695252"/>
                </a:cubicBezTo>
                <a:lnTo>
                  <a:pt x="3465410" y="721615"/>
                </a:lnTo>
                <a:cubicBezTo>
                  <a:pt x="3465410" y="723385"/>
                  <a:pt x="3465754" y="725139"/>
                  <a:pt x="3466443" y="726774"/>
                </a:cubicBezTo>
                <a:cubicBezTo>
                  <a:pt x="3467131" y="728411"/>
                  <a:pt x="3468142" y="729896"/>
                  <a:pt x="3469391" y="731148"/>
                </a:cubicBezTo>
                <a:cubicBezTo>
                  <a:pt x="3470660" y="732400"/>
                  <a:pt x="3472166" y="733394"/>
                  <a:pt x="3473801" y="734072"/>
                </a:cubicBezTo>
                <a:cubicBezTo>
                  <a:pt x="3475458" y="734750"/>
                  <a:pt x="3477222" y="735098"/>
                  <a:pt x="3479008" y="735098"/>
                </a:cubicBezTo>
                <a:lnTo>
                  <a:pt x="3501900" y="735098"/>
                </a:lnTo>
                <a:cubicBezTo>
                  <a:pt x="3503686" y="735098"/>
                  <a:pt x="3505450" y="734747"/>
                  <a:pt x="3507085" y="734070"/>
                </a:cubicBezTo>
                <a:cubicBezTo>
                  <a:pt x="3508742" y="733392"/>
                  <a:pt x="3510226" y="732398"/>
                  <a:pt x="3511496" y="731146"/>
                </a:cubicBezTo>
                <a:cubicBezTo>
                  <a:pt x="3512744" y="729891"/>
                  <a:pt x="3513733" y="728405"/>
                  <a:pt x="3514422" y="726770"/>
                </a:cubicBezTo>
                <a:cubicBezTo>
                  <a:pt x="3515089" y="725134"/>
                  <a:pt x="3515433" y="723383"/>
                  <a:pt x="3515433" y="721615"/>
                </a:cubicBezTo>
                <a:lnTo>
                  <a:pt x="3515433" y="530273"/>
                </a:lnTo>
                <a:cubicBezTo>
                  <a:pt x="3516186" y="509859"/>
                  <a:pt x="3511797" y="489578"/>
                  <a:pt x="3502632" y="471286"/>
                </a:cubicBezTo>
                <a:cubicBezTo>
                  <a:pt x="3495489" y="457723"/>
                  <a:pt x="3484817" y="446311"/>
                  <a:pt x="3471736" y="438241"/>
                </a:cubicBezTo>
                <a:lnTo>
                  <a:pt x="3471736" y="438542"/>
                </a:lnTo>
                <a:close/>
                <a:moveTo>
                  <a:pt x="2743314" y="439867"/>
                </a:moveTo>
                <a:cubicBezTo>
                  <a:pt x="2721067" y="426280"/>
                  <a:pt x="2695335" y="419361"/>
                  <a:pt x="2669194" y="419944"/>
                </a:cubicBezTo>
                <a:cubicBezTo>
                  <a:pt x="2643096" y="419370"/>
                  <a:pt x="2617385" y="426289"/>
                  <a:pt x="2595138" y="439867"/>
                </a:cubicBezTo>
                <a:cubicBezTo>
                  <a:pt x="2573601" y="453525"/>
                  <a:pt x="2556410" y="472954"/>
                  <a:pt x="2545545" y="495904"/>
                </a:cubicBezTo>
                <a:cubicBezTo>
                  <a:pt x="2533195" y="522271"/>
                  <a:pt x="2527107" y="551101"/>
                  <a:pt x="2527774" y="580169"/>
                </a:cubicBezTo>
                <a:cubicBezTo>
                  <a:pt x="2527107" y="609238"/>
                  <a:pt x="2533195" y="638066"/>
                  <a:pt x="2545545" y="664435"/>
                </a:cubicBezTo>
                <a:cubicBezTo>
                  <a:pt x="2556410" y="687384"/>
                  <a:pt x="2573601" y="706814"/>
                  <a:pt x="2595138" y="720472"/>
                </a:cubicBezTo>
                <a:cubicBezTo>
                  <a:pt x="2617385" y="734025"/>
                  <a:pt x="2643096" y="740942"/>
                  <a:pt x="2669194" y="740395"/>
                </a:cubicBezTo>
                <a:cubicBezTo>
                  <a:pt x="2695313" y="740948"/>
                  <a:pt x="2721045" y="734033"/>
                  <a:pt x="2743314" y="720472"/>
                </a:cubicBezTo>
                <a:cubicBezTo>
                  <a:pt x="2764851" y="706814"/>
                  <a:pt x="2782041" y="687384"/>
                  <a:pt x="2792907" y="664435"/>
                </a:cubicBezTo>
                <a:cubicBezTo>
                  <a:pt x="2805235" y="638058"/>
                  <a:pt x="2811323" y="609234"/>
                  <a:pt x="2810700" y="580169"/>
                </a:cubicBezTo>
                <a:cubicBezTo>
                  <a:pt x="2811323" y="551104"/>
                  <a:pt x="2805235" y="522280"/>
                  <a:pt x="2792907" y="495904"/>
                </a:cubicBezTo>
                <a:cubicBezTo>
                  <a:pt x="2782084" y="472835"/>
                  <a:pt x="2764851" y="453297"/>
                  <a:pt x="2743249" y="439566"/>
                </a:cubicBezTo>
                <a:lnTo>
                  <a:pt x="2743314" y="439867"/>
                </a:lnTo>
                <a:close/>
                <a:moveTo>
                  <a:pt x="2752780" y="636627"/>
                </a:moveTo>
                <a:cubicBezTo>
                  <a:pt x="2746735" y="653482"/>
                  <a:pt x="2736106" y="668353"/>
                  <a:pt x="2722078" y="679604"/>
                </a:cubicBezTo>
                <a:cubicBezTo>
                  <a:pt x="2706888" y="690949"/>
                  <a:pt x="2688192" y="696732"/>
                  <a:pt x="2669194" y="695975"/>
                </a:cubicBezTo>
                <a:cubicBezTo>
                  <a:pt x="2650217" y="696734"/>
                  <a:pt x="2631563" y="690949"/>
                  <a:pt x="2616395" y="679604"/>
                </a:cubicBezTo>
                <a:cubicBezTo>
                  <a:pt x="2602345" y="668371"/>
                  <a:pt x="2591717" y="653495"/>
                  <a:pt x="2585671" y="636627"/>
                </a:cubicBezTo>
                <a:cubicBezTo>
                  <a:pt x="2578958" y="618408"/>
                  <a:pt x="2575581" y="599145"/>
                  <a:pt x="2575710" y="579747"/>
                </a:cubicBezTo>
                <a:cubicBezTo>
                  <a:pt x="2575581" y="560351"/>
                  <a:pt x="2578958" y="541088"/>
                  <a:pt x="2585671" y="522869"/>
                </a:cubicBezTo>
                <a:cubicBezTo>
                  <a:pt x="2591717" y="506001"/>
                  <a:pt x="2602345" y="491125"/>
                  <a:pt x="2616395" y="479892"/>
                </a:cubicBezTo>
                <a:cubicBezTo>
                  <a:pt x="2631563" y="468547"/>
                  <a:pt x="2650217" y="462762"/>
                  <a:pt x="2669194" y="463521"/>
                </a:cubicBezTo>
                <a:cubicBezTo>
                  <a:pt x="2688192" y="462764"/>
                  <a:pt x="2706888" y="468547"/>
                  <a:pt x="2722078" y="479892"/>
                </a:cubicBezTo>
                <a:cubicBezTo>
                  <a:pt x="2736106" y="491143"/>
                  <a:pt x="2746735" y="506014"/>
                  <a:pt x="2752780" y="522869"/>
                </a:cubicBezTo>
                <a:cubicBezTo>
                  <a:pt x="2759472" y="541090"/>
                  <a:pt x="2762828" y="560355"/>
                  <a:pt x="2762678" y="579747"/>
                </a:cubicBezTo>
                <a:cubicBezTo>
                  <a:pt x="2762828" y="599033"/>
                  <a:pt x="2759515" y="618190"/>
                  <a:pt x="2752910" y="636326"/>
                </a:cubicBezTo>
                <a:lnTo>
                  <a:pt x="2752780" y="636627"/>
                </a:lnTo>
                <a:close/>
                <a:moveTo>
                  <a:pt x="3611155" y="384552"/>
                </a:moveTo>
                <a:cubicBezTo>
                  <a:pt x="3620385" y="384700"/>
                  <a:pt x="3629292" y="381217"/>
                  <a:pt x="3635919" y="374861"/>
                </a:cubicBezTo>
                <a:cubicBezTo>
                  <a:pt x="3639211" y="371881"/>
                  <a:pt x="3641857" y="368245"/>
                  <a:pt x="3643643" y="364189"/>
                </a:cubicBezTo>
                <a:cubicBezTo>
                  <a:pt x="3645429" y="360136"/>
                  <a:pt x="3646332" y="355753"/>
                  <a:pt x="3646311" y="351328"/>
                </a:cubicBezTo>
                <a:cubicBezTo>
                  <a:pt x="3646311" y="346913"/>
                  <a:pt x="3645407" y="342543"/>
                  <a:pt x="3643621" y="338500"/>
                </a:cubicBezTo>
                <a:cubicBezTo>
                  <a:pt x="3641836" y="334457"/>
                  <a:pt x="3639211" y="330830"/>
                  <a:pt x="3635919" y="327854"/>
                </a:cubicBezTo>
                <a:cubicBezTo>
                  <a:pt x="3629292" y="321501"/>
                  <a:pt x="3620385" y="318015"/>
                  <a:pt x="3611155" y="318164"/>
                </a:cubicBezTo>
                <a:cubicBezTo>
                  <a:pt x="3601946" y="318031"/>
                  <a:pt x="3593060" y="321514"/>
                  <a:pt x="3586455" y="327854"/>
                </a:cubicBezTo>
                <a:cubicBezTo>
                  <a:pt x="3583163" y="330830"/>
                  <a:pt x="3580538" y="334457"/>
                  <a:pt x="3578753" y="338500"/>
                </a:cubicBezTo>
                <a:cubicBezTo>
                  <a:pt x="3576967" y="342543"/>
                  <a:pt x="3576042" y="346913"/>
                  <a:pt x="3576063" y="351328"/>
                </a:cubicBezTo>
                <a:cubicBezTo>
                  <a:pt x="3576042" y="355753"/>
                  <a:pt x="3576945" y="360136"/>
                  <a:pt x="3578731" y="364189"/>
                </a:cubicBezTo>
                <a:cubicBezTo>
                  <a:pt x="3580517" y="368245"/>
                  <a:pt x="3583142" y="371881"/>
                  <a:pt x="3586455" y="374861"/>
                </a:cubicBezTo>
                <a:cubicBezTo>
                  <a:pt x="3593103" y="381077"/>
                  <a:pt x="3601946" y="384448"/>
                  <a:pt x="3611090" y="384252"/>
                </a:cubicBezTo>
                <a:lnTo>
                  <a:pt x="3611155" y="384552"/>
                </a:lnTo>
                <a:close/>
                <a:moveTo>
                  <a:pt x="2167565" y="425121"/>
                </a:moveTo>
                <a:lnTo>
                  <a:pt x="2144743" y="425121"/>
                </a:lnTo>
                <a:cubicBezTo>
                  <a:pt x="2141137" y="425121"/>
                  <a:pt x="2137680" y="426541"/>
                  <a:pt x="2135130" y="429069"/>
                </a:cubicBezTo>
                <a:cubicBezTo>
                  <a:pt x="2132578" y="431597"/>
                  <a:pt x="2131148" y="435026"/>
                  <a:pt x="2131148" y="438602"/>
                </a:cubicBezTo>
                <a:lnTo>
                  <a:pt x="2131148" y="721494"/>
                </a:lnTo>
                <a:cubicBezTo>
                  <a:pt x="2131148" y="725070"/>
                  <a:pt x="2132578" y="728499"/>
                  <a:pt x="2135130" y="731027"/>
                </a:cubicBezTo>
                <a:cubicBezTo>
                  <a:pt x="2137680" y="733558"/>
                  <a:pt x="2141137" y="734978"/>
                  <a:pt x="2144743" y="734978"/>
                </a:cubicBezTo>
                <a:lnTo>
                  <a:pt x="2167565" y="734978"/>
                </a:lnTo>
                <a:cubicBezTo>
                  <a:pt x="2171179" y="734960"/>
                  <a:pt x="2174621" y="733536"/>
                  <a:pt x="2177160" y="731010"/>
                </a:cubicBezTo>
                <a:cubicBezTo>
                  <a:pt x="2179721" y="728487"/>
                  <a:pt x="2181141" y="725066"/>
                  <a:pt x="2181162" y="721494"/>
                </a:cubicBezTo>
                <a:lnTo>
                  <a:pt x="2181162" y="438602"/>
                </a:lnTo>
                <a:cubicBezTo>
                  <a:pt x="2181205" y="436804"/>
                  <a:pt x="2180861" y="435018"/>
                  <a:pt x="2180194" y="433346"/>
                </a:cubicBezTo>
                <a:cubicBezTo>
                  <a:pt x="2179527" y="431674"/>
                  <a:pt x="2178516" y="430153"/>
                  <a:pt x="2177246" y="428871"/>
                </a:cubicBezTo>
                <a:cubicBezTo>
                  <a:pt x="2175977" y="427589"/>
                  <a:pt x="2174471" y="426569"/>
                  <a:pt x="2172793" y="425874"/>
                </a:cubicBezTo>
                <a:cubicBezTo>
                  <a:pt x="2171114" y="425177"/>
                  <a:pt x="2169329" y="424820"/>
                  <a:pt x="2167500" y="424820"/>
                </a:cubicBezTo>
                <a:lnTo>
                  <a:pt x="2167565" y="425121"/>
                </a:lnTo>
                <a:close/>
                <a:moveTo>
                  <a:pt x="3622622" y="425723"/>
                </a:moveTo>
                <a:lnTo>
                  <a:pt x="3599752" y="425723"/>
                </a:lnTo>
                <a:cubicBezTo>
                  <a:pt x="3596137" y="425738"/>
                  <a:pt x="3592694" y="427163"/>
                  <a:pt x="3590156" y="429688"/>
                </a:cubicBezTo>
                <a:cubicBezTo>
                  <a:pt x="3587595" y="432214"/>
                  <a:pt x="3586154" y="435633"/>
                  <a:pt x="3586154" y="439205"/>
                </a:cubicBezTo>
                <a:lnTo>
                  <a:pt x="3586154" y="722096"/>
                </a:lnTo>
                <a:cubicBezTo>
                  <a:pt x="3586154" y="725672"/>
                  <a:pt x="3587574" y="729102"/>
                  <a:pt x="3590134" y="731630"/>
                </a:cubicBezTo>
                <a:cubicBezTo>
                  <a:pt x="3592673" y="734158"/>
                  <a:pt x="3596137" y="735580"/>
                  <a:pt x="3599752" y="735580"/>
                </a:cubicBezTo>
                <a:lnTo>
                  <a:pt x="3622622" y="735580"/>
                </a:lnTo>
                <a:cubicBezTo>
                  <a:pt x="3626237" y="735580"/>
                  <a:pt x="3629701" y="734158"/>
                  <a:pt x="3632239" y="731630"/>
                </a:cubicBezTo>
                <a:cubicBezTo>
                  <a:pt x="3634800" y="729102"/>
                  <a:pt x="3636220" y="725672"/>
                  <a:pt x="3636220" y="722096"/>
                </a:cubicBezTo>
                <a:lnTo>
                  <a:pt x="3636220" y="439205"/>
                </a:lnTo>
                <a:cubicBezTo>
                  <a:pt x="3636263" y="437406"/>
                  <a:pt x="3635919" y="435620"/>
                  <a:pt x="3635252" y="433949"/>
                </a:cubicBezTo>
                <a:cubicBezTo>
                  <a:pt x="3634585" y="432277"/>
                  <a:pt x="3633574" y="430756"/>
                  <a:pt x="3632304" y="429473"/>
                </a:cubicBezTo>
                <a:cubicBezTo>
                  <a:pt x="3631035" y="428189"/>
                  <a:pt x="3629529" y="427171"/>
                  <a:pt x="3627850" y="426474"/>
                </a:cubicBezTo>
                <a:cubicBezTo>
                  <a:pt x="3626172" y="425779"/>
                  <a:pt x="3624387" y="425422"/>
                  <a:pt x="3622558" y="425422"/>
                </a:cubicBezTo>
                <a:lnTo>
                  <a:pt x="3622622" y="425723"/>
                </a:lnTo>
                <a:close/>
                <a:moveTo>
                  <a:pt x="1610514" y="437761"/>
                </a:moveTo>
                <a:cubicBezTo>
                  <a:pt x="1598790" y="430706"/>
                  <a:pt x="1585877" y="425811"/>
                  <a:pt x="1572395" y="423316"/>
                </a:cubicBezTo>
                <a:cubicBezTo>
                  <a:pt x="1560988" y="421138"/>
                  <a:pt x="1549411" y="419970"/>
                  <a:pt x="1537797" y="419824"/>
                </a:cubicBezTo>
                <a:cubicBezTo>
                  <a:pt x="1521643" y="419886"/>
                  <a:pt x="1505567" y="422010"/>
                  <a:pt x="1489964" y="426143"/>
                </a:cubicBezTo>
                <a:cubicBezTo>
                  <a:pt x="1473653" y="430422"/>
                  <a:pt x="1458405" y="437983"/>
                  <a:pt x="1445167" y="448353"/>
                </a:cubicBezTo>
                <a:cubicBezTo>
                  <a:pt x="1431946" y="458659"/>
                  <a:pt x="1421515" y="472063"/>
                  <a:pt x="1414815" y="487356"/>
                </a:cubicBezTo>
                <a:cubicBezTo>
                  <a:pt x="1413739" y="489690"/>
                  <a:pt x="1413240" y="492246"/>
                  <a:pt x="1413357" y="494809"/>
                </a:cubicBezTo>
                <a:cubicBezTo>
                  <a:pt x="1413473" y="497373"/>
                  <a:pt x="1414202" y="499874"/>
                  <a:pt x="1415484" y="502103"/>
                </a:cubicBezTo>
                <a:cubicBezTo>
                  <a:pt x="1416351" y="503452"/>
                  <a:pt x="1417558" y="504553"/>
                  <a:pt x="1418983" y="505302"/>
                </a:cubicBezTo>
                <a:cubicBezTo>
                  <a:pt x="1420409" y="506051"/>
                  <a:pt x="1422006" y="506421"/>
                  <a:pt x="1423617" y="506378"/>
                </a:cubicBezTo>
                <a:lnTo>
                  <a:pt x="1449354" y="506378"/>
                </a:lnTo>
                <a:cubicBezTo>
                  <a:pt x="1452258" y="506793"/>
                  <a:pt x="1455221" y="506457"/>
                  <a:pt x="1457953" y="505403"/>
                </a:cubicBezTo>
                <a:cubicBezTo>
                  <a:pt x="1460688" y="504349"/>
                  <a:pt x="1463100" y="502610"/>
                  <a:pt x="1464955" y="500358"/>
                </a:cubicBezTo>
                <a:cubicBezTo>
                  <a:pt x="1471009" y="491706"/>
                  <a:pt x="1478501" y="484135"/>
                  <a:pt x="1487111" y="477967"/>
                </a:cubicBezTo>
                <a:cubicBezTo>
                  <a:pt x="1499736" y="468336"/>
                  <a:pt x="1517460" y="463401"/>
                  <a:pt x="1539800" y="463401"/>
                </a:cubicBezTo>
                <a:cubicBezTo>
                  <a:pt x="1562137" y="463401"/>
                  <a:pt x="1577495" y="468818"/>
                  <a:pt x="1588057" y="479473"/>
                </a:cubicBezTo>
                <a:cubicBezTo>
                  <a:pt x="1598618" y="490125"/>
                  <a:pt x="1603961" y="505293"/>
                  <a:pt x="1603961" y="524614"/>
                </a:cubicBezTo>
                <a:lnTo>
                  <a:pt x="1603961" y="613696"/>
                </a:lnTo>
                <a:cubicBezTo>
                  <a:pt x="1603961" y="663472"/>
                  <a:pt x="1574702" y="679903"/>
                  <a:pt x="1565110" y="685381"/>
                </a:cubicBezTo>
                <a:cubicBezTo>
                  <a:pt x="1550633" y="693008"/>
                  <a:pt x="1534393" y="696743"/>
                  <a:pt x="1518007" y="696216"/>
                </a:cubicBezTo>
                <a:cubicBezTo>
                  <a:pt x="1501619" y="696216"/>
                  <a:pt x="1484682" y="695011"/>
                  <a:pt x="1471814" y="686284"/>
                </a:cubicBezTo>
                <a:cubicBezTo>
                  <a:pt x="1464927" y="681284"/>
                  <a:pt x="1459630" y="674431"/>
                  <a:pt x="1456553" y="666535"/>
                </a:cubicBezTo>
                <a:cubicBezTo>
                  <a:pt x="1453476" y="658641"/>
                  <a:pt x="1452747" y="650037"/>
                  <a:pt x="1454453" y="641743"/>
                </a:cubicBezTo>
                <a:cubicBezTo>
                  <a:pt x="1458521" y="619834"/>
                  <a:pt x="1480495" y="609843"/>
                  <a:pt x="1489781" y="606592"/>
                </a:cubicBezTo>
                <a:cubicBezTo>
                  <a:pt x="1512428" y="598644"/>
                  <a:pt x="1536183" y="594237"/>
                  <a:pt x="1560194" y="593532"/>
                </a:cubicBezTo>
                <a:cubicBezTo>
                  <a:pt x="1563684" y="593375"/>
                  <a:pt x="1566976" y="591884"/>
                  <a:pt x="1569375" y="589369"/>
                </a:cubicBezTo>
                <a:cubicBezTo>
                  <a:pt x="1571776" y="586853"/>
                  <a:pt x="1573099" y="583512"/>
                  <a:pt x="1573062" y="580048"/>
                </a:cubicBezTo>
                <a:lnTo>
                  <a:pt x="1573062" y="563918"/>
                </a:lnTo>
                <a:cubicBezTo>
                  <a:pt x="1573047" y="562107"/>
                  <a:pt x="1572667" y="560314"/>
                  <a:pt x="1571944" y="558651"/>
                </a:cubicBezTo>
                <a:cubicBezTo>
                  <a:pt x="1571221" y="556986"/>
                  <a:pt x="1570171" y="555482"/>
                  <a:pt x="1568852" y="554226"/>
                </a:cubicBezTo>
                <a:cubicBezTo>
                  <a:pt x="1567535" y="552969"/>
                  <a:pt x="1565977" y="551988"/>
                  <a:pt x="1564271" y="551336"/>
                </a:cubicBezTo>
                <a:cubicBezTo>
                  <a:pt x="1562565" y="550686"/>
                  <a:pt x="1560747" y="550379"/>
                  <a:pt x="1558920" y="550434"/>
                </a:cubicBezTo>
                <a:cubicBezTo>
                  <a:pt x="1527172" y="551519"/>
                  <a:pt x="1481526" y="557298"/>
                  <a:pt x="1444924" y="578484"/>
                </a:cubicBezTo>
                <a:cubicBezTo>
                  <a:pt x="1435169" y="584011"/>
                  <a:pt x="1426670" y="591479"/>
                  <a:pt x="1419966" y="600419"/>
                </a:cubicBezTo>
                <a:cubicBezTo>
                  <a:pt x="1413260" y="609356"/>
                  <a:pt x="1408488" y="619574"/>
                  <a:pt x="1405953" y="630428"/>
                </a:cubicBezTo>
                <a:cubicBezTo>
                  <a:pt x="1403330" y="641603"/>
                  <a:pt x="1403057" y="653196"/>
                  <a:pt x="1405144" y="664483"/>
                </a:cubicBezTo>
                <a:cubicBezTo>
                  <a:pt x="1407233" y="675770"/>
                  <a:pt x="1411642" y="686508"/>
                  <a:pt x="1418094" y="696035"/>
                </a:cubicBezTo>
                <a:cubicBezTo>
                  <a:pt x="1427649" y="710282"/>
                  <a:pt x="1441047" y="721584"/>
                  <a:pt x="1456759" y="728656"/>
                </a:cubicBezTo>
                <a:cubicBezTo>
                  <a:pt x="1474187" y="736488"/>
                  <a:pt x="1493174" y="740316"/>
                  <a:pt x="1512301" y="739853"/>
                </a:cubicBezTo>
                <a:cubicBezTo>
                  <a:pt x="1575369" y="739853"/>
                  <a:pt x="1595339" y="708555"/>
                  <a:pt x="1603898" y="694830"/>
                </a:cubicBezTo>
                <a:lnTo>
                  <a:pt x="1603898" y="721195"/>
                </a:lnTo>
                <a:cubicBezTo>
                  <a:pt x="1603915" y="724764"/>
                  <a:pt x="1605353" y="728185"/>
                  <a:pt x="1607900" y="730709"/>
                </a:cubicBezTo>
                <a:cubicBezTo>
                  <a:pt x="1610445" y="733235"/>
                  <a:pt x="1613894" y="734661"/>
                  <a:pt x="1617496" y="734676"/>
                </a:cubicBezTo>
                <a:lnTo>
                  <a:pt x="1640319" y="734676"/>
                </a:lnTo>
                <a:cubicBezTo>
                  <a:pt x="1643925" y="734676"/>
                  <a:pt x="1647385" y="733256"/>
                  <a:pt x="1649934" y="730728"/>
                </a:cubicBezTo>
                <a:cubicBezTo>
                  <a:pt x="1652484" y="728198"/>
                  <a:pt x="1653917" y="724769"/>
                  <a:pt x="1653917" y="721195"/>
                </a:cubicBezTo>
                <a:lnTo>
                  <a:pt x="1653917" y="529791"/>
                </a:lnTo>
                <a:cubicBezTo>
                  <a:pt x="1654692" y="509368"/>
                  <a:pt x="1650266" y="489081"/>
                  <a:pt x="1641049" y="470804"/>
                </a:cubicBezTo>
                <a:cubicBezTo>
                  <a:pt x="1634032" y="457213"/>
                  <a:pt x="1623468" y="445739"/>
                  <a:pt x="1610454" y="437580"/>
                </a:cubicBezTo>
                <a:lnTo>
                  <a:pt x="1610514" y="437761"/>
                </a:lnTo>
                <a:close/>
                <a:moveTo>
                  <a:pt x="1301668" y="432645"/>
                </a:moveTo>
                <a:cubicBezTo>
                  <a:pt x="1284493" y="423808"/>
                  <a:pt x="1265351" y="419400"/>
                  <a:pt x="1246006" y="419824"/>
                </a:cubicBezTo>
                <a:cubicBezTo>
                  <a:pt x="1221120" y="419824"/>
                  <a:pt x="1198539" y="425061"/>
                  <a:pt x="1184031" y="434269"/>
                </a:cubicBezTo>
                <a:cubicBezTo>
                  <a:pt x="1172106" y="442090"/>
                  <a:pt x="1162004" y="452353"/>
                  <a:pt x="1154409" y="464365"/>
                </a:cubicBezTo>
                <a:lnTo>
                  <a:pt x="1154409" y="335918"/>
                </a:lnTo>
                <a:cubicBezTo>
                  <a:pt x="1154409" y="332343"/>
                  <a:pt x="1152976" y="328913"/>
                  <a:pt x="1150427" y="326385"/>
                </a:cubicBezTo>
                <a:cubicBezTo>
                  <a:pt x="1147877" y="323857"/>
                  <a:pt x="1144417" y="322437"/>
                  <a:pt x="1140812" y="322437"/>
                </a:cubicBezTo>
                <a:lnTo>
                  <a:pt x="1117988" y="322437"/>
                </a:lnTo>
                <a:cubicBezTo>
                  <a:pt x="1114382" y="322437"/>
                  <a:pt x="1110925" y="323857"/>
                  <a:pt x="1108375" y="326385"/>
                </a:cubicBezTo>
                <a:cubicBezTo>
                  <a:pt x="1105823" y="328913"/>
                  <a:pt x="1104390" y="332343"/>
                  <a:pt x="1104390" y="335918"/>
                </a:cubicBezTo>
                <a:lnTo>
                  <a:pt x="1104390" y="721135"/>
                </a:lnTo>
                <a:cubicBezTo>
                  <a:pt x="1104390" y="724708"/>
                  <a:pt x="1105823" y="728138"/>
                  <a:pt x="1108375" y="730668"/>
                </a:cubicBezTo>
                <a:cubicBezTo>
                  <a:pt x="1110925" y="733196"/>
                  <a:pt x="1114382" y="734616"/>
                  <a:pt x="1117988" y="734616"/>
                </a:cubicBezTo>
                <a:lnTo>
                  <a:pt x="1140812" y="734616"/>
                </a:lnTo>
                <a:cubicBezTo>
                  <a:pt x="1144417" y="734616"/>
                  <a:pt x="1147877" y="733196"/>
                  <a:pt x="1150427" y="730668"/>
                </a:cubicBezTo>
                <a:cubicBezTo>
                  <a:pt x="1152976" y="728138"/>
                  <a:pt x="1154409" y="724708"/>
                  <a:pt x="1154409" y="721135"/>
                </a:cubicBezTo>
                <a:lnTo>
                  <a:pt x="1154409" y="547788"/>
                </a:lnTo>
                <a:cubicBezTo>
                  <a:pt x="1153949" y="531656"/>
                  <a:pt x="1157426" y="515653"/>
                  <a:pt x="1164545" y="501141"/>
                </a:cubicBezTo>
                <a:cubicBezTo>
                  <a:pt x="1170832" y="489310"/>
                  <a:pt x="1180449" y="479546"/>
                  <a:pt x="1192227" y="473031"/>
                </a:cubicBezTo>
                <a:cubicBezTo>
                  <a:pt x="1204516" y="466437"/>
                  <a:pt x="1218316" y="463100"/>
                  <a:pt x="1232288" y="463341"/>
                </a:cubicBezTo>
                <a:cubicBezTo>
                  <a:pt x="1241755" y="462869"/>
                  <a:pt x="1251215" y="464403"/>
                  <a:pt x="1260036" y="467837"/>
                </a:cubicBezTo>
                <a:cubicBezTo>
                  <a:pt x="1268860" y="471273"/>
                  <a:pt x="1276844" y="476532"/>
                  <a:pt x="1283460" y="483264"/>
                </a:cubicBezTo>
                <a:cubicBezTo>
                  <a:pt x="1295599" y="496567"/>
                  <a:pt x="1302095" y="515285"/>
                  <a:pt x="1302095" y="538999"/>
                </a:cubicBezTo>
                <a:lnTo>
                  <a:pt x="1302095" y="721135"/>
                </a:lnTo>
                <a:cubicBezTo>
                  <a:pt x="1302095" y="724708"/>
                  <a:pt x="1303527" y="728138"/>
                  <a:pt x="1306077" y="730668"/>
                </a:cubicBezTo>
                <a:cubicBezTo>
                  <a:pt x="1308627" y="733196"/>
                  <a:pt x="1312086" y="734616"/>
                  <a:pt x="1315692" y="734616"/>
                </a:cubicBezTo>
                <a:lnTo>
                  <a:pt x="1338576" y="734616"/>
                </a:lnTo>
                <a:cubicBezTo>
                  <a:pt x="1342177" y="734601"/>
                  <a:pt x="1345626" y="733175"/>
                  <a:pt x="1348172" y="730649"/>
                </a:cubicBezTo>
                <a:cubicBezTo>
                  <a:pt x="1350719" y="728125"/>
                  <a:pt x="1352156" y="724704"/>
                  <a:pt x="1352171" y="721135"/>
                </a:cubicBezTo>
                <a:lnTo>
                  <a:pt x="1352171" y="536953"/>
                </a:lnTo>
                <a:cubicBezTo>
                  <a:pt x="1352860" y="514351"/>
                  <a:pt x="1348204" y="491904"/>
                  <a:pt x="1338576" y="471407"/>
                </a:cubicBezTo>
                <a:cubicBezTo>
                  <a:pt x="1330589" y="454963"/>
                  <a:pt x="1317680" y="441363"/>
                  <a:pt x="1301608" y="432464"/>
                </a:cubicBezTo>
                <a:lnTo>
                  <a:pt x="1301668" y="432645"/>
                </a:lnTo>
                <a:close/>
                <a:moveTo>
                  <a:pt x="855519" y="316959"/>
                </a:moveTo>
                <a:cubicBezTo>
                  <a:pt x="854977" y="315748"/>
                  <a:pt x="854215" y="314646"/>
                  <a:pt x="853273" y="313708"/>
                </a:cubicBezTo>
                <a:lnTo>
                  <a:pt x="852726" y="313108"/>
                </a:lnTo>
                <a:cubicBezTo>
                  <a:pt x="852362" y="313108"/>
                  <a:pt x="852119" y="312505"/>
                  <a:pt x="851754" y="312264"/>
                </a:cubicBezTo>
                <a:lnTo>
                  <a:pt x="713053" y="209099"/>
                </a:lnTo>
                <a:cubicBezTo>
                  <a:pt x="710951" y="207537"/>
                  <a:pt x="708395" y="206691"/>
                  <a:pt x="705768" y="206691"/>
                </a:cubicBezTo>
                <a:cubicBezTo>
                  <a:pt x="703143" y="206691"/>
                  <a:pt x="700587" y="207537"/>
                  <a:pt x="698485" y="209099"/>
                </a:cubicBezTo>
                <a:lnTo>
                  <a:pt x="579146" y="297819"/>
                </a:lnTo>
                <a:lnTo>
                  <a:pt x="579146" y="115324"/>
                </a:lnTo>
                <a:cubicBezTo>
                  <a:pt x="579120" y="113855"/>
                  <a:pt x="578811" y="112404"/>
                  <a:pt x="578236" y="111050"/>
                </a:cubicBezTo>
                <a:cubicBezTo>
                  <a:pt x="578260" y="110850"/>
                  <a:pt x="578260" y="110648"/>
                  <a:pt x="578236" y="110448"/>
                </a:cubicBezTo>
                <a:cubicBezTo>
                  <a:pt x="577711" y="109211"/>
                  <a:pt x="576949" y="108086"/>
                  <a:pt x="575990" y="107138"/>
                </a:cubicBezTo>
                <a:lnTo>
                  <a:pt x="575443" y="106536"/>
                </a:lnTo>
                <a:lnTo>
                  <a:pt x="574533" y="105693"/>
                </a:lnTo>
                <a:lnTo>
                  <a:pt x="435467" y="2408"/>
                </a:lnTo>
                <a:cubicBezTo>
                  <a:pt x="433367" y="845"/>
                  <a:pt x="430811" y="0"/>
                  <a:pt x="428184" y="0"/>
                </a:cubicBezTo>
                <a:cubicBezTo>
                  <a:pt x="425557" y="0"/>
                  <a:pt x="423001" y="845"/>
                  <a:pt x="420899" y="2408"/>
                </a:cubicBezTo>
                <a:lnTo>
                  <a:pt x="4613" y="311963"/>
                </a:lnTo>
                <a:lnTo>
                  <a:pt x="3703" y="312807"/>
                </a:lnTo>
                <a:lnTo>
                  <a:pt x="3096" y="313409"/>
                </a:lnTo>
                <a:cubicBezTo>
                  <a:pt x="2194" y="314366"/>
                  <a:pt x="1456" y="315464"/>
                  <a:pt x="911" y="316658"/>
                </a:cubicBezTo>
                <a:cubicBezTo>
                  <a:pt x="895" y="316879"/>
                  <a:pt x="895" y="317101"/>
                  <a:pt x="911" y="317321"/>
                </a:cubicBezTo>
                <a:cubicBezTo>
                  <a:pt x="336" y="318674"/>
                  <a:pt x="27" y="320124"/>
                  <a:pt x="0" y="321593"/>
                </a:cubicBezTo>
                <a:lnTo>
                  <a:pt x="0" y="527985"/>
                </a:lnTo>
                <a:cubicBezTo>
                  <a:pt x="0" y="529853"/>
                  <a:pt x="439" y="531697"/>
                  <a:pt x="1282" y="533369"/>
                </a:cubicBezTo>
                <a:cubicBezTo>
                  <a:pt x="2125" y="535040"/>
                  <a:pt x="3349" y="536495"/>
                  <a:pt x="4856" y="537616"/>
                </a:cubicBezTo>
                <a:lnTo>
                  <a:pt x="143618" y="640779"/>
                </a:lnTo>
                <a:cubicBezTo>
                  <a:pt x="144139" y="641109"/>
                  <a:pt x="144687" y="641390"/>
                  <a:pt x="145257" y="641623"/>
                </a:cubicBezTo>
                <a:cubicBezTo>
                  <a:pt x="145689" y="641887"/>
                  <a:pt x="146135" y="642128"/>
                  <a:pt x="146593" y="642346"/>
                </a:cubicBezTo>
                <a:cubicBezTo>
                  <a:pt x="147966" y="642884"/>
                  <a:pt x="149426" y="643170"/>
                  <a:pt x="150903" y="643187"/>
                </a:cubicBezTo>
                <a:cubicBezTo>
                  <a:pt x="152379" y="643170"/>
                  <a:pt x="153839" y="642884"/>
                  <a:pt x="155212" y="642346"/>
                </a:cubicBezTo>
                <a:cubicBezTo>
                  <a:pt x="155670" y="642128"/>
                  <a:pt x="156116" y="641887"/>
                  <a:pt x="156548" y="641623"/>
                </a:cubicBezTo>
                <a:cubicBezTo>
                  <a:pt x="157118" y="641390"/>
                  <a:pt x="157666" y="641109"/>
                  <a:pt x="158186" y="640779"/>
                </a:cubicBezTo>
                <a:lnTo>
                  <a:pt x="277525" y="552001"/>
                </a:lnTo>
                <a:lnTo>
                  <a:pt x="277525" y="734375"/>
                </a:lnTo>
                <a:cubicBezTo>
                  <a:pt x="277525" y="734676"/>
                  <a:pt x="277525" y="734917"/>
                  <a:pt x="277525" y="735158"/>
                </a:cubicBezTo>
                <a:cubicBezTo>
                  <a:pt x="277592" y="735976"/>
                  <a:pt x="277756" y="736785"/>
                  <a:pt x="278009" y="737566"/>
                </a:cubicBezTo>
                <a:cubicBezTo>
                  <a:pt x="278188" y="738289"/>
                  <a:pt x="278433" y="738992"/>
                  <a:pt x="278739" y="739672"/>
                </a:cubicBezTo>
                <a:cubicBezTo>
                  <a:pt x="279094" y="740305"/>
                  <a:pt x="279498" y="740909"/>
                  <a:pt x="279952" y="741477"/>
                </a:cubicBezTo>
                <a:cubicBezTo>
                  <a:pt x="280439" y="742168"/>
                  <a:pt x="281009" y="742794"/>
                  <a:pt x="281652" y="743343"/>
                </a:cubicBezTo>
                <a:cubicBezTo>
                  <a:pt x="281652" y="743343"/>
                  <a:pt x="281652" y="743825"/>
                  <a:pt x="282199" y="743945"/>
                </a:cubicBezTo>
                <a:lnTo>
                  <a:pt x="420961" y="847171"/>
                </a:lnTo>
                <a:cubicBezTo>
                  <a:pt x="421489" y="847488"/>
                  <a:pt x="422035" y="847770"/>
                  <a:pt x="422599" y="848013"/>
                </a:cubicBezTo>
                <a:cubicBezTo>
                  <a:pt x="423025" y="848290"/>
                  <a:pt x="423470" y="848531"/>
                  <a:pt x="423935" y="848736"/>
                </a:cubicBezTo>
                <a:cubicBezTo>
                  <a:pt x="425307" y="849273"/>
                  <a:pt x="426768" y="849560"/>
                  <a:pt x="428244" y="849579"/>
                </a:cubicBezTo>
                <a:cubicBezTo>
                  <a:pt x="429703" y="849572"/>
                  <a:pt x="431145" y="849286"/>
                  <a:pt x="432494" y="848736"/>
                </a:cubicBezTo>
                <a:cubicBezTo>
                  <a:pt x="432978" y="848531"/>
                  <a:pt x="433445" y="848290"/>
                  <a:pt x="433890" y="848013"/>
                </a:cubicBezTo>
                <a:cubicBezTo>
                  <a:pt x="434436" y="847714"/>
                  <a:pt x="434983" y="847533"/>
                  <a:pt x="435529" y="847171"/>
                </a:cubicBezTo>
                <a:lnTo>
                  <a:pt x="567007" y="749423"/>
                </a:lnTo>
                <a:lnTo>
                  <a:pt x="698485" y="847171"/>
                </a:lnTo>
                <a:cubicBezTo>
                  <a:pt x="698997" y="847511"/>
                  <a:pt x="699548" y="847793"/>
                  <a:pt x="700125" y="848013"/>
                </a:cubicBezTo>
                <a:cubicBezTo>
                  <a:pt x="700548" y="848290"/>
                  <a:pt x="700996" y="848531"/>
                  <a:pt x="701458" y="848736"/>
                </a:cubicBezTo>
                <a:cubicBezTo>
                  <a:pt x="704217" y="849766"/>
                  <a:pt x="707259" y="849766"/>
                  <a:pt x="710017" y="848736"/>
                </a:cubicBezTo>
                <a:cubicBezTo>
                  <a:pt x="710482" y="848531"/>
                  <a:pt x="710929" y="848290"/>
                  <a:pt x="711353" y="848013"/>
                </a:cubicBezTo>
                <a:cubicBezTo>
                  <a:pt x="711943" y="847782"/>
                  <a:pt x="712513" y="847501"/>
                  <a:pt x="713053" y="847171"/>
                </a:cubicBezTo>
                <a:lnTo>
                  <a:pt x="851754" y="743945"/>
                </a:lnTo>
                <a:cubicBezTo>
                  <a:pt x="853253" y="742831"/>
                  <a:pt x="854473" y="741387"/>
                  <a:pt x="855314" y="739726"/>
                </a:cubicBezTo>
                <a:cubicBezTo>
                  <a:pt x="856158" y="738065"/>
                  <a:pt x="856601" y="736234"/>
                  <a:pt x="856610" y="734375"/>
                </a:cubicBezTo>
                <a:lnTo>
                  <a:pt x="856610" y="321714"/>
                </a:lnTo>
                <a:cubicBezTo>
                  <a:pt x="856605" y="320249"/>
                  <a:pt x="856317" y="318799"/>
                  <a:pt x="855762" y="317441"/>
                </a:cubicBezTo>
                <a:cubicBezTo>
                  <a:pt x="855678" y="317213"/>
                  <a:pt x="855577" y="316991"/>
                  <a:pt x="855456" y="316778"/>
                </a:cubicBezTo>
                <a:lnTo>
                  <a:pt x="855519" y="316959"/>
                </a:lnTo>
                <a:close/>
                <a:moveTo>
                  <a:pt x="138519" y="607254"/>
                </a:moveTo>
                <a:lnTo>
                  <a:pt x="24038" y="522086"/>
                </a:lnTo>
                <a:lnTo>
                  <a:pt x="24038" y="345790"/>
                </a:lnTo>
                <a:lnTo>
                  <a:pt x="138519" y="430898"/>
                </a:lnTo>
                <a:lnTo>
                  <a:pt x="138519" y="607254"/>
                </a:lnTo>
                <a:close/>
                <a:moveTo>
                  <a:pt x="277282" y="522086"/>
                </a:moveTo>
                <a:lnTo>
                  <a:pt x="162800" y="607254"/>
                </a:lnTo>
                <a:lnTo>
                  <a:pt x="162800" y="430898"/>
                </a:lnTo>
                <a:lnTo>
                  <a:pt x="277282" y="345790"/>
                </a:lnTo>
                <a:lnTo>
                  <a:pt x="277282" y="522086"/>
                </a:lnTo>
                <a:close/>
                <a:moveTo>
                  <a:pt x="415923" y="813586"/>
                </a:moveTo>
                <a:lnTo>
                  <a:pt x="301440" y="728476"/>
                </a:lnTo>
                <a:lnTo>
                  <a:pt x="301440" y="552121"/>
                </a:lnTo>
                <a:lnTo>
                  <a:pt x="415923" y="637290"/>
                </a:lnTo>
                <a:lnTo>
                  <a:pt x="415923" y="813586"/>
                </a:lnTo>
                <a:close/>
                <a:moveTo>
                  <a:pt x="554685" y="728476"/>
                </a:moveTo>
                <a:lnTo>
                  <a:pt x="440203" y="813586"/>
                </a:lnTo>
                <a:lnTo>
                  <a:pt x="440203" y="637290"/>
                </a:lnTo>
                <a:lnTo>
                  <a:pt x="554685" y="552121"/>
                </a:lnTo>
                <a:lnTo>
                  <a:pt x="554685" y="728476"/>
                </a:lnTo>
                <a:close/>
                <a:moveTo>
                  <a:pt x="693446" y="813586"/>
                </a:moveTo>
                <a:lnTo>
                  <a:pt x="578965" y="728476"/>
                </a:lnTo>
                <a:lnTo>
                  <a:pt x="578965" y="552121"/>
                </a:lnTo>
                <a:lnTo>
                  <a:pt x="693446" y="637290"/>
                </a:lnTo>
                <a:lnTo>
                  <a:pt x="693446" y="813586"/>
                </a:lnTo>
                <a:close/>
                <a:moveTo>
                  <a:pt x="705587" y="616224"/>
                </a:moveTo>
                <a:lnTo>
                  <a:pt x="574109" y="518476"/>
                </a:lnTo>
                <a:cubicBezTo>
                  <a:pt x="573574" y="518134"/>
                  <a:pt x="573004" y="517852"/>
                  <a:pt x="572410" y="517632"/>
                </a:cubicBezTo>
                <a:cubicBezTo>
                  <a:pt x="571992" y="517344"/>
                  <a:pt x="571545" y="517101"/>
                  <a:pt x="571074" y="516909"/>
                </a:cubicBezTo>
                <a:cubicBezTo>
                  <a:pt x="569716" y="516389"/>
                  <a:pt x="568279" y="516103"/>
                  <a:pt x="566824" y="516068"/>
                </a:cubicBezTo>
                <a:cubicBezTo>
                  <a:pt x="565351" y="516109"/>
                  <a:pt x="563894" y="516393"/>
                  <a:pt x="562515" y="516909"/>
                </a:cubicBezTo>
                <a:cubicBezTo>
                  <a:pt x="562050" y="517114"/>
                  <a:pt x="561605" y="517357"/>
                  <a:pt x="561179" y="517632"/>
                </a:cubicBezTo>
                <a:cubicBezTo>
                  <a:pt x="560604" y="517852"/>
                  <a:pt x="560053" y="518136"/>
                  <a:pt x="559541" y="518476"/>
                </a:cubicBezTo>
                <a:lnTo>
                  <a:pt x="428064" y="616342"/>
                </a:lnTo>
                <a:lnTo>
                  <a:pt x="309514" y="528226"/>
                </a:lnTo>
                <a:lnTo>
                  <a:pt x="435347" y="434631"/>
                </a:lnTo>
                <a:cubicBezTo>
                  <a:pt x="436855" y="433510"/>
                  <a:pt x="438079" y="432055"/>
                  <a:pt x="438920" y="430383"/>
                </a:cubicBezTo>
                <a:cubicBezTo>
                  <a:pt x="439764" y="428712"/>
                  <a:pt x="440203" y="426868"/>
                  <a:pt x="440203" y="425000"/>
                </a:cubicBezTo>
                <a:cubicBezTo>
                  <a:pt x="440203" y="423131"/>
                  <a:pt x="439764" y="421289"/>
                  <a:pt x="438920" y="419617"/>
                </a:cubicBezTo>
                <a:cubicBezTo>
                  <a:pt x="438079" y="417945"/>
                  <a:pt x="436855" y="416491"/>
                  <a:pt x="435347" y="415370"/>
                </a:cubicBezTo>
                <a:lnTo>
                  <a:pt x="296584" y="312204"/>
                </a:lnTo>
                <a:cubicBezTo>
                  <a:pt x="296059" y="311888"/>
                  <a:pt x="295510" y="311606"/>
                  <a:pt x="294946" y="311361"/>
                </a:cubicBezTo>
                <a:cubicBezTo>
                  <a:pt x="294514" y="311098"/>
                  <a:pt x="294068" y="310857"/>
                  <a:pt x="293610" y="310640"/>
                </a:cubicBezTo>
                <a:cubicBezTo>
                  <a:pt x="292250" y="310128"/>
                  <a:pt x="290815" y="309844"/>
                  <a:pt x="289361" y="309797"/>
                </a:cubicBezTo>
                <a:cubicBezTo>
                  <a:pt x="287907" y="309840"/>
                  <a:pt x="286471" y="310124"/>
                  <a:pt x="285112" y="310640"/>
                </a:cubicBezTo>
                <a:cubicBezTo>
                  <a:pt x="284656" y="310857"/>
                  <a:pt x="284208" y="311098"/>
                  <a:pt x="283776" y="311361"/>
                </a:cubicBezTo>
                <a:cubicBezTo>
                  <a:pt x="283212" y="311606"/>
                  <a:pt x="282665" y="311888"/>
                  <a:pt x="282138" y="312204"/>
                </a:cubicBezTo>
                <a:lnTo>
                  <a:pt x="150660" y="409952"/>
                </a:lnTo>
                <a:lnTo>
                  <a:pt x="32111" y="321834"/>
                </a:lnTo>
                <a:lnTo>
                  <a:pt x="428064" y="27145"/>
                </a:lnTo>
                <a:lnTo>
                  <a:pt x="546611" y="115324"/>
                </a:lnTo>
                <a:lnTo>
                  <a:pt x="420779" y="208918"/>
                </a:lnTo>
                <a:cubicBezTo>
                  <a:pt x="419279" y="210034"/>
                  <a:pt x="418061" y="211478"/>
                  <a:pt x="417218" y="213139"/>
                </a:cubicBezTo>
                <a:cubicBezTo>
                  <a:pt x="416374" y="214798"/>
                  <a:pt x="415931" y="216631"/>
                  <a:pt x="415923" y="218488"/>
                </a:cubicBezTo>
                <a:cubicBezTo>
                  <a:pt x="415923" y="220358"/>
                  <a:pt x="416361" y="222201"/>
                  <a:pt x="417205" y="223873"/>
                </a:cubicBezTo>
                <a:cubicBezTo>
                  <a:pt x="418046" y="225545"/>
                  <a:pt x="419270" y="226997"/>
                  <a:pt x="420779" y="228120"/>
                </a:cubicBezTo>
                <a:lnTo>
                  <a:pt x="559541" y="331344"/>
                </a:lnTo>
                <a:cubicBezTo>
                  <a:pt x="560066" y="331660"/>
                  <a:pt x="560615" y="331942"/>
                  <a:pt x="561179" y="332188"/>
                </a:cubicBezTo>
                <a:cubicBezTo>
                  <a:pt x="561605" y="332463"/>
                  <a:pt x="562050" y="332704"/>
                  <a:pt x="562515" y="332911"/>
                </a:cubicBezTo>
                <a:cubicBezTo>
                  <a:pt x="563881" y="333397"/>
                  <a:pt x="565314" y="333681"/>
                  <a:pt x="566764" y="333752"/>
                </a:cubicBezTo>
                <a:cubicBezTo>
                  <a:pt x="568195" y="333681"/>
                  <a:pt x="569606" y="333397"/>
                  <a:pt x="570953" y="332911"/>
                </a:cubicBezTo>
                <a:cubicBezTo>
                  <a:pt x="571431" y="332693"/>
                  <a:pt x="571896" y="332452"/>
                  <a:pt x="572349" y="332188"/>
                </a:cubicBezTo>
                <a:cubicBezTo>
                  <a:pt x="572896" y="331886"/>
                  <a:pt x="573440" y="331706"/>
                  <a:pt x="573987" y="331344"/>
                </a:cubicBezTo>
                <a:lnTo>
                  <a:pt x="705465" y="233536"/>
                </a:lnTo>
                <a:lnTo>
                  <a:pt x="824014" y="321714"/>
                </a:lnTo>
                <a:lnTo>
                  <a:pt x="698182" y="415250"/>
                </a:lnTo>
                <a:cubicBezTo>
                  <a:pt x="696673" y="416371"/>
                  <a:pt x="695449" y="417825"/>
                  <a:pt x="694608" y="419497"/>
                </a:cubicBezTo>
                <a:cubicBezTo>
                  <a:pt x="693765" y="421168"/>
                  <a:pt x="693326" y="423010"/>
                  <a:pt x="693326" y="424880"/>
                </a:cubicBezTo>
                <a:cubicBezTo>
                  <a:pt x="693326" y="426749"/>
                  <a:pt x="693765" y="428591"/>
                  <a:pt x="694608" y="430263"/>
                </a:cubicBezTo>
                <a:cubicBezTo>
                  <a:pt x="695449" y="431935"/>
                  <a:pt x="696673" y="433389"/>
                  <a:pt x="698182" y="434510"/>
                </a:cubicBezTo>
                <a:lnTo>
                  <a:pt x="824014" y="528106"/>
                </a:lnTo>
                <a:lnTo>
                  <a:pt x="705587" y="616224"/>
                </a:lnTo>
                <a:close/>
                <a:moveTo>
                  <a:pt x="301440" y="504028"/>
                </a:moveTo>
                <a:lnTo>
                  <a:pt x="301440" y="345790"/>
                </a:lnTo>
                <a:lnTo>
                  <a:pt x="407850" y="424880"/>
                </a:lnTo>
                <a:lnTo>
                  <a:pt x="301440" y="504028"/>
                </a:lnTo>
                <a:close/>
                <a:moveTo>
                  <a:pt x="554685" y="139400"/>
                </a:moveTo>
                <a:lnTo>
                  <a:pt x="554685" y="297638"/>
                </a:lnTo>
                <a:lnTo>
                  <a:pt x="448275" y="218488"/>
                </a:lnTo>
                <a:lnTo>
                  <a:pt x="554685" y="139400"/>
                </a:lnTo>
                <a:close/>
                <a:moveTo>
                  <a:pt x="832209" y="728476"/>
                </a:moveTo>
                <a:lnTo>
                  <a:pt x="717666" y="813586"/>
                </a:lnTo>
                <a:lnTo>
                  <a:pt x="717666" y="637290"/>
                </a:lnTo>
                <a:lnTo>
                  <a:pt x="832209" y="552121"/>
                </a:lnTo>
                <a:lnTo>
                  <a:pt x="832209" y="728476"/>
                </a:lnTo>
                <a:close/>
                <a:moveTo>
                  <a:pt x="832209" y="504028"/>
                </a:moveTo>
                <a:lnTo>
                  <a:pt x="725801" y="424880"/>
                </a:lnTo>
                <a:lnTo>
                  <a:pt x="832209" y="345790"/>
                </a:lnTo>
                <a:lnTo>
                  <a:pt x="832209" y="504028"/>
                </a:lnTo>
                <a:close/>
                <a:moveTo>
                  <a:pt x="1869526" y="419763"/>
                </a:moveTo>
                <a:lnTo>
                  <a:pt x="1866673" y="419763"/>
                </a:lnTo>
                <a:cubicBezTo>
                  <a:pt x="1841786" y="419763"/>
                  <a:pt x="1819204" y="425000"/>
                  <a:pt x="1804759" y="434209"/>
                </a:cubicBezTo>
                <a:cubicBezTo>
                  <a:pt x="1792815" y="442032"/>
                  <a:pt x="1782697" y="452290"/>
                  <a:pt x="1775076" y="464304"/>
                </a:cubicBezTo>
                <a:lnTo>
                  <a:pt x="1775076" y="438181"/>
                </a:lnTo>
                <a:cubicBezTo>
                  <a:pt x="1775076" y="434605"/>
                  <a:pt x="1773643" y="431177"/>
                  <a:pt x="1771093" y="428647"/>
                </a:cubicBezTo>
                <a:cubicBezTo>
                  <a:pt x="1768544" y="426119"/>
                  <a:pt x="1765084" y="424699"/>
                  <a:pt x="1761478" y="424699"/>
                </a:cubicBezTo>
                <a:lnTo>
                  <a:pt x="1738655" y="424699"/>
                </a:lnTo>
                <a:cubicBezTo>
                  <a:pt x="1735053" y="424714"/>
                  <a:pt x="1731604" y="426141"/>
                  <a:pt x="1729057" y="428667"/>
                </a:cubicBezTo>
                <a:cubicBezTo>
                  <a:pt x="1726512" y="431190"/>
                  <a:pt x="1725074" y="434611"/>
                  <a:pt x="1725057" y="438181"/>
                </a:cubicBezTo>
                <a:lnTo>
                  <a:pt x="1725057" y="721075"/>
                </a:lnTo>
                <a:cubicBezTo>
                  <a:pt x="1725074" y="724644"/>
                  <a:pt x="1726512" y="728065"/>
                  <a:pt x="1729057" y="730589"/>
                </a:cubicBezTo>
                <a:cubicBezTo>
                  <a:pt x="1731604" y="733114"/>
                  <a:pt x="1735053" y="734541"/>
                  <a:pt x="1738655" y="734556"/>
                </a:cubicBezTo>
                <a:lnTo>
                  <a:pt x="1761478" y="734556"/>
                </a:lnTo>
                <a:cubicBezTo>
                  <a:pt x="1765084" y="734556"/>
                  <a:pt x="1768544" y="733136"/>
                  <a:pt x="1771093" y="730608"/>
                </a:cubicBezTo>
                <a:cubicBezTo>
                  <a:pt x="1773643" y="728078"/>
                  <a:pt x="1775076" y="724648"/>
                  <a:pt x="1775076" y="721075"/>
                </a:cubicBezTo>
                <a:lnTo>
                  <a:pt x="1775076" y="547728"/>
                </a:lnTo>
                <a:cubicBezTo>
                  <a:pt x="1774633" y="531589"/>
                  <a:pt x="1778133" y="515586"/>
                  <a:pt x="1785272" y="501081"/>
                </a:cubicBezTo>
                <a:cubicBezTo>
                  <a:pt x="1791518" y="489241"/>
                  <a:pt x="1801118" y="479468"/>
                  <a:pt x="1812891" y="472971"/>
                </a:cubicBezTo>
                <a:cubicBezTo>
                  <a:pt x="1825189" y="466391"/>
                  <a:pt x="1838983" y="463057"/>
                  <a:pt x="1852955" y="463280"/>
                </a:cubicBezTo>
                <a:lnTo>
                  <a:pt x="1869829" y="463280"/>
                </a:lnTo>
                <a:cubicBezTo>
                  <a:pt x="1873050" y="463280"/>
                  <a:pt x="1876138" y="462013"/>
                  <a:pt x="1878414" y="459754"/>
                </a:cubicBezTo>
                <a:cubicBezTo>
                  <a:pt x="1880690" y="457497"/>
                  <a:pt x="1881970" y="454435"/>
                  <a:pt x="1881970" y="451243"/>
                </a:cubicBezTo>
                <a:lnTo>
                  <a:pt x="1881970" y="431319"/>
                </a:lnTo>
                <a:cubicBezTo>
                  <a:pt x="1881874" y="428159"/>
                  <a:pt x="1880529" y="425162"/>
                  <a:pt x="1878222" y="422978"/>
                </a:cubicBezTo>
                <a:cubicBezTo>
                  <a:pt x="1875916" y="420792"/>
                  <a:pt x="1872837" y="419594"/>
                  <a:pt x="1869646" y="419643"/>
                </a:cubicBezTo>
                <a:lnTo>
                  <a:pt x="1869526" y="419763"/>
                </a:lnTo>
                <a:close/>
                <a:moveTo>
                  <a:pt x="2399693" y="562173"/>
                </a:moveTo>
                <a:lnTo>
                  <a:pt x="2353672" y="550977"/>
                </a:lnTo>
                <a:cubicBezTo>
                  <a:pt x="2339386" y="548132"/>
                  <a:pt x="2325809" y="542442"/>
                  <a:pt x="2313804" y="534244"/>
                </a:cubicBezTo>
                <a:cubicBezTo>
                  <a:pt x="2309737" y="531043"/>
                  <a:pt x="2306489" y="526940"/>
                  <a:pt x="2304337" y="522267"/>
                </a:cubicBezTo>
                <a:cubicBezTo>
                  <a:pt x="2302164" y="517591"/>
                  <a:pt x="2301153" y="512477"/>
                  <a:pt x="2301347" y="507339"/>
                </a:cubicBezTo>
                <a:cubicBezTo>
                  <a:pt x="2301411" y="500954"/>
                  <a:pt x="2303132" y="494688"/>
                  <a:pt x="2306317" y="489140"/>
                </a:cubicBezTo>
                <a:cubicBezTo>
                  <a:pt x="2309501" y="483589"/>
                  <a:pt x="2314062" y="478935"/>
                  <a:pt x="2319570" y="475619"/>
                </a:cubicBezTo>
                <a:cubicBezTo>
                  <a:pt x="2333340" y="466865"/>
                  <a:pt x="2349519" y="462553"/>
                  <a:pt x="2365871" y="463280"/>
                </a:cubicBezTo>
                <a:cubicBezTo>
                  <a:pt x="2377468" y="462816"/>
                  <a:pt x="2389043" y="464870"/>
                  <a:pt x="2399758" y="469300"/>
                </a:cubicBezTo>
                <a:cubicBezTo>
                  <a:pt x="2411655" y="474935"/>
                  <a:pt x="2421316" y="484337"/>
                  <a:pt x="2427254" y="496024"/>
                </a:cubicBezTo>
                <a:cubicBezTo>
                  <a:pt x="2428803" y="499217"/>
                  <a:pt x="2431277" y="501883"/>
                  <a:pt x="2434354" y="503693"/>
                </a:cubicBezTo>
                <a:cubicBezTo>
                  <a:pt x="2437431" y="505502"/>
                  <a:pt x="2440981" y="506373"/>
                  <a:pt x="2444552" y="506197"/>
                </a:cubicBezTo>
                <a:lnTo>
                  <a:pt x="2464282" y="506197"/>
                </a:lnTo>
                <a:cubicBezTo>
                  <a:pt x="2466111" y="506322"/>
                  <a:pt x="2467961" y="505992"/>
                  <a:pt x="2469639" y="505235"/>
                </a:cubicBezTo>
                <a:cubicBezTo>
                  <a:pt x="2471339" y="504480"/>
                  <a:pt x="2472802" y="503320"/>
                  <a:pt x="2473921" y="501862"/>
                </a:cubicBezTo>
                <a:cubicBezTo>
                  <a:pt x="2475104" y="499906"/>
                  <a:pt x="2475836" y="497707"/>
                  <a:pt x="2476029" y="495435"/>
                </a:cubicBezTo>
                <a:cubicBezTo>
                  <a:pt x="2476223" y="493161"/>
                  <a:pt x="2475900" y="490872"/>
                  <a:pt x="2475083" y="488742"/>
                </a:cubicBezTo>
                <a:cubicBezTo>
                  <a:pt x="2467638" y="469214"/>
                  <a:pt x="2454665" y="452228"/>
                  <a:pt x="2437754" y="439807"/>
                </a:cubicBezTo>
                <a:cubicBezTo>
                  <a:pt x="2416604" y="425844"/>
                  <a:pt x="2391582" y="418793"/>
                  <a:pt x="2366172" y="419643"/>
                </a:cubicBezTo>
                <a:cubicBezTo>
                  <a:pt x="2345948" y="419307"/>
                  <a:pt x="2325895" y="423225"/>
                  <a:pt x="2307306" y="431139"/>
                </a:cubicBezTo>
                <a:cubicBezTo>
                  <a:pt x="2291062" y="438002"/>
                  <a:pt x="2276905" y="448958"/>
                  <a:pt x="2266277" y="462919"/>
                </a:cubicBezTo>
                <a:cubicBezTo>
                  <a:pt x="2256250" y="476446"/>
                  <a:pt x="2250958" y="492847"/>
                  <a:pt x="2251216" y="509626"/>
                </a:cubicBezTo>
                <a:cubicBezTo>
                  <a:pt x="2250613" y="529474"/>
                  <a:pt x="2257864" y="548765"/>
                  <a:pt x="2271419" y="563376"/>
                </a:cubicBezTo>
                <a:cubicBezTo>
                  <a:pt x="2284715" y="577580"/>
                  <a:pt x="2305972" y="588114"/>
                  <a:pt x="2334437" y="594795"/>
                </a:cubicBezTo>
                <a:lnTo>
                  <a:pt x="2386095" y="606833"/>
                </a:lnTo>
                <a:cubicBezTo>
                  <a:pt x="2398703" y="609036"/>
                  <a:pt x="2410494" y="614567"/>
                  <a:pt x="2420197" y="622844"/>
                </a:cubicBezTo>
                <a:cubicBezTo>
                  <a:pt x="2423747" y="626183"/>
                  <a:pt x="2426566" y="630222"/>
                  <a:pt x="2428438" y="634699"/>
                </a:cubicBezTo>
                <a:cubicBezTo>
                  <a:pt x="2430331" y="639177"/>
                  <a:pt x="2431234" y="643996"/>
                  <a:pt x="2431127" y="648846"/>
                </a:cubicBezTo>
                <a:cubicBezTo>
                  <a:pt x="2430933" y="655481"/>
                  <a:pt x="2429083" y="661966"/>
                  <a:pt x="2425748" y="667714"/>
                </a:cubicBezTo>
                <a:cubicBezTo>
                  <a:pt x="2422392" y="673463"/>
                  <a:pt x="2417658" y="678293"/>
                  <a:pt x="2411957" y="681770"/>
                </a:cubicBezTo>
                <a:cubicBezTo>
                  <a:pt x="2399134" y="690979"/>
                  <a:pt x="2381599" y="695674"/>
                  <a:pt x="2359739" y="695674"/>
                </a:cubicBezTo>
                <a:cubicBezTo>
                  <a:pt x="2343323" y="696455"/>
                  <a:pt x="2327079" y="692255"/>
                  <a:pt x="2313137" y="683636"/>
                </a:cubicBezTo>
                <a:cubicBezTo>
                  <a:pt x="2303756" y="677106"/>
                  <a:pt x="2296570" y="667945"/>
                  <a:pt x="2292482" y="657333"/>
                </a:cubicBezTo>
                <a:cubicBezTo>
                  <a:pt x="2290051" y="651313"/>
                  <a:pt x="2285382" y="648966"/>
                  <a:pt x="2276776" y="648966"/>
                </a:cubicBezTo>
                <a:lnTo>
                  <a:pt x="2251818" y="648966"/>
                </a:lnTo>
                <a:cubicBezTo>
                  <a:pt x="2250226" y="649340"/>
                  <a:pt x="2248742" y="650031"/>
                  <a:pt x="2247429" y="650993"/>
                </a:cubicBezTo>
                <a:cubicBezTo>
                  <a:pt x="2246117" y="651954"/>
                  <a:pt x="2244998" y="653168"/>
                  <a:pt x="2244180" y="654564"/>
                </a:cubicBezTo>
                <a:cubicBezTo>
                  <a:pt x="2243341" y="656064"/>
                  <a:pt x="2242803" y="657712"/>
                  <a:pt x="2242588" y="659416"/>
                </a:cubicBezTo>
                <a:cubicBezTo>
                  <a:pt x="2242395" y="661120"/>
                  <a:pt x="2242545" y="662846"/>
                  <a:pt x="2243019" y="664496"/>
                </a:cubicBezTo>
                <a:cubicBezTo>
                  <a:pt x="2248656" y="686788"/>
                  <a:pt x="2262382" y="706242"/>
                  <a:pt x="2281574" y="719147"/>
                </a:cubicBezTo>
                <a:cubicBezTo>
                  <a:pt x="2302573" y="732811"/>
                  <a:pt x="2329209" y="739733"/>
                  <a:pt x="2360471" y="739733"/>
                </a:cubicBezTo>
                <a:cubicBezTo>
                  <a:pt x="2382373" y="740167"/>
                  <a:pt x="2404125" y="736066"/>
                  <a:pt x="2424328" y="727695"/>
                </a:cubicBezTo>
                <a:cubicBezTo>
                  <a:pt x="2441497" y="720704"/>
                  <a:pt x="2456429" y="709271"/>
                  <a:pt x="2467617" y="694589"/>
                </a:cubicBezTo>
                <a:cubicBezTo>
                  <a:pt x="2477901" y="680630"/>
                  <a:pt x="2483344" y="663730"/>
                  <a:pt x="2483086" y="646438"/>
                </a:cubicBezTo>
                <a:cubicBezTo>
                  <a:pt x="2483431" y="636593"/>
                  <a:pt x="2481774" y="626779"/>
                  <a:pt x="2478202" y="617586"/>
                </a:cubicBezTo>
                <a:cubicBezTo>
                  <a:pt x="2474652" y="608392"/>
                  <a:pt x="2469252" y="600006"/>
                  <a:pt x="2462324" y="592929"/>
                </a:cubicBezTo>
                <a:cubicBezTo>
                  <a:pt x="2448554" y="579147"/>
                  <a:pt x="2427491" y="568794"/>
                  <a:pt x="2399693" y="562173"/>
                </a:cubicBezTo>
                <a:close/>
                <a:moveTo>
                  <a:pt x="2156097" y="317321"/>
                </a:moveTo>
                <a:cubicBezTo>
                  <a:pt x="2146867" y="317209"/>
                  <a:pt x="2137966" y="320711"/>
                  <a:pt x="2131328" y="327071"/>
                </a:cubicBezTo>
                <a:cubicBezTo>
                  <a:pt x="2128043" y="330047"/>
                  <a:pt x="2125427" y="333674"/>
                  <a:pt x="2123647" y="337719"/>
                </a:cubicBezTo>
                <a:cubicBezTo>
                  <a:pt x="2121870" y="341762"/>
                  <a:pt x="2120971" y="346134"/>
                  <a:pt x="2121010" y="350544"/>
                </a:cubicBezTo>
                <a:cubicBezTo>
                  <a:pt x="2120967" y="354957"/>
                  <a:pt x="2121864" y="359329"/>
                  <a:pt x="2123643" y="363374"/>
                </a:cubicBezTo>
                <a:cubicBezTo>
                  <a:pt x="2125420" y="367419"/>
                  <a:pt x="2128041" y="371046"/>
                  <a:pt x="2131328" y="374020"/>
                </a:cubicBezTo>
                <a:cubicBezTo>
                  <a:pt x="2137966" y="380378"/>
                  <a:pt x="2146867" y="383882"/>
                  <a:pt x="2156097" y="383771"/>
                </a:cubicBezTo>
                <a:cubicBezTo>
                  <a:pt x="2165327" y="383869"/>
                  <a:pt x="2174213" y="380367"/>
                  <a:pt x="2180861" y="374020"/>
                </a:cubicBezTo>
                <a:cubicBezTo>
                  <a:pt x="2184153" y="371046"/>
                  <a:pt x="2186778" y="367419"/>
                  <a:pt x="2188542" y="363374"/>
                </a:cubicBezTo>
                <a:cubicBezTo>
                  <a:pt x="2190328" y="359329"/>
                  <a:pt x="2191231" y="354957"/>
                  <a:pt x="2191188" y="350544"/>
                </a:cubicBezTo>
                <a:cubicBezTo>
                  <a:pt x="2191210" y="346134"/>
                  <a:pt x="2190328" y="341762"/>
                  <a:pt x="2188542" y="337719"/>
                </a:cubicBezTo>
                <a:cubicBezTo>
                  <a:pt x="2186756" y="333674"/>
                  <a:pt x="2184153" y="330047"/>
                  <a:pt x="2180861" y="327071"/>
                </a:cubicBezTo>
                <a:cubicBezTo>
                  <a:pt x="2174234" y="320679"/>
                  <a:pt x="2165348" y="317133"/>
                  <a:pt x="2156097" y="317200"/>
                </a:cubicBezTo>
                <a:lnTo>
                  <a:pt x="2156097" y="317321"/>
                </a:lnTo>
                <a:close/>
                <a:moveTo>
                  <a:pt x="2072753" y="419643"/>
                </a:moveTo>
                <a:lnTo>
                  <a:pt x="2069597" y="419643"/>
                </a:lnTo>
                <a:cubicBezTo>
                  <a:pt x="2044708" y="419643"/>
                  <a:pt x="2022127" y="424880"/>
                  <a:pt x="2007620" y="434088"/>
                </a:cubicBezTo>
                <a:cubicBezTo>
                  <a:pt x="1995709" y="441926"/>
                  <a:pt x="1985612" y="452185"/>
                  <a:pt x="1977997" y="464184"/>
                </a:cubicBezTo>
                <a:lnTo>
                  <a:pt x="1977997" y="438062"/>
                </a:lnTo>
                <a:cubicBezTo>
                  <a:pt x="1977997" y="436292"/>
                  <a:pt x="1977647" y="434538"/>
                  <a:pt x="1976963" y="432901"/>
                </a:cubicBezTo>
                <a:cubicBezTo>
                  <a:pt x="1976281" y="431266"/>
                  <a:pt x="1975278" y="429779"/>
                  <a:pt x="1974015" y="428527"/>
                </a:cubicBezTo>
                <a:cubicBezTo>
                  <a:pt x="1972754" y="427277"/>
                  <a:pt x="1971255" y="426283"/>
                  <a:pt x="1969604" y="425605"/>
                </a:cubicBezTo>
                <a:cubicBezTo>
                  <a:pt x="1967954" y="424927"/>
                  <a:pt x="1966188" y="424579"/>
                  <a:pt x="1964402" y="424579"/>
                </a:cubicBezTo>
                <a:lnTo>
                  <a:pt x="1941579" y="424579"/>
                </a:lnTo>
                <a:cubicBezTo>
                  <a:pt x="1939793" y="424579"/>
                  <a:pt x="1938024" y="424927"/>
                  <a:pt x="1936374" y="425605"/>
                </a:cubicBezTo>
                <a:cubicBezTo>
                  <a:pt x="1934724" y="426283"/>
                  <a:pt x="1933226" y="427277"/>
                  <a:pt x="1931963" y="428527"/>
                </a:cubicBezTo>
                <a:cubicBezTo>
                  <a:pt x="1930700" y="429779"/>
                  <a:pt x="1929700" y="431266"/>
                  <a:pt x="1929016" y="432901"/>
                </a:cubicBezTo>
                <a:cubicBezTo>
                  <a:pt x="1928332" y="434538"/>
                  <a:pt x="1927981" y="436292"/>
                  <a:pt x="1927981" y="438062"/>
                </a:cubicBezTo>
                <a:lnTo>
                  <a:pt x="1927981" y="720954"/>
                </a:lnTo>
                <a:cubicBezTo>
                  <a:pt x="1927981" y="722725"/>
                  <a:pt x="1928332" y="724476"/>
                  <a:pt x="1929016" y="726113"/>
                </a:cubicBezTo>
                <a:cubicBezTo>
                  <a:pt x="1929700" y="727749"/>
                  <a:pt x="1930700" y="729235"/>
                  <a:pt x="1931963" y="730487"/>
                </a:cubicBezTo>
                <a:cubicBezTo>
                  <a:pt x="1933226" y="731740"/>
                  <a:pt x="1934724" y="732731"/>
                  <a:pt x="1936374" y="733409"/>
                </a:cubicBezTo>
                <a:cubicBezTo>
                  <a:pt x="1938024" y="734087"/>
                  <a:pt x="1939793" y="734436"/>
                  <a:pt x="1941579" y="734436"/>
                </a:cubicBezTo>
                <a:lnTo>
                  <a:pt x="1964402" y="734436"/>
                </a:lnTo>
                <a:cubicBezTo>
                  <a:pt x="1966188" y="734436"/>
                  <a:pt x="1967954" y="734087"/>
                  <a:pt x="1969604" y="733409"/>
                </a:cubicBezTo>
                <a:cubicBezTo>
                  <a:pt x="1971255" y="732731"/>
                  <a:pt x="1972754" y="731740"/>
                  <a:pt x="1974015" y="730487"/>
                </a:cubicBezTo>
                <a:cubicBezTo>
                  <a:pt x="1975278" y="729235"/>
                  <a:pt x="1976281" y="727749"/>
                  <a:pt x="1976963" y="726113"/>
                </a:cubicBezTo>
                <a:cubicBezTo>
                  <a:pt x="1977647" y="724476"/>
                  <a:pt x="1977997" y="722725"/>
                  <a:pt x="1977997" y="720954"/>
                </a:cubicBezTo>
                <a:lnTo>
                  <a:pt x="1977997" y="547607"/>
                </a:lnTo>
                <a:cubicBezTo>
                  <a:pt x="1977569" y="531477"/>
                  <a:pt x="1981046" y="515481"/>
                  <a:pt x="1988135" y="500960"/>
                </a:cubicBezTo>
                <a:cubicBezTo>
                  <a:pt x="1994422" y="489129"/>
                  <a:pt x="2004037" y="479365"/>
                  <a:pt x="2015815" y="472850"/>
                </a:cubicBezTo>
                <a:cubicBezTo>
                  <a:pt x="2028109" y="466264"/>
                  <a:pt x="2041907" y="462927"/>
                  <a:pt x="2055879" y="463160"/>
                </a:cubicBezTo>
                <a:lnTo>
                  <a:pt x="2073056" y="463160"/>
                </a:lnTo>
                <a:cubicBezTo>
                  <a:pt x="2076275" y="463160"/>
                  <a:pt x="2079362" y="461893"/>
                  <a:pt x="2081641" y="459633"/>
                </a:cubicBezTo>
                <a:cubicBezTo>
                  <a:pt x="2083917" y="457377"/>
                  <a:pt x="2085195" y="454315"/>
                  <a:pt x="2085195" y="451122"/>
                </a:cubicBezTo>
                <a:lnTo>
                  <a:pt x="2085195" y="431199"/>
                </a:lnTo>
                <a:cubicBezTo>
                  <a:pt x="2085070" y="428092"/>
                  <a:pt x="2083737" y="425151"/>
                  <a:pt x="2081473" y="422997"/>
                </a:cubicBezTo>
                <a:cubicBezTo>
                  <a:pt x="2079210" y="420844"/>
                  <a:pt x="2076193" y="419641"/>
                  <a:pt x="2073056" y="419643"/>
                </a:cubicBezTo>
                <a:lnTo>
                  <a:pt x="2072753" y="419643"/>
                </a:lnTo>
                <a:close/>
              </a:path>
            </a:pathLst>
          </a:custGeom>
          <a:solidFill>
            <a:srgbClr val="1402A1"/>
          </a:solidFill>
          <a:ln w="21515" cap="flat">
            <a:noFill/>
            <a:prstDash val="solid"/>
            <a:miter/>
          </a:ln>
        </p:spPr>
        <p:txBody>
          <a:bodyPr rtlCol="0" anchor="ctr"/>
          <a:lstStyle/>
          <a:p>
            <a:endParaRPr lang="en-US"/>
          </a:p>
        </p:txBody>
      </p:sp>
    </p:spTree>
    <p:extLst>
      <p:ext uri="{BB962C8B-B14F-4D97-AF65-F5344CB8AC3E}">
        <p14:creationId xmlns:p14="http://schemas.microsoft.com/office/powerpoint/2010/main" val="44361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7E74D7-F20C-F577-5853-EC1E47624A00}"/>
              </a:ext>
            </a:extLst>
          </p:cNvPr>
          <p:cNvSpPr>
            <a:spLocks noGrp="1"/>
          </p:cNvSpPr>
          <p:nvPr>
            <p:ph sz="quarter" idx="15"/>
          </p:nvPr>
        </p:nvSpPr>
        <p:spPr>
          <a:xfrm>
            <a:off x="548640" y="1630016"/>
            <a:ext cx="4892675" cy="4542183"/>
          </a:xfrm>
        </p:spPr>
        <p:txBody>
          <a:bodyPr/>
          <a:lstStyle/>
          <a:p>
            <a:pPr lvl="2"/>
            <a:endParaRPr lang="en-US" dirty="0"/>
          </a:p>
          <a:p>
            <a:pPr lvl="2"/>
            <a:endParaRPr lang="en-US" dirty="0"/>
          </a:p>
          <a:p>
            <a:pPr lvl="2"/>
            <a:endParaRPr lang="en-US" dirty="0"/>
          </a:p>
          <a:p>
            <a:pPr lvl="2"/>
            <a:endParaRPr lang="en-US" dirty="0"/>
          </a:p>
          <a:p>
            <a:pPr lvl="2"/>
            <a:r>
              <a:rPr lang="en-GB" dirty="0"/>
              <a:t>To create and provide digital services </a:t>
            </a:r>
          </a:p>
          <a:p>
            <a:pPr lvl="2"/>
            <a:r>
              <a:rPr lang="en-GB" dirty="0"/>
              <a:t>To participate in digital ecosystems that offer new skills </a:t>
            </a:r>
            <a:br>
              <a:rPr lang="en-GB" dirty="0"/>
            </a:br>
            <a:r>
              <a:rPr lang="en-GB" dirty="0"/>
              <a:t>and capabilities </a:t>
            </a:r>
          </a:p>
          <a:p>
            <a:pPr lvl="2"/>
            <a:r>
              <a:rPr lang="en-GB" dirty="0"/>
              <a:t>To use emerging technologies that drive innovation and</a:t>
            </a:r>
            <a:br>
              <a:rPr lang="en-GB" dirty="0"/>
            </a:br>
            <a:r>
              <a:rPr lang="en-GB" dirty="0"/>
              <a:t>real-time insights </a:t>
            </a:r>
          </a:p>
          <a:p>
            <a:pPr lvl="2"/>
            <a:r>
              <a:rPr lang="en-GB" dirty="0"/>
              <a:t>To tap into a sustainable digital infrastructure</a:t>
            </a:r>
            <a:br>
              <a:rPr lang="en-GB" dirty="0"/>
            </a:br>
            <a:r>
              <a:rPr lang="en-GB" dirty="0"/>
              <a:t>that creates new value</a:t>
            </a:r>
          </a:p>
        </p:txBody>
      </p:sp>
      <p:sp>
        <p:nvSpPr>
          <p:cNvPr id="2" name="Footer Placeholder 1">
            <a:extLst>
              <a:ext uri="{FF2B5EF4-FFF2-40B4-BE49-F238E27FC236}">
                <a16:creationId xmlns:a16="http://schemas.microsoft.com/office/drawing/2014/main" id="{359766A6-B4A6-9B3F-9128-67FF96B961EB}"/>
              </a:ext>
            </a:extLst>
          </p:cNvPr>
          <p:cNvSpPr>
            <a:spLocks noGrp="1"/>
          </p:cNvSpPr>
          <p:nvPr>
            <p:ph type="ftr" sz="quarter" idx="11"/>
          </p:nvPr>
        </p:nvSpPr>
        <p:spPr>
          <a:xfrm>
            <a:off x="552450" y="6492240"/>
            <a:ext cx="1093470" cy="365760"/>
          </a:xfrm>
        </p:spPr>
        <p:txBody>
          <a:bodyPr/>
          <a:lstStyle/>
          <a:p>
            <a:r>
              <a:rPr lang="en-US"/>
              <a:t>© 2024 Equinix, Inc.</a:t>
            </a:r>
          </a:p>
        </p:txBody>
      </p:sp>
      <p:sp>
        <p:nvSpPr>
          <p:cNvPr id="3" name="Slide Number Placeholder 2">
            <a:extLst>
              <a:ext uri="{FF2B5EF4-FFF2-40B4-BE49-F238E27FC236}">
                <a16:creationId xmlns:a16="http://schemas.microsoft.com/office/drawing/2014/main" id="{D4DAF54D-3242-110D-86D7-5BCED17FEDDF}"/>
              </a:ext>
            </a:extLst>
          </p:cNvPr>
          <p:cNvSpPr>
            <a:spLocks noGrp="1"/>
          </p:cNvSpPr>
          <p:nvPr>
            <p:ph type="sldNum" sz="quarter" idx="12"/>
          </p:nvPr>
        </p:nvSpPr>
        <p:spPr>
          <a:xfrm>
            <a:off x="1737360" y="6492875"/>
            <a:ext cx="457200" cy="365125"/>
          </a:xfrm>
        </p:spPr>
        <p:txBody>
          <a:bodyPr/>
          <a:lstStyle/>
          <a:p>
            <a:fld id="{F8A89D12-4F33-44AF-85FC-689FEAF79A41}" type="slidenum">
              <a:rPr lang="en-US" smtClean="0"/>
              <a:pPr/>
              <a:t>4</a:t>
            </a:fld>
            <a:endParaRPr lang="en-US"/>
          </a:p>
        </p:txBody>
      </p:sp>
      <p:sp>
        <p:nvSpPr>
          <p:cNvPr id="4" name="Title 3">
            <a:extLst>
              <a:ext uri="{FF2B5EF4-FFF2-40B4-BE49-F238E27FC236}">
                <a16:creationId xmlns:a16="http://schemas.microsoft.com/office/drawing/2014/main" id="{30A910DA-E659-A108-88CF-FD11FAF6365B}"/>
              </a:ext>
            </a:extLst>
          </p:cNvPr>
          <p:cNvSpPr>
            <a:spLocks noGrp="1"/>
          </p:cNvSpPr>
          <p:nvPr>
            <p:ph type="title"/>
          </p:nvPr>
        </p:nvSpPr>
        <p:spPr>
          <a:xfrm>
            <a:off x="548640" y="451537"/>
            <a:ext cx="4892040" cy="2043307"/>
          </a:xfrm>
        </p:spPr>
        <p:txBody>
          <a:bodyPr/>
          <a:lstStyle/>
          <a:p>
            <a:br>
              <a:rPr lang="en-GB" dirty="0"/>
            </a:br>
            <a:br>
              <a:rPr lang="en-GB" dirty="0"/>
            </a:br>
            <a:r>
              <a:rPr lang="en-GB" dirty="0"/>
              <a:t>Here’s why businesses are embracing a digital-first approach</a:t>
            </a:r>
            <a:endParaRPr lang="en-US" dirty="0"/>
          </a:p>
        </p:txBody>
      </p:sp>
      <p:pic>
        <p:nvPicPr>
          <p:cNvPr id="10" name="Picture Placeholder 7">
            <a:extLst>
              <a:ext uri="{FF2B5EF4-FFF2-40B4-BE49-F238E27FC236}">
                <a16:creationId xmlns:a16="http://schemas.microsoft.com/office/drawing/2014/main" id="{B7CEA6F3-FB41-3D80-6870-D675BE5A2043}"/>
              </a:ext>
            </a:extLst>
          </p:cNvPr>
          <p:cNvPicPr>
            <a:picLocks noGrp="1" noChangeAspect="1"/>
          </p:cNvPicPr>
          <p:nvPr>
            <p:ph type="pic" sz="quarter" idx="17"/>
          </p:nvPr>
        </p:nvPicPr>
        <p:blipFill>
          <a:blip r:embed="rId3"/>
          <a:srcRect l="22282" r="22282"/>
          <a:stretch/>
        </p:blipFill>
        <p:spPr>
          <a:xfrm>
            <a:off x="6096001" y="547688"/>
            <a:ext cx="5545138" cy="5624512"/>
          </a:xfrm>
        </p:spPr>
      </p:pic>
      <p:sp>
        <p:nvSpPr>
          <p:cNvPr id="9" name="TextBox 8">
            <a:extLst>
              <a:ext uri="{FF2B5EF4-FFF2-40B4-BE49-F238E27FC236}">
                <a16:creationId xmlns:a16="http://schemas.microsoft.com/office/drawing/2014/main" id="{85E43A73-DD6D-06CC-8076-C59367258A23}"/>
              </a:ext>
            </a:extLst>
          </p:cNvPr>
          <p:cNvSpPr txBox="1"/>
          <p:nvPr/>
        </p:nvSpPr>
        <p:spPr>
          <a:xfrm>
            <a:off x="548640" y="547688"/>
            <a:ext cx="3138777" cy="537893"/>
          </a:xfrm>
          <a:prstGeom prst="rect">
            <a:avLst/>
          </a:prstGeom>
          <a:noFill/>
        </p:spPr>
        <p:txBody>
          <a:bodyPr wrap="square" lIns="0" tIns="0" rtlCol="0">
            <a:noAutofit/>
          </a:bodyPr>
          <a:lstStyle/>
          <a:p>
            <a:pPr algn="l"/>
            <a:r>
              <a:rPr lang="en-GB" sz="1200" b="1"/>
              <a:t>DIGITAL OPPORTUNITY</a:t>
            </a:r>
            <a:endParaRPr lang="en-US" sz="1200" b="1"/>
          </a:p>
        </p:txBody>
      </p:sp>
    </p:spTree>
    <p:extLst>
      <p:ext uri="{BB962C8B-B14F-4D97-AF65-F5344CB8AC3E}">
        <p14:creationId xmlns:p14="http://schemas.microsoft.com/office/powerpoint/2010/main" val="2265952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28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EF9020-EEC2-1809-A459-3E6448130FC5}"/>
              </a:ext>
            </a:extLst>
          </p:cNvPr>
          <p:cNvSpPr>
            <a:spLocks noGrp="1"/>
          </p:cNvSpPr>
          <p:nvPr>
            <p:ph type="title"/>
          </p:nvPr>
        </p:nvSpPr>
        <p:spPr>
          <a:xfrm>
            <a:off x="6749097" y="1399032"/>
            <a:ext cx="4241458" cy="928024"/>
          </a:xfrm>
        </p:spPr>
        <p:txBody>
          <a:bodyPr/>
          <a:lstStyle/>
          <a:p>
            <a:r>
              <a:rPr lang="en-US" dirty="0"/>
              <a:t>Digital-first strategies power the future</a:t>
            </a:r>
          </a:p>
        </p:txBody>
      </p:sp>
      <p:sp>
        <p:nvSpPr>
          <p:cNvPr id="8" name="Content Placeholder 7">
            <a:extLst>
              <a:ext uri="{FF2B5EF4-FFF2-40B4-BE49-F238E27FC236}">
                <a16:creationId xmlns:a16="http://schemas.microsoft.com/office/drawing/2014/main" id="{81DABAA7-5389-E0C1-9599-82BED195AD7B}"/>
              </a:ext>
            </a:extLst>
          </p:cNvPr>
          <p:cNvSpPr>
            <a:spLocks noGrp="1"/>
          </p:cNvSpPr>
          <p:nvPr>
            <p:ph sz="quarter" idx="15"/>
          </p:nvPr>
        </p:nvSpPr>
        <p:spPr>
          <a:xfrm>
            <a:off x="6749097" y="2651046"/>
            <a:ext cx="4515251" cy="3521154"/>
          </a:xfrm>
        </p:spPr>
        <p:txBody>
          <a:bodyPr/>
          <a:lstStyle/>
          <a:p>
            <a:r>
              <a:rPr lang="en-GB" dirty="0"/>
              <a:t>For leaders with a digital-first approach, business, technology and sustainability go hand in hand.</a:t>
            </a:r>
            <a:br>
              <a:rPr lang="en-GB" dirty="0"/>
            </a:br>
            <a:endParaRPr lang="en-GB" sz="800" dirty="0"/>
          </a:p>
          <a:p>
            <a:pPr lvl="2"/>
            <a:r>
              <a:rPr lang="en-GB" dirty="0"/>
              <a:t>Build a strong digital infrastructure to create and offer new digital services.</a:t>
            </a:r>
          </a:p>
          <a:p>
            <a:pPr lvl="2"/>
            <a:r>
              <a:rPr lang="en-GB" dirty="0"/>
              <a:t>Participate in multiple ecosystems to create new value.</a:t>
            </a:r>
          </a:p>
          <a:p>
            <a:pPr lvl="2"/>
            <a:r>
              <a:rPr lang="en-GB" dirty="0"/>
              <a:t>Use real-world data and AI to drive innovation.</a:t>
            </a:r>
          </a:p>
          <a:p>
            <a:pPr lvl="2"/>
            <a:r>
              <a:rPr lang="en-GB" dirty="0"/>
              <a:t>Choose like-minded partners to help achieve sustainability goals.</a:t>
            </a:r>
          </a:p>
        </p:txBody>
      </p:sp>
      <p:pic>
        <p:nvPicPr>
          <p:cNvPr id="18" name="Picture Placeholder 17">
            <a:extLst>
              <a:ext uri="{FF2B5EF4-FFF2-40B4-BE49-F238E27FC236}">
                <a16:creationId xmlns:a16="http://schemas.microsoft.com/office/drawing/2014/main" id="{11B1B369-435B-B7CB-F53F-C085B9BEA8E8}"/>
              </a:ext>
            </a:extLst>
          </p:cNvPr>
          <p:cNvPicPr>
            <a:picLocks noGrp="1" noChangeAspect="1"/>
          </p:cNvPicPr>
          <p:nvPr>
            <p:ph type="pic" sz="quarter" idx="17"/>
          </p:nvPr>
        </p:nvPicPr>
        <p:blipFill>
          <a:blip r:embed="rId3"/>
          <a:srcRect t="24" b="24"/>
          <a:stretch>
            <a:fillRect/>
          </a:stretch>
        </p:blipFill>
        <p:spPr>
          <a:xfrm>
            <a:off x="0" y="0"/>
            <a:ext cx="60928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pic>
      <p:sp>
        <p:nvSpPr>
          <p:cNvPr id="19" name="Title 3">
            <a:extLst>
              <a:ext uri="{FF2B5EF4-FFF2-40B4-BE49-F238E27FC236}">
                <a16:creationId xmlns:a16="http://schemas.microsoft.com/office/drawing/2014/main" id="{EA3B7580-E474-B32E-35A1-2E7F44E59C49}"/>
              </a:ext>
            </a:extLst>
          </p:cNvPr>
          <p:cNvSpPr txBox="1">
            <a:spLocks/>
          </p:cNvSpPr>
          <p:nvPr/>
        </p:nvSpPr>
        <p:spPr>
          <a:xfrm>
            <a:off x="552450" y="1378694"/>
            <a:ext cx="4815078" cy="479350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US" sz="4400" dirty="0">
                <a:solidFill>
                  <a:schemeClr val="bg1"/>
                </a:solidFill>
              </a:rPr>
              <a:t>Business leaders are using digital-first strategies to grow sustainably</a:t>
            </a:r>
          </a:p>
        </p:txBody>
      </p:sp>
      <p:sp>
        <p:nvSpPr>
          <p:cNvPr id="2" name="Footer Placeholder 1">
            <a:extLst>
              <a:ext uri="{FF2B5EF4-FFF2-40B4-BE49-F238E27FC236}">
                <a16:creationId xmlns:a16="http://schemas.microsoft.com/office/drawing/2014/main" id="{E0AB985A-ECB9-3D21-5535-EE5CAE07CF1D}"/>
              </a:ext>
            </a:extLst>
          </p:cNvPr>
          <p:cNvSpPr>
            <a:spLocks noGrp="1"/>
          </p:cNvSpPr>
          <p:nvPr>
            <p:ph type="ftr" sz="quarter" idx="11"/>
          </p:nvPr>
        </p:nvSpPr>
        <p:spPr/>
        <p:txBody>
          <a:bodyPr/>
          <a:lstStyle/>
          <a:p>
            <a:r>
              <a:rPr lang="en-US">
                <a:solidFill>
                  <a:schemeClr val="bg1"/>
                </a:solidFill>
              </a:rPr>
              <a:t>© 2024 Equinix, Inc.</a:t>
            </a:r>
          </a:p>
        </p:txBody>
      </p:sp>
      <p:sp>
        <p:nvSpPr>
          <p:cNvPr id="3" name="Slide Number Placeholder 2">
            <a:extLst>
              <a:ext uri="{FF2B5EF4-FFF2-40B4-BE49-F238E27FC236}">
                <a16:creationId xmlns:a16="http://schemas.microsoft.com/office/drawing/2014/main" id="{C40F6694-8A7F-CD52-B530-BF8271505229}"/>
              </a:ext>
            </a:extLst>
          </p:cNvPr>
          <p:cNvSpPr>
            <a:spLocks noGrp="1"/>
          </p:cNvSpPr>
          <p:nvPr>
            <p:ph type="sldNum" sz="quarter" idx="12"/>
          </p:nvPr>
        </p:nvSpPr>
        <p:spPr/>
        <p:txBody>
          <a:bodyPr/>
          <a:lstStyle/>
          <a:p>
            <a:fld id="{F8A89D12-4F33-44AF-85FC-689FEAF79A41}"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420814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3FF"/>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40D1A07-1960-4965-5355-CF4F704078DD}"/>
              </a:ext>
            </a:extLst>
          </p:cNvPr>
          <p:cNvSpPr>
            <a:spLocks noGrp="1"/>
          </p:cNvSpPr>
          <p:nvPr>
            <p:ph type="title"/>
          </p:nvPr>
        </p:nvSpPr>
        <p:spPr>
          <a:xfrm>
            <a:off x="548640" y="451537"/>
            <a:ext cx="8601710" cy="1403767"/>
          </a:xfrm>
        </p:spPr>
        <p:txBody>
          <a:bodyPr/>
          <a:lstStyle/>
          <a:p>
            <a:r>
              <a:rPr lang="en-GB" dirty="0">
                <a:solidFill>
                  <a:schemeClr val="tx1"/>
                </a:solidFill>
              </a:rPr>
              <a:t>Digital infrastructure enables you</a:t>
            </a:r>
            <a:r>
              <a:rPr lang="en-GB" dirty="0"/>
              <a:t> </a:t>
            </a:r>
            <a:r>
              <a:rPr lang="en-GB" dirty="0">
                <a:solidFill>
                  <a:schemeClr val="tx1"/>
                </a:solidFill>
              </a:rPr>
              <a:t>to meet challenges and pursue possibilities</a:t>
            </a:r>
            <a:endParaRPr lang="en-US" dirty="0"/>
          </a:p>
        </p:txBody>
      </p:sp>
      <p:sp>
        <p:nvSpPr>
          <p:cNvPr id="2" name="Footer Placeholder 1">
            <a:extLst>
              <a:ext uri="{FF2B5EF4-FFF2-40B4-BE49-F238E27FC236}">
                <a16:creationId xmlns:a16="http://schemas.microsoft.com/office/drawing/2014/main" id="{41A86EF4-91CB-34CE-6E4D-57106B1B2B5D}"/>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1F83CFA0-1439-430C-FA97-8E0C063F1E99}"/>
              </a:ext>
            </a:extLst>
          </p:cNvPr>
          <p:cNvSpPr>
            <a:spLocks noGrp="1"/>
          </p:cNvSpPr>
          <p:nvPr>
            <p:ph type="sldNum" sz="quarter" idx="12"/>
          </p:nvPr>
        </p:nvSpPr>
        <p:spPr/>
        <p:txBody>
          <a:bodyPr/>
          <a:lstStyle/>
          <a:p>
            <a:fld id="{F8A89D12-4F33-44AF-85FC-689FEAF79A41}" type="slidenum">
              <a:rPr lang="en-US" smtClean="0"/>
              <a:pPr/>
              <a:t>6</a:t>
            </a:fld>
            <a:endParaRPr lang="en-US"/>
          </a:p>
        </p:txBody>
      </p:sp>
      <p:sp>
        <p:nvSpPr>
          <p:cNvPr id="16" name="Content Placeholder 15">
            <a:extLst>
              <a:ext uri="{FF2B5EF4-FFF2-40B4-BE49-F238E27FC236}">
                <a16:creationId xmlns:a16="http://schemas.microsoft.com/office/drawing/2014/main" id="{5C12C2D0-F277-77FC-68C9-B6617E671E0B}"/>
              </a:ext>
            </a:extLst>
          </p:cNvPr>
          <p:cNvSpPr>
            <a:spLocks noGrp="1"/>
          </p:cNvSpPr>
          <p:nvPr>
            <p:ph sz="half" idx="1"/>
          </p:nvPr>
        </p:nvSpPr>
        <p:spPr/>
        <p:txBody>
          <a:bodyPr/>
          <a:lstStyle/>
          <a:p>
            <a:endParaRPr lang="en-US" dirty="0"/>
          </a:p>
          <a:p>
            <a:endParaRPr lang="en-US" dirty="0"/>
          </a:p>
          <a:p>
            <a:endParaRPr lang="en-US" dirty="0"/>
          </a:p>
          <a:p>
            <a:r>
              <a:rPr lang="en-US" dirty="0"/>
              <a:t>Exploding data </a:t>
            </a:r>
            <a:br>
              <a:rPr lang="en-US" dirty="0"/>
            </a:br>
            <a:r>
              <a:rPr lang="en-US" dirty="0"/>
              <a:t>volumes</a:t>
            </a:r>
          </a:p>
          <a:p>
            <a:pPr lvl="1"/>
            <a:r>
              <a:rPr lang="en-GB" sz="4800" b="1" dirty="0"/>
              <a:t>181 ZB</a:t>
            </a:r>
          </a:p>
          <a:p>
            <a:pPr lvl="1"/>
            <a:r>
              <a:rPr lang="en-GB" sz="2200" dirty="0"/>
              <a:t>of data in real time by 2025</a:t>
            </a:r>
          </a:p>
        </p:txBody>
      </p:sp>
      <p:sp>
        <p:nvSpPr>
          <p:cNvPr id="17" name="Content Placeholder 16">
            <a:extLst>
              <a:ext uri="{FF2B5EF4-FFF2-40B4-BE49-F238E27FC236}">
                <a16:creationId xmlns:a16="http://schemas.microsoft.com/office/drawing/2014/main" id="{8FFEED31-996A-9229-DF29-D510B67C1C72}"/>
              </a:ext>
            </a:extLst>
          </p:cNvPr>
          <p:cNvSpPr>
            <a:spLocks noGrp="1"/>
          </p:cNvSpPr>
          <p:nvPr>
            <p:ph sz="half" idx="2"/>
          </p:nvPr>
        </p:nvSpPr>
        <p:spPr/>
        <p:txBody>
          <a:bodyPr/>
          <a:lstStyle/>
          <a:p>
            <a:endParaRPr lang="en-US" dirty="0"/>
          </a:p>
          <a:p>
            <a:endParaRPr lang="en-US" dirty="0"/>
          </a:p>
          <a:p>
            <a:endParaRPr lang="en-US" dirty="0"/>
          </a:p>
          <a:p>
            <a:r>
              <a:rPr lang="en-GB" sz="1400" b="1" dirty="0"/>
              <a:t>Fast-growing </a:t>
            </a:r>
            <a:br>
              <a:rPr lang="en-GB" sz="1400" b="1" dirty="0"/>
            </a:br>
            <a:r>
              <a:rPr lang="en-GB" sz="1400" b="1" dirty="0"/>
              <a:t>AI market</a:t>
            </a:r>
          </a:p>
          <a:p>
            <a:r>
              <a:rPr lang="en-GB" sz="4800" b="1" dirty="0"/>
              <a:t>$6.2B</a:t>
            </a:r>
          </a:p>
          <a:p>
            <a:pPr lvl="1"/>
            <a:r>
              <a:rPr lang="en-GB" sz="2200" dirty="0"/>
              <a:t>in 2023 to $16.2B by 2028</a:t>
            </a:r>
            <a:endParaRPr lang="en-US" sz="2200" dirty="0"/>
          </a:p>
          <a:p>
            <a:endParaRPr lang="en-US" dirty="0"/>
          </a:p>
        </p:txBody>
      </p:sp>
      <p:sp>
        <p:nvSpPr>
          <p:cNvPr id="18" name="Content Placeholder 17">
            <a:extLst>
              <a:ext uri="{FF2B5EF4-FFF2-40B4-BE49-F238E27FC236}">
                <a16:creationId xmlns:a16="http://schemas.microsoft.com/office/drawing/2014/main" id="{551B5883-2841-8A8E-9AEC-F1761EAA4405}"/>
              </a:ext>
            </a:extLst>
          </p:cNvPr>
          <p:cNvSpPr>
            <a:spLocks noGrp="1"/>
          </p:cNvSpPr>
          <p:nvPr>
            <p:ph sz="half" idx="13"/>
          </p:nvPr>
        </p:nvSpPr>
        <p:spPr/>
        <p:txBody>
          <a:bodyPr/>
          <a:lstStyle/>
          <a:p>
            <a:endParaRPr lang="en-US" dirty="0"/>
          </a:p>
          <a:p>
            <a:endParaRPr lang="en-US" dirty="0"/>
          </a:p>
          <a:p>
            <a:endParaRPr lang="en-US" dirty="0"/>
          </a:p>
          <a:p>
            <a:r>
              <a:rPr lang="en-GB" sz="1400" b="1" dirty="0"/>
              <a:t>Ecosystems</a:t>
            </a:r>
            <a:br>
              <a:rPr lang="en-GB" sz="1400" b="1" dirty="0"/>
            </a:br>
            <a:r>
              <a:rPr lang="en-GB" sz="1400" b="1" dirty="0"/>
              <a:t>era</a:t>
            </a:r>
          </a:p>
          <a:p>
            <a:pPr lvl="1"/>
            <a:r>
              <a:rPr lang="en-GB" sz="4800" b="1" dirty="0"/>
              <a:t>60%</a:t>
            </a:r>
          </a:p>
          <a:p>
            <a:pPr lvl="1"/>
            <a:r>
              <a:rPr lang="en-GB" sz="2200" dirty="0"/>
              <a:t>reduction in data transfer costs among ecosystems partners</a:t>
            </a:r>
            <a:endParaRPr lang="en-US" sz="2200" dirty="0"/>
          </a:p>
        </p:txBody>
      </p:sp>
      <p:sp>
        <p:nvSpPr>
          <p:cNvPr id="19" name="Content Placeholder 18">
            <a:extLst>
              <a:ext uri="{FF2B5EF4-FFF2-40B4-BE49-F238E27FC236}">
                <a16:creationId xmlns:a16="http://schemas.microsoft.com/office/drawing/2014/main" id="{2BD15494-7E62-26A9-0403-1DC86BDC6F13}"/>
              </a:ext>
            </a:extLst>
          </p:cNvPr>
          <p:cNvSpPr>
            <a:spLocks noGrp="1"/>
          </p:cNvSpPr>
          <p:nvPr>
            <p:ph sz="half" idx="14"/>
          </p:nvPr>
        </p:nvSpPr>
        <p:spPr/>
        <p:txBody>
          <a:bodyPr/>
          <a:lstStyle/>
          <a:p>
            <a:endParaRPr lang="en-US" dirty="0"/>
          </a:p>
          <a:p>
            <a:endParaRPr lang="en-US" dirty="0"/>
          </a:p>
          <a:p>
            <a:endParaRPr lang="en-US" dirty="0"/>
          </a:p>
          <a:p>
            <a:r>
              <a:rPr lang="en-GB" sz="1400" b="1" dirty="0"/>
              <a:t>Cloud adjacent storage</a:t>
            </a:r>
            <a:br>
              <a:rPr lang="en-GB" sz="1400" b="1" dirty="0"/>
            </a:br>
            <a:r>
              <a:rPr lang="en-GB" sz="1400" b="1" dirty="0"/>
              <a:t>at Equinix</a:t>
            </a:r>
          </a:p>
          <a:p>
            <a:pPr lvl="1"/>
            <a:r>
              <a:rPr lang="en-GB" sz="4800" b="1" dirty="0"/>
              <a:t>67%</a:t>
            </a:r>
          </a:p>
          <a:p>
            <a:pPr lvl="1"/>
            <a:r>
              <a:rPr lang="en-GB" sz="2200" dirty="0"/>
              <a:t>lower cost to deliver storage and data services</a:t>
            </a:r>
            <a:endParaRPr lang="en-US" sz="2200" dirty="0"/>
          </a:p>
          <a:p>
            <a:endParaRPr lang="en-US" dirty="0"/>
          </a:p>
        </p:txBody>
      </p:sp>
    </p:spTree>
    <p:extLst>
      <p:ext uri="{BB962C8B-B14F-4D97-AF65-F5344CB8AC3E}">
        <p14:creationId xmlns:p14="http://schemas.microsoft.com/office/powerpoint/2010/main" val="402504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6305B2-E5FE-AF8F-2986-F3034058F60A}"/>
              </a:ext>
            </a:extLst>
          </p:cNvPr>
          <p:cNvSpPr>
            <a:spLocks noGrp="1"/>
          </p:cNvSpPr>
          <p:nvPr>
            <p:ph sz="half" idx="14"/>
          </p:nvPr>
        </p:nvSpPr>
        <p:spPr/>
        <p:txBody>
          <a:bodyPr/>
          <a:lstStyle/>
          <a:p>
            <a:endParaRPr lang="en-US" dirty="0"/>
          </a:p>
          <a:p>
            <a:endParaRPr lang="en-US" dirty="0"/>
          </a:p>
          <a:p>
            <a:endParaRPr lang="en-US" dirty="0"/>
          </a:p>
          <a:p>
            <a:endParaRPr lang="en-US" dirty="0"/>
          </a:p>
          <a:p>
            <a:endParaRPr lang="en-US" dirty="0"/>
          </a:p>
          <a:p>
            <a:endParaRPr lang="en-US" dirty="0"/>
          </a:p>
          <a:p>
            <a:r>
              <a:rPr lang="en-GB" dirty="0"/>
              <a:t>5G to scale end-point demand</a:t>
            </a:r>
          </a:p>
          <a:p>
            <a:pPr lvl="1"/>
            <a:r>
              <a:rPr lang="en-GB" dirty="0"/>
              <a:t>Global 5G services are projected to grow at a 59.4% CAGR from 2023 </a:t>
            </a:r>
            <a:br>
              <a:rPr lang="en-GB" dirty="0"/>
            </a:br>
            <a:r>
              <a:rPr lang="en-GB" dirty="0"/>
              <a:t>to 2030.</a:t>
            </a:r>
          </a:p>
        </p:txBody>
      </p:sp>
      <p:sp>
        <p:nvSpPr>
          <p:cNvPr id="2" name="Footer Placeholder 1">
            <a:extLst>
              <a:ext uri="{FF2B5EF4-FFF2-40B4-BE49-F238E27FC236}">
                <a16:creationId xmlns:a16="http://schemas.microsoft.com/office/drawing/2014/main" id="{B168109E-A67F-4382-BB86-CF01C50C816E}"/>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0AA7117-B353-1253-BDB6-46E19ABB1CD0}"/>
              </a:ext>
            </a:extLst>
          </p:cNvPr>
          <p:cNvSpPr>
            <a:spLocks noGrp="1"/>
          </p:cNvSpPr>
          <p:nvPr>
            <p:ph type="sldNum" sz="quarter" idx="12"/>
          </p:nvPr>
        </p:nvSpPr>
        <p:spPr/>
        <p:txBody>
          <a:bodyPr/>
          <a:lstStyle/>
          <a:p>
            <a:fld id="{F8A89D12-4F33-44AF-85FC-689FEAF79A41}" type="slidenum">
              <a:rPr lang="en-US" smtClean="0"/>
              <a:pPr/>
              <a:t>7</a:t>
            </a:fld>
            <a:endParaRPr lang="en-US"/>
          </a:p>
        </p:txBody>
      </p:sp>
      <p:sp>
        <p:nvSpPr>
          <p:cNvPr id="4" name="Title 3">
            <a:extLst>
              <a:ext uri="{FF2B5EF4-FFF2-40B4-BE49-F238E27FC236}">
                <a16:creationId xmlns:a16="http://schemas.microsoft.com/office/drawing/2014/main" id="{97689001-EC83-8688-8360-D83D9E8A5DFF}"/>
              </a:ext>
            </a:extLst>
          </p:cNvPr>
          <p:cNvSpPr>
            <a:spLocks noGrp="1"/>
          </p:cNvSpPr>
          <p:nvPr>
            <p:ph type="title"/>
          </p:nvPr>
        </p:nvSpPr>
        <p:spPr/>
        <p:txBody>
          <a:bodyPr/>
          <a:lstStyle/>
          <a:p>
            <a:br>
              <a:rPr lang="en-US"/>
            </a:br>
            <a:br>
              <a:rPr lang="en-US"/>
            </a:br>
            <a:br>
              <a:rPr lang="en-US"/>
            </a:br>
            <a:r>
              <a:rPr lang="en-GB" sz="3000" b="1">
                <a:solidFill>
                  <a:schemeClr val="bg1"/>
                </a:solidFill>
              </a:rPr>
              <a:t>New opportunities with technology adoption</a:t>
            </a:r>
            <a:endParaRPr lang="en-US"/>
          </a:p>
        </p:txBody>
      </p:sp>
      <p:sp>
        <p:nvSpPr>
          <p:cNvPr id="5" name="Content Placeholder 4">
            <a:extLst>
              <a:ext uri="{FF2B5EF4-FFF2-40B4-BE49-F238E27FC236}">
                <a16:creationId xmlns:a16="http://schemas.microsoft.com/office/drawing/2014/main" id="{9AD1A954-0F75-736C-2FF8-BE36A8F6A3A1}"/>
              </a:ext>
            </a:extLst>
          </p:cNvPr>
          <p:cNvSpPr>
            <a:spLocks noGrp="1"/>
          </p:cNvSpPr>
          <p:nvPr>
            <p:ph sz="half" idx="1"/>
          </p:nvPr>
        </p:nvSpPr>
        <p:spPr/>
        <p:txBody>
          <a:bodyPr/>
          <a:lstStyle/>
          <a:p>
            <a:endParaRPr lang="en-US" dirty="0"/>
          </a:p>
          <a:p>
            <a:endParaRPr lang="en-US" dirty="0"/>
          </a:p>
          <a:p>
            <a:endParaRPr lang="en-US" dirty="0"/>
          </a:p>
          <a:p>
            <a:endParaRPr lang="en-US" dirty="0"/>
          </a:p>
          <a:p>
            <a:endParaRPr lang="en-US" dirty="0"/>
          </a:p>
          <a:p>
            <a:endParaRPr lang="en-US" dirty="0"/>
          </a:p>
          <a:p>
            <a:r>
              <a:rPr lang="en-GB" dirty="0"/>
              <a:t>Composable</a:t>
            </a:r>
            <a:br>
              <a:rPr lang="en-GB" dirty="0"/>
            </a:br>
            <a:r>
              <a:rPr lang="en-GB" dirty="0"/>
              <a:t>business</a:t>
            </a:r>
          </a:p>
          <a:p>
            <a:pPr lvl="1"/>
            <a:r>
              <a:rPr lang="en-GB" dirty="0"/>
              <a:t>Subscription businesses have grown 4.6x faster than the S&amp;P 500 in the last 10 years.</a:t>
            </a:r>
          </a:p>
        </p:txBody>
      </p:sp>
      <p:sp>
        <p:nvSpPr>
          <p:cNvPr id="6" name="Content Placeholder 5">
            <a:extLst>
              <a:ext uri="{FF2B5EF4-FFF2-40B4-BE49-F238E27FC236}">
                <a16:creationId xmlns:a16="http://schemas.microsoft.com/office/drawing/2014/main" id="{AD248D7D-1433-19B7-6F57-715F98D29C8E}"/>
              </a:ext>
            </a:extLst>
          </p:cNvPr>
          <p:cNvSpPr>
            <a:spLocks noGrp="1"/>
          </p:cNvSpPr>
          <p:nvPr>
            <p:ph sz="half" idx="2"/>
          </p:nvPr>
        </p:nvSpPr>
        <p:spPr/>
        <p:txBody>
          <a:bodyPr/>
          <a:lstStyle/>
          <a:p>
            <a:endParaRPr lang="en-US" dirty="0"/>
          </a:p>
          <a:p>
            <a:endParaRPr lang="en-US" dirty="0"/>
          </a:p>
          <a:p>
            <a:endParaRPr lang="en-US" dirty="0"/>
          </a:p>
          <a:p>
            <a:endParaRPr lang="en-US" dirty="0"/>
          </a:p>
          <a:p>
            <a:endParaRPr lang="en-US" dirty="0"/>
          </a:p>
          <a:p>
            <a:endParaRPr lang="en-US" dirty="0"/>
          </a:p>
          <a:p>
            <a:r>
              <a:rPr lang="en-GB" dirty="0"/>
              <a:t>Emergence of</a:t>
            </a:r>
            <a:br>
              <a:rPr lang="en-GB" dirty="0"/>
            </a:br>
            <a:r>
              <a:rPr lang="en-GB" dirty="0"/>
              <a:t>AI ecosystems</a:t>
            </a:r>
          </a:p>
          <a:p>
            <a:pPr lvl="1"/>
            <a:r>
              <a:rPr lang="en-GB" dirty="0"/>
              <a:t>By 2025, 40% of organizations </a:t>
            </a:r>
            <a:br>
              <a:rPr lang="en-GB" dirty="0"/>
            </a:br>
            <a:r>
              <a:rPr lang="en-GB" dirty="0"/>
              <a:t>will include on-demand services powered by AI.</a:t>
            </a:r>
          </a:p>
        </p:txBody>
      </p:sp>
      <p:sp>
        <p:nvSpPr>
          <p:cNvPr id="7" name="Content Placeholder 6">
            <a:extLst>
              <a:ext uri="{FF2B5EF4-FFF2-40B4-BE49-F238E27FC236}">
                <a16:creationId xmlns:a16="http://schemas.microsoft.com/office/drawing/2014/main" id="{0953A59A-1A04-A3D3-AD3D-195AD29E56A4}"/>
              </a:ext>
            </a:extLst>
          </p:cNvPr>
          <p:cNvSpPr>
            <a:spLocks noGrp="1"/>
          </p:cNvSpPr>
          <p:nvPr>
            <p:ph sz="half" idx="13"/>
          </p:nvPr>
        </p:nvSpPr>
        <p:spPr/>
        <p:txBody>
          <a:bodyPr/>
          <a:lstStyle/>
          <a:p>
            <a:endParaRPr lang="en-US" dirty="0"/>
          </a:p>
          <a:p>
            <a:endParaRPr lang="en-US" dirty="0"/>
          </a:p>
          <a:p>
            <a:endParaRPr lang="en-US" dirty="0"/>
          </a:p>
          <a:p>
            <a:endParaRPr lang="en-US" dirty="0"/>
          </a:p>
          <a:p>
            <a:endParaRPr lang="en-US" dirty="0"/>
          </a:p>
          <a:p>
            <a:endParaRPr lang="en-US" dirty="0"/>
          </a:p>
          <a:p>
            <a:r>
              <a:rPr lang="en-GB" dirty="0"/>
              <a:t>Specialized</a:t>
            </a:r>
            <a:br>
              <a:rPr lang="en-GB" dirty="0"/>
            </a:br>
            <a:r>
              <a:rPr lang="en-GB" dirty="0"/>
              <a:t>compute</a:t>
            </a:r>
          </a:p>
          <a:p>
            <a:pPr lvl="1"/>
            <a:r>
              <a:rPr lang="en-GB" dirty="0"/>
              <a:t>Quantum computing market size </a:t>
            </a:r>
            <a:br>
              <a:rPr lang="en-GB" dirty="0"/>
            </a:br>
            <a:r>
              <a:rPr lang="en-GB" dirty="0"/>
              <a:t>is projected to grow to $6.5 billion </a:t>
            </a:r>
            <a:br>
              <a:rPr lang="en-GB" dirty="0"/>
            </a:br>
            <a:r>
              <a:rPr lang="en-GB" dirty="0"/>
              <a:t>by 2030.</a:t>
            </a:r>
          </a:p>
        </p:txBody>
      </p:sp>
      <p:sp>
        <p:nvSpPr>
          <p:cNvPr id="9" name="Title 3">
            <a:extLst>
              <a:ext uri="{FF2B5EF4-FFF2-40B4-BE49-F238E27FC236}">
                <a16:creationId xmlns:a16="http://schemas.microsoft.com/office/drawing/2014/main" id="{9375906B-565C-E7BC-3793-5BB20BD67FE2}"/>
              </a:ext>
            </a:extLst>
          </p:cNvPr>
          <p:cNvSpPr txBox="1">
            <a:spLocks/>
          </p:cNvSpPr>
          <p:nvPr/>
        </p:nvSpPr>
        <p:spPr>
          <a:xfrm>
            <a:off x="548640" y="566328"/>
            <a:ext cx="8601710" cy="44134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000" b="1" kern="1200">
                <a:solidFill>
                  <a:schemeClr val="bg1"/>
                </a:solidFill>
                <a:latin typeface="+mj-lt"/>
                <a:ea typeface="+mj-ea"/>
                <a:cs typeface="+mj-cs"/>
              </a:defRPr>
            </a:lvl1pPr>
          </a:lstStyle>
          <a:p>
            <a:r>
              <a:rPr lang="en-GB" sz="1200" dirty="0"/>
              <a:t>TECHNOLOGY ADOPTION </a:t>
            </a:r>
            <a:br>
              <a:rPr lang="en-GB" sz="1200" dirty="0"/>
            </a:br>
            <a:r>
              <a:rPr lang="en-GB" sz="1200" dirty="0"/>
              <a:t>ENABLES SCALE AND INNOVATION</a:t>
            </a:r>
            <a:endParaRPr lang="en-US" sz="1200" dirty="0"/>
          </a:p>
        </p:txBody>
      </p:sp>
      <p:sp>
        <p:nvSpPr>
          <p:cNvPr id="15" name="Graphic 10">
            <a:extLst>
              <a:ext uri="{FF2B5EF4-FFF2-40B4-BE49-F238E27FC236}">
                <a16:creationId xmlns:a16="http://schemas.microsoft.com/office/drawing/2014/main" id="{63C94881-85EF-8832-F3F8-9C85B102D545}"/>
              </a:ext>
            </a:extLst>
          </p:cNvPr>
          <p:cNvSpPr/>
          <p:nvPr/>
        </p:nvSpPr>
        <p:spPr>
          <a:xfrm>
            <a:off x="3425825" y="3203576"/>
            <a:ext cx="289497" cy="289497"/>
          </a:xfrm>
          <a:custGeom>
            <a:avLst/>
            <a:gdLst>
              <a:gd name="connsiteX0" fmla="*/ 135702 w 289497"/>
              <a:gd name="connsiteY0" fmla="*/ 31664 h 289497"/>
              <a:gd name="connsiteX1" fmla="*/ 104038 w 289497"/>
              <a:gd name="connsiteY1" fmla="*/ 0 h 289497"/>
              <a:gd name="connsiteX2" fmla="*/ 72544 w 289497"/>
              <a:gd name="connsiteY2" fmla="*/ 28215 h 289497"/>
              <a:gd name="connsiteX3" fmla="*/ 45234 w 289497"/>
              <a:gd name="connsiteY3" fmla="*/ 63327 h 289497"/>
              <a:gd name="connsiteX4" fmla="*/ 46591 w 289497"/>
              <a:gd name="connsiteY4" fmla="*/ 73166 h 289497"/>
              <a:gd name="connsiteX5" fmla="*/ 18094 w 289497"/>
              <a:gd name="connsiteY5" fmla="*/ 108561 h 289497"/>
              <a:gd name="connsiteX6" fmla="*/ 25896 w 289497"/>
              <a:gd name="connsiteY6" fmla="*/ 131009 h 289497"/>
              <a:gd name="connsiteX7" fmla="*/ 0 w 289497"/>
              <a:gd name="connsiteY7" fmla="*/ 171889 h 289497"/>
              <a:gd name="connsiteX8" fmla="*/ 29176 w 289497"/>
              <a:gd name="connsiteY8" fmla="*/ 214183 h 289497"/>
              <a:gd name="connsiteX9" fmla="*/ 27140 w 289497"/>
              <a:gd name="connsiteY9" fmla="*/ 226170 h 289497"/>
              <a:gd name="connsiteX10" fmla="*/ 63327 w 289497"/>
              <a:gd name="connsiteY10" fmla="*/ 262357 h 289497"/>
              <a:gd name="connsiteX11" fmla="*/ 72544 w 289497"/>
              <a:gd name="connsiteY11" fmla="*/ 261169 h 289497"/>
              <a:gd name="connsiteX12" fmla="*/ 104038 w 289497"/>
              <a:gd name="connsiteY12" fmla="*/ 289497 h 289497"/>
              <a:gd name="connsiteX13" fmla="*/ 135702 w 289497"/>
              <a:gd name="connsiteY13" fmla="*/ 257833 h 289497"/>
              <a:gd name="connsiteX14" fmla="*/ 135702 w 289497"/>
              <a:gd name="connsiteY14" fmla="*/ 153795 h 289497"/>
              <a:gd name="connsiteX15" fmla="*/ 108561 w 289497"/>
              <a:gd name="connsiteY15" fmla="*/ 153795 h 289497"/>
              <a:gd name="connsiteX16" fmla="*/ 99515 w 289497"/>
              <a:gd name="connsiteY16" fmla="*/ 162842 h 289497"/>
              <a:gd name="connsiteX17" fmla="*/ 99515 w 289497"/>
              <a:gd name="connsiteY17" fmla="*/ 182462 h 289497"/>
              <a:gd name="connsiteX18" fmla="*/ 117608 w 289497"/>
              <a:gd name="connsiteY18" fmla="*/ 208076 h 289497"/>
              <a:gd name="connsiteX19" fmla="*/ 90468 w 289497"/>
              <a:gd name="connsiteY19" fmla="*/ 235216 h 289497"/>
              <a:gd name="connsiteX20" fmla="*/ 63327 w 289497"/>
              <a:gd name="connsiteY20" fmla="*/ 208076 h 289497"/>
              <a:gd name="connsiteX21" fmla="*/ 81421 w 289497"/>
              <a:gd name="connsiteY21" fmla="*/ 182462 h 289497"/>
              <a:gd name="connsiteX22" fmla="*/ 81421 w 289497"/>
              <a:gd name="connsiteY22" fmla="*/ 162842 h 289497"/>
              <a:gd name="connsiteX23" fmla="*/ 108561 w 289497"/>
              <a:gd name="connsiteY23" fmla="*/ 135702 h 289497"/>
              <a:gd name="connsiteX24" fmla="*/ 135702 w 289497"/>
              <a:gd name="connsiteY24" fmla="*/ 135702 h 289497"/>
              <a:gd name="connsiteX25" fmla="*/ 135702 w 289497"/>
              <a:gd name="connsiteY25" fmla="*/ 90468 h 289497"/>
              <a:gd name="connsiteX26" fmla="*/ 116082 w 289497"/>
              <a:gd name="connsiteY26" fmla="*/ 90468 h 289497"/>
              <a:gd name="connsiteX27" fmla="*/ 90468 w 289497"/>
              <a:gd name="connsiteY27" fmla="*/ 108561 h 289497"/>
              <a:gd name="connsiteX28" fmla="*/ 63327 w 289497"/>
              <a:gd name="connsiteY28" fmla="*/ 81421 h 289497"/>
              <a:gd name="connsiteX29" fmla="*/ 90468 w 289497"/>
              <a:gd name="connsiteY29" fmla="*/ 54281 h 289497"/>
              <a:gd name="connsiteX30" fmla="*/ 116082 w 289497"/>
              <a:gd name="connsiteY30" fmla="*/ 72374 h 289497"/>
              <a:gd name="connsiteX31" fmla="*/ 135702 w 289497"/>
              <a:gd name="connsiteY31" fmla="*/ 72374 h 289497"/>
              <a:gd name="connsiteX32" fmla="*/ 135702 w 289497"/>
              <a:gd name="connsiteY32" fmla="*/ 31664 h 289497"/>
              <a:gd name="connsiteX33" fmla="*/ 153795 w 289497"/>
              <a:gd name="connsiteY33" fmla="*/ 90468 h 289497"/>
              <a:gd name="connsiteX34" fmla="*/ 153795 w 289497"/>
              <a:gd name="connsiteY34" fmla="*/ 199029 h 289497"/>
              <a:gd name="connsiteX35" fmla="*/ 173416 w 289497"/>
              <a:gd name="connsiteY35" fmla="*/ 199029 h 289497"/>
              <a:gd name="connsiteX36" fmla="*/ 199029 w 289497"/>
              <a:gd name="connsiteY36" fmla="*/ 180936 h 289497"/>
              <a:gd name="connsiteX37" fmla="*/ 226170 w 289497"/>
              <a:gd name="connsiteY37" fmla="*/ 208076 h 289497"/>
              <a:gd name="connsiteX38" fmla="*/ 199029 w 289497"/>
              <a:gd name="connsiteY38" fmla="*/ 235216 h 289497"/>
              <a:gd name="connsiteX39" fmla="*/ 173416 w 289497"/>
              <a:gd name="connsiteY39" fmla="*/ 217123 h 289497"/>
              <a:gd name="connsiteX40" fmla="*/ 153795 w 289497"/>
              <a:gd name="connsiteY40" fmla="*/ 217123 h 289497"/>
              <a:gd name="connsiteX41" fmla="*/ 153795 w 289497"/>
              <a:gd name="connsiteY41" fmla="*/ 257833 h 289497"/>
              <a:gd name="connsiteX42" fmla="*/ 185459 w 289497"/>
              <a:gd name="connsiteY42" fmla="*/ 289497 h 289497"/>
              <a:gd name="connsiteX43" fmla="*/ 216953 w 289497"/>
              <a:gd name="connsiteY43" fmla="*/ 261169 h 289497"/>
              <a:gd name="connsiteX44" fmla="*/ 226170 w 289497"/>
              <a:gd name="connsiteY44" fmla="*/ 262357 h 289497"/>
              <a:gd name="connsiteX45" fmla="*/ 262357 w 289497"/>
              <a:gd name="connsiteY45" fmla="*/ 226170 h 289497"/>
              <a:gd name="connsiteX46" fmla="*/ 260321 w 289497"/>
              <a:gd name="connsiteY46" fmla="*/ 214183 h 289497"/>
              <a:gd name="connsiteX47" fmla="*/ 289497 w 289497"/>
              <a:gd name="connsiteY47" fmla="*/ 171889 h 289497"/>
              <a:gd name="connsiteX48" fmla="*/ 263601 w 289497"/>
              <a:gd name="connsiteY48" fmla="*/ 131009 h 289497"/>
              <a:gd name="connsiteX49" fmla="*/ 271403 w 289497"/>
              <a:gd name="connsiteY49" fmla="*/ 108561 h 289497"/>
              <a:gd name="connsiteX50" fmla="*/ 242906 w 289497"/>
              <a:gd name="connsiteY50" fmla="*/ 73166 h 289497"/>
              <a:gd name="connsiteX51" fmla="*/ 244263 w 289497"/>
              <a:gd name="connsiteY51" fmla="*/ 63327 h 289497"/>
              <a:gd name="connsiteX52" fmla="*/ 216953 w 289497"/>
              <a:gd name="connsiteY52" fmla="*/ 28215 h 289497"/>
              <a:gd name="connsiteX53" fmla="*/ 185459 w 289497"/>
              <a:gd name="connsiteY53" fmla="*/ 0 h 289497"/>
              <a:gd name="connsiteX54" fmla="*/ 153795 w 289497"/>
              <a:gd name="connsiteY54" fmla="*/ 31664 h 289497"/>
              <a:gd name="connsiteX55" fmla="*/ 153795 w 289497"/>
              <a:gd name="connsiteY55" fmla="*/ 72374 h 289497"/>
              <a:gd name="connsiteX56" fmla="*/ 180936 w 289497"/>
              <a:gd name="connsiteY56" fmla="*/ 72374 h 289497"/>
              <a:gd name="connsiteX57" fmla="*/ 208076 w 289497"/>
              <a:gd name="connsiteY57" fmla="*/ 99515 h 289497"/>
              <a:gd name="connsiteX58" fmla="*/ 208076 w 289497"/>
              <a:gd name="connsiteY58" fmla="*/ 101041 h 289497"/>
              <a:gd name="connsiteX59" fmla="*/ 226170 w 289497"/>
              <a:gd name="connsiteY59" fmla="*/ 126655 h 289497"/>
              <a:gd name="connsiteX60" fmla="*/ 199029 w 289497"/>
              <a:gd name="connsiteY60" fmla="*/ 153795 h 289497"/>
              <a:gd name="connsiteX61" fmla="*/ 171889 w 289497"/>
              <a:gd name="connsiteY61" fmla="*/ 126655 h 289497"/>
              <a:gd name="connsiteX62" fmla="*/ 189982 w 289497"/>
              <a:gd name="connsiteY62" fmla="*/ 101041 h 289497"/>
              <a:gd name="connsiteX63" fmla="*/ 189982 w 289497"/>
              <a:gd name="connsiteY63" fmla="*/ 99515 h 289497"/>
              <a:gd name="connsiteX64" fmla="*/ 180936 w 289497"/>
              <a:gd name="connsiteY64" fmla="*/ 90468 h 289497"/>
              <a:gd name="connsiteX65" fmla="*/ 153795 w 289497"/>
              <a:gd name="connsiteY65" fmla="*/ 90468 h 289497"/>
              <a:gd name="connsiteX66" fmla="*/ 81421 w 289497"/>
              <a:gd name="connsiteY66" fmla="*/ 81421 h 289497"/>
              <a:gd name="connsiteX67" fmla="*/ 90468 w 289497"/>
              <a:gd name="connsiteY67" fmla="*/ 90468 h 289497"/>
              <a:gd name="connsiteX68" fmla="*/ 99515 w 289497"/>
              <a:gd name="connsiteY68" fmla="*/ 81421 h 289497"/>
              <a:gd name="connsiteX69" fmla="*/ 90468 w 289497"/>
              <a:gd name="connsiteY69" fmla="*/ 72374 h 289497"/>
              <a:gd name="connsiteX70" fmla="*/ 81421 w 289497"/>
              <a:gd name="connsiteY70" fmla="*/ 81421 h 289497"/>
              <a:gd name="connsiteX71" fmla="*/ 199029 w 289497"/>
              <a:gd name="connsiteY71" fmla="*/ 117608 h 289497"/>
              <a:gd name="connsiteX72" fmla="*/ 189982 w 289497"/>
              <a:gd name="connsiteY72" fmla="*/ 126655 h 289497"/>
              <a:gd name="connsiteX73" fmla="*/ 199029 w 289497"/>
              <a:gd name="connsiteY73" fmla="*/ 135702 h 289497"/>
              <a:gd name="connsiteX74" fmla="*/ 208076 w 289497"/>
              <a:gd name="connsiteY74" fmla="*/ 126655 h 289497"/>
              <a:gd name="connsiteX75" fmla="*/ 199029 w 289497"/>
              <a:gd name="connsiteY75" fmla="*/ 117608 h 289497"/>
              <a:gd name="connsiteX76" fmla="*/ 81421 w 289497"/>
              <a:gd name="connsiteY76" fmla="*/ 208076 h 289497"/>
              <a:gd name="connsiteX77" fmla="*/ 90468 w 289497"/>
              <a:gd name="connsiteY77" fmla="*/ 217123 h 289497"/>
              <a:gd name="connsiteX78" fmla="*/ 99515 w 289497"/>
              <a:gd name="connsiteY78" fmla="*/ 208076 h 289497"/>
              <a:gd name="connsiteX79" fmla="*/ 90468 w 289497"/>
              <a:gd name="connsiteY79" fmla="*/ 199029 h 289497"/>
              <a:gd name="connsiteX80" fmla="*/ 81421 w 289497"/>
              <a:gd name="connsiteY80" fmla="*/ 208076 h 289497"/>
              <a:gd name="connsiteX81" fmla="*/ 189982 w 289497"/>
              <a:gd name="connsiteY81" fmla="*/ 208076 h 289497"/>
              <a:gd name="connsiteX82" fmla="*/ 199029 w 289497"/>
              <a:gd name="connsiteY82" fmla="*/ 217123 h 289497"/>
              <a:gd name="connsiteX83" fmla="*/ 208076 w 289497"/>
              <a:gd name="connsiteY83" fmla="*/ 208076 h 289497"/>
              <a:gd name="connsiteX84" fmla="*/ 199029 w 289497"/>
              <a:gd name="connsiteY84" fmla="*/ 199029 h 289497"/>
              <a:gd name="connsiteX85" fmla="*/ 189982 w 289497"/>
              <a:gd name="connsiteY85" fmla="*/ 208076 h 28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89497" h="289497">
                <a:moveTo>
                  <a:pt x="135702" y="31664"/>
                </a:moveTo>
                <a:cubicBezTo>
                  <a:pt x="135702" y="14192"/>
                  <a:pt x="121510" y="0"/>
                  <a:pt x="104038" y="0"/>
                </a:cubicBezTo>
                <a:cubicBezTo>
                  <a:pt x="87697" y="0"/>
                  <a:pt x="74240" y="12383"/>
                  <a:pt x="72544" y="28215"/>
                </a:cubicBezTo>
                <a:cubicBezTo>
                  <a:pt x="56882" y="32173"/>
                  <a:pt x="45234" y="46421"/>
                  <a:pt x="45234" y="63327"/>
                </a:cubicBezTo>
                <a:cubicBezTo>
                  <a:pt x="45234" y="66720"/>
                  <a:pt x="45686" y="70056"/>
                  <a:pt x="46591" y="73166"/>
                </a:cubicBezTo>
                <a:cubicBezTo>
                  <a:pt x="30307" y="76728"/>
                  <a:pt x="18094" y="91203"/>
                  <a:pt x="18094" y="108561"/>
                </a:cubicBezTo>
                <a:cubicBezTo>
                  <a:pt x="18094" y="117043"/>
                  <a:pt x="20977" y="124846"/>
                  <a:pt x="25896" y="131009"/>
                </a:cubicBezTo>
                <a:cubicBezTo>
                  <a:pt x="10573" y="138246"/>
                  <a:pt x="0" y="153852"/>
                  <a:pt x="0" y="171889"/>
                </a:cubicBezTo>
                <a:cubicBezTo>
                  <a:pt x="0" y="191226"/>
                  <a:pt x="12100" y="207737"/>
                  <a:pt x="29176" y="214183"/>
                </a:cubicBezTo>
                <a:cubicBezTo>
                  <a:pt x="27875" y="217914"/>
                  <a:pt x="27140" y="221985"/>
                  <a:pt x="27140" y="226170"/>
                </a:cubicBezTo>
                <a:cubicBezTo>
                  <a:pt x="27140" y="246129"/>
                  <a:pt x="43368" y="262357"/>
                  <a:pt x="63327" y="262357"/>
                </a:cubicBezTo>
                <a:cubicBezTo>
                  <a:pt x="66494" y="262357"/>
                  <a:pt x="69604" y="261961"/>
                  <a:pt x="72544" y="261169"/>
                </a:cubicBezTo>
                <a:cubicBezTo>
                  <a:pt x="74184" y="277114"/>
                  <a:pt x="87697" y="289497"/>
                  <a:pt x="104038" y="289497"/>
                </a:cubicBezTo>
                <a:cubicBezTo>
                  <a:pt x="121510" y="289497"/>
                  <a:pt x="135702" y="275305"/>
                  <a:pt x="135702" y="257833"/>
                </a:cubicBezTo>
                <a:lnTo>
                  <a:pt x="135702" y="153795"/>
                </a:lnTo>
                <a:lnTo>
                  <a:pt x="108561" y="153795"/>
                </a:lnTo>
                <a:cubicBezTo>
                  <a:pt x="103586" y="153795"/>
                  <a:pt x="99515" y="157866"/>
                  <a:pt x="99515" y="162842"/>
                </a:cubicBezTo>
                <a:lnTo>
                  <a:pt x="99515" y="182462"/>
                </a:lnTo>
                <a:cubicBezTo>
                  <a:pt x="110031" y="186194"/>
                  <a:pt x="117608" y="196259"/>
                  <a:pt x="117608" y="208076"/>
                </a:cubicBezTo>
                <a:cubicBezTo>
                  <a:pt x="117608" y="223060"/>
                  <a:pt x="105452" y="235216"/>
                  <a:pt x="90468" y="235216"/>
                </a:cubicBezTo>
                <a:cubicBezTo>
                  <a:pt x="75484" y="235216"/>
                  <a:pt x="63327" y="223060"/>
                  <a:pt x="63327" y="208076"/>
                </a:cubicBezTo>
                <a:cubicBezTo>
                  <a:pt x="63327" y="196259"/>
                  <a:pt x="70904" y="186194"/>
                  <a:pt x="81421" y="182462"/>
                </a:cubicBezTo>
                <a:lnTo>
                  <a:pt x="81421" y="162842"/>
                </a:lnTo>
                <a:cubicBezTo>
                  <a:pt x="81421" y="147858"/>
                  <a:pt x="93578" y="135702"/>
                  <a:pt x="108561" y="135702"/>
                </a:cubicBezTo>
                <a:lnTo>
                  <a:pt x="135702" y="135702"/>
                </a:lnTo>
                <a:lnTo>
                  <a:pt x="135702" y="90468"/>
                </a:lnTo>
                <a:lnTo>
                  <a:pt x="116082" y="90468"/>
                </a:lnTo>
                <a:cubicBezTo>
                  <a:pt x="112350" y="100985"/>
                  <a:pt x="102285" y="108561"/>
                  <a:pt x="90468" y="108561"/>
                </a:cubicBezTo>
                <a:cubicBezTo>
                  <a:pt x="75484" y="108561"/>
                  <a:pt x="63327" y="96405"/>
                  <a:pt x="63327" y="81421"/>
                </a:cubicBezTo>
                <a:cubicBezTo>
                  <a:pt x="63327" y="66437"/>
                  <a:pt x="75484" y="54281"/>
                  <a:pt x="90468" y="54281"/>
                </a:cubicBezTo>
                <a:cubicBezTo>
                  <a:pt x="102285" y="54281"/>
                  <a:pt x="112350" y="61857"/>
                  <a:pt x="116082" y="72374"/>
                </a:cubicBezTo>
                <a:lnTo>
                  <a:pt x="135702" y="72374"/>
                </a:lnTo>
                <a:lnTo>
                  <a:pt x="135702" y="31664"/>
                </a:lnTo>
                <a:close/>
                <a:moveTo>
                  <a:pt x="153795" y="90468"/>
                </a:moveTo>
                <a:lnTo>
                  <a:pt x="153795" y="199029"/>
                </a:lnTo>
                <a:lnTo>
                  <a:pt x="173416" y="199029"/>
                </a:lnTo>
                <a:cubicBezTo>
                  <a:pt x="177147" y="188512"/>
                  <a:pt x="187212" y="180936"/>
                  <a:pt x="199029" y="180936"/>
                </a:cubicBezTo>
                <a:cubicBezTo>
                  <a:pt x="214013" y="180936"/>
                  <a:pt x="226170" y="193092"/>
                  <a:pt x="226170" y="208076"/>
                </a:cubicBezTo>
                <a:cubicBezTo>
                  <a:pt x="226170" y="223060"/>
                  <a:pt x="214013" y="235216"/>
                  <a:pt x="199029" y="235216"/>
                </a:cubicBezTo>
                <a:cubicBezTo>
                  <a:pt x="187212" y="235216"/>
                  <a:pt x="177147" y="227640"/>
                  <a:pt x="173416" y="217123"/>
                </a:cubicBezTo>
                <a:lnTo>
                  <a:pt x="153795" y="217123"/>
                </a:lnTo>
                <a:lnTo>
                  <a:pt x="153795" y="257833"/>
                </a:lnTo>
                <a:cubicBezTo>
                  <a:pt x="153795" y="275305"/>
                  <a:pt x="167987" y="289497"/>
                  <a:pt x="185459" y="289497"/>
                </a:cubicBezTo>
                <a:cubicBezTo>
                  <a:pt x="201800" y="289497"/>
                  <a:pt x="215257" y="277114"/>
                  <a:pt x="216953" y="261169"/>
                </a:cubicBezTo>
                <a:cubicBezTo>
                  <a:pt x="219893" y="261961"/>
                  <a:pt x="223003" y="262357"/>
                  <a:pt x="226170" y="262357"/>
                </a:cubicBezTo>
                <a:cubicBezTo>
                  <a:pt x="246129" y="262357"/>
                  <a:pt x="262357" y="246129"/>
                  <a:pt x="262357" y="226170"/>
                </a:cubicBezTo>
                <a:cubicBezTo>
                  <a:pt x="262357" y="221985"/>
                  <a:pt x="261622" y="217914"/>
                  <a:pt x="260321" y="214183"/>
                </a:cubicBezTo>
                <a:cubicBezTo>
                  <a:pt x="277397" y="207737"/>
                  <a:pt x="289497" y="191226"/>
                  <a:pt x="289497" y="171889"/>
                </a:cubicBezTo>
                <a:cubicBezTo>
                  <a:pt x="289497" y="153852"/>
                  <a:pt x="278924" y="138246"/>
                  <a:pt x="263601" y="131009"/>
                </a:cubicBezTo>
                <a:cubicBezTo>
                  <a:pt x="268520" y="124846"/>
                  <a:pt x="271403" y="117043"/>
                  <a:pt x="271403" y="108561"/>
                </a:cubicBezTo>
                <a:cubicBezTo>
                  <a:pt x="271403" y="91203"/>
                  <a:pt x="259190" y="76728"/>
                  <a:pt x="242906" y="73166"/>
                </a:cubicBezTo>
                <a:cubicBezTo>
                  <a:pt x="243811" y="70056"/>
                  <a:pt x="244263" y="66720"/>
                  <a:pt x="244263" y="63327"/>
                </a:cubicBezTo>
                <a:cubicBezTo>
                  <a:pt x="244263" y="46421"/>
                  <a:pt x="232615" y="32173"/>
                  <a:pt x="216953" y="28215"/>
                </a:cubicBezTo>
                <a:cubicBezTo>
                  <a:pt x="215200" y="12383"/>
                  <a:pt x="201800" y="0"/>
                  <a:pt x="185459" y="0"/>
                </a:cubicBezTo>
                <a:cubicBezTo>
                  <a:pt x="167987" y="0"/>
                  <a:pt x="153795" y="14192"/>
                  <a:pt x="153795" y="31664"/>
                </a:cubicBezTo>
                <a:lnTo>
                  <a:pt x="153795" y="72374"/>
                </a:lnTo>
                <a:lnTo>
                  <a:pt x="180936" y="72374"/>
                </a:lnTo>
                <a:cubicBezTo>
                  <a:pt x="195919" y="72374"/>
                  <a:pt x="208076" y="84531"/>
                  <a:pt x="208076" y="99515"/>
                </a:cubicBezTo>
                <a:lnTo>
                  <a:pt x="208076" y="101041"/>
                </a:lnTo>
                <a:cubicBezTo>
                  <a:pt x="218593" y="104773"/>
                  <a:pt x="226170" y="114838"/>
                  <a:pt x="226170" y="126655"/>
                </a:cubicBezTo>
                <a:cubicBezTo>
                  <a:pt x="226170" y="141639"/>
                  <a:pt x="214013" y="153795"/>
                  <a:pt x="199029" y="153795"/>
                </a:cubicBezTo>
                <a:cubicBezTo>
                  <a:pt x="184045" y="153795"/>
                  <a:pt x="171889" y="141639"/>
                  <a:pt x="171889" y="126655"/>
                </a:cubicBezTo>
                <a:cubicBezTo>
                  <a:pt x="171889" y="114838"/>
                  <a:pt x="179466" y="104773"/>
                  <a:pt x="189982" y="101041"/>
                </a:cubicBezTo>
                <a:lnTo>
                  <a:pt x="189982" y="99515"/>
                </a:lnTo>
                <a:cubicBezTo>
                  <a:pt x="189982" y="94539"/>
                  <a:pt x="185911" y="90468"/>
                  <a:pt x="180936" y="90468"/>
                </a:cubicBezTo>
                <a:lnTo>
                  <a:pt x="153795" y="90468"/>
                </a:lnTo>
                <a:close/>
                <a:moveTo>
                  <a:pt x="81421" y="81421"/>
                </a:moveTo>
                <a:cubicBezTo>
                  <a:pt x="81421" y="86397"/>
                  <a:pt x="85492" y="90468"/>
                  <a:pt x="90468" y="90468"/>
                </a:cubicBezTo>
                <a:cubicBezTo>
                  <a:pt x="95444" y="90468"/>
                  <a:pt x="99515" y="86397"/>
                  <a:pt x="99515" y="81421"/>
                </a:cubicBezTo>
                <a:cubicBezTo>
                  <a:pt x="99515" y="76445"/>
                  <a:pt x="95444" y="72374"/>
                  <a:pt x="90468" y="72374"/>
                </a:cubicBezTo>
                <a:cubicBezTo>
                  <a:pt x="85492" y="72374"/>
                  <a:pt x="81421" y="76445"/>
                  <a:pt x="81421" y="81421"/>
                </a:cubicBezTo>
                <a:close/>
                <a:moveTo>
                  <a:pt x="199029" y="117608"/>
                </a:moveTo>
                <a:cubicBezTo>
                  <a:pt x="194053" y="117608"/>
                  <a:pt x="189982" y="121679"/>
                  <a:pt x="189982" y="126655"/>
                </a:cubicBezTo>
                <a:cubicBezTo>
                  <a:pt x="189982" y="131631"/>
                  <a:pt x="194053" y="135702"/>
                  <a:pt x="199029" y="135702"/>
                </a:cubicBezTo>
                <a:cubicBezTo>
                  <a:pt x="204005" y="135702"/>
                  <a:pt x="208076" y="131631"/>
                  <a:pt x="208076" y="126655"/>
                </a:cubicBezTo>
                <a:cubicBezTo>
                  <a:pt x="208076" y="121679"/>
                  <a:pt x="204005" y="117608"/>
                  <a:pt x="199029" y="117608"/>
                </a:cubicBezTo>
                <a:close/>
                <a:moveTo>
                  <a:pt x="81421" y="208076"/>
                </a:moveTo>
                <a:cubicBezTo>
                  <a:pt x="81421" y="213052"/>
                  <a:pt x="85492" y="217123"/>
                  <a:pt x="90468" y="217123"/>
                </a:cubicBezTo>
                <a:cubicBezTo>
                  <a:pt x="95444" y="217123"/>
                  <a:pt x="99515" y="213052"/>
                  <a:pt x="99515" y="208076"/>
                </a:cubicBezTo>
                <a:cubicBezTo>
                  <a:pt x="99515" y="203100"/>
                  <a:pt x="95444" y="199029"/>
                  <a:pt x="90468" y="199029"/>
                </a:cubicBezTo>
                <a:cubicBezTo>
                  <a:pt x="85492" y="199029"/>
                  <a:pt x="81421" y="203100"/>
                  <a:pt x="81421" y="208076"/>
                </a:cubicBezTo>
                <a:close/>
                <a:moveTo>
                  <a:pt x="189982" y="208076"/>
                </a:moveTo>
                <a:cubicBezTo>
                  <a:pt x="189982" y="213052"/>
                  <a:pt x="194053" y="217123"/>
                  <a:pt x="199029" y="217123"/>
                </a:cubicBezTo>
                <a:cubicBezTo>
                  <a:pt x="204005" y="217123"/>
                  <a:pt x="208076" y="213052"/>
                  <a:pt x="208076" y="208076"/>
                </a:cubicBezTo>
                <a:cubicBezTo>
                  <a:pt x="208076" y="203100"/>
                  <a:pt x="204005" y="199029"/>
                  <a:pt x="199029" y="199029"/>
                </a:cubicBezTo>
                <a:cubicBezTo>
                  <a:pt x="194053" y="199029"/>
                  <a:pt x="189982" y="203100"/>
                  <a:pt x="189982" y="208076"/>
                </a:cubicBezTo>
                <a:close/>
              </a:path>
            </a:pathLst>
          </a:custGeom>
          <a:solidFill>
            <a:schemeClr val="bg1"/>
          </a:solidFill>
          <a:ln w="558"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5428D9DA-2569-C2A1-627C-4553E3BE3CE0}"/>
              </a:ext>
            </a:extLst>
          </p:cNvPr>
          <p:cNvSpPr/>
          <p:nvPr/>
        </p:nvSpPr>
        <p:spPr>
          <a:xfrm>
            <a:off x="550332" y="3214375"/>
            <a:ext cx="265729" cy="266152"/>
          </a:xfrm>
          <a:custGeom>
            <a:avLst/>
            <a:gdLst>
              <a:gd name="connsiteX0" fmla="*/ 61766 w 265729"/>
              <a:gd name="connsiteY0" fmla="*/ 135641 h 266152"/>
              <a:gd name="connsiteX1" fmla="*/ 97037 w 265729"/>
              <a:gd name="connsiteY1" fmla="*/ 92701 h 266152"/>
              <a:gd name="connsiteX2" fmla="*/ 107667 w 265729"/>
              <a:gd name="connsiteY2" fmla="*/ 83341 h 266152"/>
              <a:gd name="connsiteX3" fmla="*/ 107349 w 265729"/>
              <a:gd name="connsiteY3" fmla="*/ 80750 h 266152"/>
              <a:gd name="connsiteX4" fmla="*/ 88471 w 265729"/>
              <a:gd name="connsiteY4" fmla="*/ 79428 h 266152"/>
              <a:gd name="connsiteX5" fmla="*/ 20148 w 265729"/>
              <a:gd name="connsiteY5" fmla="*/ 84240 h 266152"/>
              <a:gd name="connsiteX6" fmla="*/ 53939 w 265729"/>
              <a:gd name="connsiteY6" fmla="*/ 137227 h 266152"/>
              <a:gd name="connsiteX7" fmla="*/ 61660 w 265729"/>
              <a:gd name="connsiteY7" fmla="*/ 135694 h 266152"/>
              <a:gd name="connsiteX8" fmla="*/ 61766 w 265729"/>
              <a:gd name="connsiteY8" fmla="*/ 135641 h 266152"/>
              <a:gd name="connsiteX9" fmla="*/ 71337 w 265729"/>
              <a:gd name="connsiteY9" fmla="*/ 251028 h 266152"/>
              <a:gd name="connsiteX10" fmla="*/ 132785 w 265729"/>
              <a:gd name="connsiteY10" fmla="*/ 205497 h 266152"/>
              <a:gd name="connsiteX11" fmla="*/ 132257 w 265729"/>
              <a:gd name="connsiteY11" fmla="*/ 202324 h 266152"/>
              <a:gd name="connsiteX12" fmla="*/ 88576 w 265729"/>
              <a:gd name="connsiteY12" fmla="*/ 184133 h 266152"/>
              <a:gd name="connsiteX13" fmla="*/ 71020 w 265729"/>
              <a:gd name="connsiteY13" fmla="*/ 173398 h 266152"/>
              <a:gd name="connsiteX14" fmla="*/ 61660 w 265729"/>
              <a:gd name="connsiteY14" fmla="*/ 175725 h 266152"/>
              <a:gd name="connsiteX15" fmla="*/ 60391 w 265729"/>
              <a:gd name="connsiteY15" fmla="*/ 175672 h 266152"/>
              <a:gd name="connsiteX16" fmla="*/ 45848 w 265729"/>
              <a:gd name="connsiteY16" fmla="*/ 233524 h 266152"/>
              <a:gd name="connsiteX17" fmla="*/ 71337 w 265729"/>
              <a:gd name="connsiteY17" fmla="*/ 251028 h 266152"/>
              <a:gd name="connsiteX18" fmla="*/ 61607 w 265729"/>
              <a:gd name="connsiteY18" fmla="*/ 165149 h 266152"/>
              <a:gd name="connsiteX19" fmla="*/ 71073 w 265729"/>
              <a:gd name="connsiteY19" fmla="*/ 155683 h 266152"/>
              <a:gd name="connsiteX20" fmla="*/ 61607 w 265729"/>
              <a:gd name="connsiteY20" fmla="*/ 146217 h 266152"/>
              <a:gd name="connsiteX21" fmla="*/ 52141 w 265729"/>
              <a:gd name="connsiteY21" fmla="*/ 155683 h 266152"/>
              <a:gd name="connsiteX22" fmla="*/ 61607 w 265729"/>
              <a:gd name="connsiteY22" fmla="*/ 165149 h 266152"/>
              <a:gd name="connsiteX23" fmla="*/ 142198 w 265729"/>
              <a:gd name="connsiteY23" fmla="*/ 79269 h 266152"/>
              <a:gd name="connsiteX24" fmla="*/ 130987 w 265729"/>
              <a:gd name="connsiteY24" fmla="*/ 68058 h 266152"/>
              <a:gd name="connsiteX25" fmla="*/ 119776 w 265729"/>
              <a:gd name="connsiteY25" fmla="*/ 79269 h 266152"/>
              <a:gd name="connsiteX26" fmla="*/ 130987 w 265729"/>
              <a:gd name="connsiteY26" fmla="*/ 90480 h 266152"/>
              <a:gd name="connsiteX27" fmla="*/ 142198 w 265729"/>
              <a:gd name="connsiteY27" fmla="*/ 79269 h 266152"/>
              <a:gd name="connsiteX28" fmla="*/ 203012 w 265729"/>
              <a:gd name="connsiteY28" fmla="*/ 106186 h 266152"/>
              <a:gd name="connsiteX29" fmla="*/ 191378 w 265729"/>
              <a:gd name="connsiteY29" fmla="*/ 101268 h 266152"/>
              <a:gd name="connsiteX30" fmla="*/ 152722 w 265729"/>
              <a:gd name="connsiteY30" fmla="*/ 88682 h 266152"/>
              <a:gd name="connsiteX31" fmla="*/ 130987 w 265729"/>
              <a:gd name="connsiteY31" fmla="*/ 102907 h 266152"/>
              <a:gd name="connsiteX32" fmla="*/ 116498 w 265729"/>
              <a:gd name="connsiteY32" fmla="*/ 97936 h 266152"/>
              <a:gd name="connsiteX33" fmla="*/ 108618 w 265729"/>
              <a:gd name="connsiteY33" fmla="*/ 104970 h 266152"/>
              <a:gd name="connsiteX34" fmla="*/ 77154 w 265729"/>
              <a:gd name="connsiteY34" fmla="*/ 142991 h 266152"/>
              <a:gd name="connsiteX35" fmla="*/ 81649 w 265729"/>
              <a:gd name="connsiteY35" fmla="*/ 155630 h 266152"/>
              <a:gd name="connsiteX36" fmla="*/ 81226 w 265729"/>
              <a:gd name="connsiteY36" fmla="*/ 159808 h 266152"/>
              <a:gd name="connsiteX37" fmla="*/ 138073 w 265729"/>
              <a:gd name="connsiteY37" fmla="*/ 186354 h 266152"/>
              <a:gd name="connsiteX38" fmla="*/ 152457 w 265729"/>
              <a:gd name="connsiteY38" fmla="*/ 180379 h 266152"/>
              <a:gd name="connsiteX39" fmla="*/ 157587 w 265729"/>
              <a:gd name="connsiteY39" fmla="*/ 181013 h 266152"/>
              <a:gd name="connsiteX40" fmla="*/ 172341 w 265729"/>
              <a:gd name="connsiteY40" fmla="*/ 163245 h 266152"/>
              <a:gd name="connsiteX41" fmla="*/ 203012 w 265729"/>
              <a:gd name="connsiteY41" fmla="*/ 106186 h 266152"/>
              <a:gd name="connsiteX42" fmla="*/ 142833 w 265729"/>
              <a:gd name="connsiteY42" fmla="*/ 200632 h 266152"/>
              <a:gd name="connsiteX43" fmla="*/ 152404 w 265729"/>
              <a:gd name="connsiteY43" fmla="*/ 210204 h 266152"/>
              <a:gd name="connsiteX44" fmla="*/ 161976 w 265729"/>
              <a:gd name="connsiteY44" fmla="*/ 200632 h 266152"/>
              <a:gd name="connsiteX45" fmla="*/ 152404 w 265729"/>
              <a:gd name="connsiteY45" fmla="*/ 191061 h 266152"/>
              <a:gd name="connsiteX46" fmla="*/ 142833 w 265729"/>
              <a:gd name="connsiteY46" fmla="*/ 200632 h 266152"/>
              <a:gd name="connsiteX47" fmla="*/ 209569 w 265729"/>
              <a:gd name="connsiteY47" fmla="*/ 213482 h 266152"/>
              <a:gd name="connsiteX48" fmla="*/ 169961 w 265729"/>
              <a:gd name="connsiteY48" fmla="*/ 210680 h 266152"/>
              <a:gd name="connsiteX49" fmla="*/ 152404 w 265729"/>
              <a:gd name="connsiteY49" fmla="*/ 220886 h 266152"/>
              <a:gd name="connsiteX50" fmla="*/ 143309 w 265729"/>
              <a:gd name="connsiteY50" fmla="*/ 218718 h 266152"/>
              <a:gd name="connsiteX51" fmla="*/ 90057 w 265729"/>
              <a:gd name="connsiteY51" fmla="*/ 259066 h 266152"/>
              <a:gd name="connsiteX52" fmla="*/ 133050 w 265729"/>
              <a:gd name="connsiteY52" fmla="*/ 266152 h 266152"/>
              <a:gd name="connsiteX53" fmla="*/ 227126 w 265729"/>
              <a:gd name="connsiteY53" fmla="*/ 227179 h 266152"/>
              <a:gd name="connsiteX54" fmla="*/ 240293 w 265729"/>
              <a:gd name="connsiteY54" fmla="*/ 211843 h 266152"/>
              <a:gd name="connsiteX55" fmla="*/ 209569 w 265729"/>
              <a:gd name="connsiteY55" fmla="*/ 213482 h 266152"/>
              <a:gd name="connsiteX56" fmla="*/ 45425 w 265729"/>
              <a:gd name="connsiteY56" fmla="*/ 167476 h 266152"/>
              <a:gd name="connsiteX57" fmla="*/ 41565 w 265729"/>
              <a:gd name="connsiteY57" fmla="*/ 155683 h 266152"/>
              <a:gd name="connsiteX58" fmla="*/ 42464 w 265729"/>
              <a:gd name="connsiteY58" fmla="*/ 149760 h 266152"/>
              <a:gd name="connsiteX59" fmla="*/ 5764 w 265729"/>
              <a:gd name="connsiteY59" fmla="*/ 94129 h 266152"/>
              <a:gd name="connsiteX60" fmla="*/ 0 w 265729"/>
              <a:gd name="connsiteY60" fmla="*/ 133103 h 266152"/>
              <a:gd name="connsiteX61" fmla="*/ 30883 w 265729"/>
              <a:gd name="connsiteY61" fmla="*/ 218347 h 266152"/>
              <a:gd name="connsiteX62" fmla="*/ 45425 w 265729"/>
              <a:gd name="connsiteY62" fmla="*/ 167476 h 266152"/>
              <a:gd name="connsiteX63" fmla="*/ 265624 w 265729"/>
              <a:gd name="connsiteY63" fmla="*/ 122103 h 266152"/>
              <a:gd name="connsiteX64" fmla="*/ 234952 w 265729"/>
              <a:gd name="connsiteY64" fmla="*/ 47540 h 266152"/>
              <a:gd name="connsiteX65" fmla="*/ 228183 w 265729"/>
              <a:gd name="connsiteY65" fmla="*/ 48387 h 266152"/>
              <a:gd name="connsiteX66" fmla="*/ 223265 w 265729"/>
              <a:gd name="connsiteY66" fmla="*/ 96932 h 266152"/>
              <a:gd name="connsiteX67" fmla="*/ 265624 w 265729"/>
              <a:gd name="connsiteY67" fmla="*/ 122103 h 266152"/>
              <a:gd name="connsiteX68" fmla="*/ 89105 w 265729"/>
              <a:gd name="connsiteY68" fmla="*/ 62506 h 266152"/>
              <a:gd name="connsiteX69" fmla="*/ 112637 w 265729"/>
              <a:gd name="connsiteY69" fmla="*/ 64251 h 266152"/>
              <a:gd name="connsiteX70" fmla="*/ 130987 w 265729"/>
              <a:gd name="connsiteY70" fmla="*/ 55526 h 266152"/>
              <a:gd name="connsiteX71" fmla="*/ 143414 w 265729"/>
              <a:gd name="connsiteY71" fmla="*/ 59016 h 266152"/>
              <a:gd name="connsiteX72" fmla="*/ 178105 w 265729"/>
              <a:gd name="connsiteY72" fmla="*/ 43416 h 266152"/>
              <a:gd name="connsiteX73" fmla="*/ 210151 w 265729"/>
              <a:gd name="connsiteY73" fmla="*/ 34373 h 266152"/>
              <a:gd name="connsiteX74" fmla="*/ 208512 w 265729"/>
              <a:gd name="connsiteY74" fmla="*/ 23426 h 266152"/>
              <a:gd name="connsiteX75" fmla="*/ 133050 w 265729"/>
              <a:gd name="connsiteY75" fmla="*/ 0 h 266152"/>
              <a:gd name="connsiteX76" fmla="*/ 38974 w 265729"/>
              <a:gd name="connsiteY76" fmla="*/ 39027 h 266152"/>
              <a:gd name="connsiteX77" fmla="*/ 17186 w 265729"/>
              <a:gd name="connsiteY77" fmla="*/ 67530 h 266152"/>
              <a:gd name="connsiteX78" fmla="*/ 89105 w 265729"/>
              <a:gd name="connsiteY78" fmla="*/ 62506 h 266152"/>
              <a:gd name="connsiteX79" fmla="*/ 251769 w 265729"/>
              <a:gd name="connsiteY79" fmla="*/ 193335 h 266152"/>
              <a:gd name="connsiteX80" fmla="*/ 265729 w 265729"/>
              <a:gd name="connsiteY80" fmla="*/ 143150 h 266152"/>
              <a:gd name="connsiteX81" fmla="*/ 218400 w 265729"/>
              <a:gd name="connsiteY81" fmla="*/ 113536 h 266152"/>
              <a:gd name="connsiteX82" fmla="*/ 185773 w 265729"/>
              <a:gd name="connsiteY82" fmla="*/ 173504 h 266152"/>
              <a:gd name="connsiteX83" fmla="*/ 170648 w 265729"/>
              <a:gd name="connsiteY83" fmla="*/ 191801 h 266152"/>
              <a:gd name="connsiteX84" fmla="*/ 171495 w 265729"/>
              <a:gd name="connsiteY84" fmla="*/ 193758 h 266152"/>
              <a:gd name="connsiteX85" fmla="*/ 251769 w 265729"/>
              <a:gd name="connsiteY85" fmla="*/ 193335 h 266152"/>
              <a:gd name="connsiteX86" fmla="*/ 155260 w 265729"/>
              <a:gd name="connsiteY86" fmla="*/ 71919 h 266152"/>
              <a:gd name="connsiteX87" fmla="*/ 197671 w 265729"/>
              <a:gd name="connsiteY87" fmla="*/ 85562 h 266152"/>
              <a:gd name="connsiteX88" fmla="*/ 207613 w 265729"/>
              <a:gd name="connsiteY88" fmla="*/ 89687 h 266152"/>
              <a:gd name="connsiteX89" fmla="*/ 211367 w 265729"/>
              <a:gd name="connsiteY89" fmla="*/ 51507 h 266152"/>
              <a:gd name="connsiteX90" fmla="*/ 183816 w 265729"/>
              <a:gd name="connsiteY90" fmla="*/ 59439 h 266152"/>
              <a:gd name="connsiteX91" fmla="*/ 155260 w 265729"/>
              <a:gd name="connsiteY91" fmla="*/ 71919 h 2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65729" h="266152">
                <a:moveTo>
                  <a:pt x="61766" y="135641"/>
                </a:moveTo>
                <a:cubicBezTo>
                  <a:pt x="71549" y="119988"/>
                  <a:pt x="83288" y="105604"/>
                  <a:pt x="97037" y="92701"/>
                </a:cubicBezTo>
                <a:cubicBezTo>
                  <a:pt x="100475" y="89475"/>
                  <a:pt x="104018" y="86355"/>
                  <a:pt x="107667" y="83341"/>
                </a:cubicBezTo>
                <a:cubicBezTo>
                  <a:pt x="107508" y="82495"/>
                  <a:pt x="107402" y="81649"/>
                  <a:pt x="107349" y="80750"/>
                </a:cubicBezTo>
                <a:cubicBezTo>
                  <a:pt x="101109" y="80115"/>
                  <a:pt x="94816" y="79692"/>
                  <a:pt x="88471" y="79428"/>
                </a:cubicBezTo>
                <a:cubicBezTo>
                  <a:pt x="65890" y="78529"/>
                  <a:pt x="43045" y="80168"/>
                  <a:pt x="20148" y="84240"/>
                </a:cubicBezTo>
                <a:cubicBezTo>
                  <a:pt x="27445" y="104124"/>
                  <a:pt x="38974" y="121892"/>
                  <a:pt x="53939" y="137227"/>
                </a:cubicBezTo>
                <a:cubicBezTo>
                  <a:pt x="56319" y="136223"/>
                  <a:pt x="58910" y="135694"/>
                  <a:pt x="61660" y="135694"/>
                </a:cubicBezTo>
                <a:cubicBezTo>
                  <a:pt x="61660" y="135641"/>
                  <a:pt x="61713" y="135641"/>
                  <a:pt x="61766" y="135641"/>
                </a:cubicBezTo>
                <a:close/>
                <a:moveTo>
                  <a:pt x="71337" y="251028"/>
                </a:moveTo>
                <a:cubicBezTo>
                  <a:pt x="94922" y="236116"/>
                  <a:pt x="115334" y="220992"/>
                  <a:pt x="132785" y="205497"/>
                </a:cubicBezTo>
                <a:cubicBezTo>
                  <a:pt x="132521" y="204440"/>
                  <a:pt x="132362" y="203382"/>
                  <a:pt x="132257" y="202324"/>
                </a:cubicBezTo>
                <a:cubicBezTo>
                  <a:pt x="116921" y="197671"/>
                  <a:pt x="102273" y="191589"/>
                  <a:pt x="88576" y="184133"/>
                </a:cubicBezTo>
                <a:cubicBezTo>
                  <a:pt x="82442" y="180802"/>
                  <a:pt x="76625" y="177206"/>
                  <a:pt x="71020" y="173398"/>
                </a:cubicBezTo>
                <a:cubicBezTo>
                  <a:pt x="68217" y="174879"/>
                  <a:pt x="65044" y="175725"/>
                  <a:pt x="61660" y="175725"/>
                </a:cubicBezTo>
                <a:cubicBezTo>
                  <a:pt x="61237" y="175725"/>
                  <a:pt x="60814" y="175725"/>
                  <a:pt x="60391" y="175672"/>
                </a:cubicBezTo>
                <a:cubicBezTo>
                  <a:pt x="53146" y="193652"/>
                  <a:pt x="48228" y="213059"/>
                  <a:pt x="45848" y="233524"/>
                </a:cubicBezTo>
                <a:cubicBezTo>
                  <a:pt x="53728" y="240399"/>
                  <a:pt x="62241" y="246269"/>
                  <a:pt x="71337" y="251028"/>
                </a:cubicBezTo>
                <a:close/>
                <a:moveTo>
                  <a:pt x="61607" y="165149"/>
                </a:moveTo>
                <a:cubicBezTo>
                  <a:pt x="66842" y="165149"/>
                  <a:pt x="71073" y="160918"/>
                  <a:pt x="71073" y="155683"/>
                </a:cubicBezTo>
                <a:cubicBezTo>
                  <a:pt x="71073" y="150448"/>
                  <a:pt x="66842" y="146217"/>
                  <a:pt x="61607" y="146217"/>
                </a:cubicBezTo>
                <a:cubicBezTo>
                  <a:pt x="56372" y="146217"/>
                  <a:pt x="52141" y="150448"/>
                  <a:pt x="52141" y="155683"/>
                </a:cubicBezTo>
                <a:cubicBezTo>
                  <a:pt x="52141" y="160918"/>
                  <a:pt x="56372" y="165149"/>
                  <a:pt x="61607" y="165149"/>
                </a:cubicBezTo>
                <a:close/>
                <a:moveTo>
                  <a:pt x="142198" y="79269"/>
                </a:moveTo>
                <a:cubicBezTo>
                  <a:pt x="142198" y="73082"/>
                  <a:pt x="137174" y="68058"/>
                  <a:pt x="130987" y="68058"/>
                </a:cubicBezTo>
                <a:cubicBezTo>
                  <a:pt x="124800" y="68058"/>
                  <a:pt x="119776" y="73082"/>
                  <a:pt x="119776" y="79269"/>
                </a:cubicBezTo>
                <a:cubicBezTo>
                  <a:pt x="119776" y="85456"/>
                  <a:pt x="124800" y="90480"/>
                  <a:pt x="130987" y="90480"/>
                </a:cubicBezTo>
                <a:cubicBezTo>
                  <a:pt x="137174" y="90480"/>
                  <a:pt x="142198" y="85456"/>
                  <a:pt x="142198" y="79269"/>
                </a:cubicBezTo>
                <a:close/>
                <a:moveTo>
                  <a:pt x="203012" y="106186"/>
                </a:moveTo>
                <a:cubicBezTo>
                  <a:pt x="199204" y="104494"/>
                  <a:pt x="195344" y="102854"/>
                  <a:pt x="191378" y="101268"/>
                </a:cubicBezTo>
                <a:cubicBezTo>
                  <a:pt x="178686" y="96244"/>
                  <a:pt x="165783" y="92014"/>
                  <a:pt x="152722" y="88682"/>
                </a:cubicBezTo>
                <a:cubicBezTo>
                  <a:pt x="149073" y="97037"/>
                  <a:pt x="140718" y="102907"/>
                  <a:pt x="130987" y="102907"/>
                </a:cubicBezTo>
                <a:cubicBezTo>
                  <a:pt x="125541" y="102907"/>
                  <a:pt x="120517" y="101056"/>
                  <a:pt x="116498" y="97936"/>
                </a:cubicBezTo>
                <a:cubicBezTo>
                  <a:pt x="113801" y="100210"/>
                  <a:pt x="111157" y="102537"/>
                  <a:pt x="108618" y="104970"/>
                </a:cubicBezTo>
                <a:cubicBezTo>
                  <a:pt x="96456" y="116392"/>
                  <a:pt x="85932" y="129136"/>
                  <a:pt x="77154" y="142991"/>
                </a:cubicBezTo>
                <a:cubicBezTo>
                  <a:pt x="79957" y="146429"/>
                  <a:pt x="81649" y="150871"/>
                  <a:pt x="81649" y="155630"/>
                </a:cubicBezTo>
                <a:cubicBezTo>
                  <a:pt x="81649" y="157058"/>
                  <a:pt x="81490" y="158433"/>
                  <a:pt x="81226" y="159808"/>
                </a:cubicBezTo>
                <a:cubicBezTo>
                  <a:pt x="97989" y="171124"/>
                  <a:pt x="117185" y="180114"/>
                  <a:pt x="138073" y="186354"/>
                </a:cubicBezTo>
                <a:cubicBezTo>
                  <a:pt x="141722" y="182653"/>
                  <a:pt x="146852" y="180379"/>
                  <a:pt x="152457" y="180379"/>
                </a:cubicBezTo>
                <a:cubicBezTo>
                  <a:pt x="154202" y="180379"/>
                  <a:pt x="155947" y="180590"/>
                  <a:pt x="157587" y="181013"/>
                </a:cubicBezTo>
                <a:cubicBezTo>
                  <a:pt x="162875" y="175143"/>
                  <a:pt x="167793" y="169274"/>
                  <a:pt x="172341" y="163245"/>
                </a:cubicBezTo>
                <a:cubicBezTo>
                  <a:pt x="186248" y="144895"/>
                  <a:pt x="196560" y="125699"/>
                  <a:pt x="203012" y="106186"/>
                </a:cubicBezTo>
                <a:close/>
                <a:moveTo>
                  <a:pt x="142833" y="200632"/>
                </a:moveTo>
                <a:cubicBezTo>
                  <a:pt x="142833" y="205920"/>
                  <a:pt x="147116" y="210204"/>
                  <a:pt x="152404" y="210204"/>
                </a:cubicBezTo>
                <a:cubicBezTo>
                  <a:pt x="157692" y="210204"/>
                  <a:pt x="161976" y="205920"/>
                  <a:pt x="161976" y="200632"/>
                </a:cubicBezTo>
                <a:cubicBezTo>
                  <a:pt x="161976" y="195344"/>
                  <a:pt x="157692" y="191061"/>
                  <a:pt x="152404" y="191061"/>
                </a:cubicBezTo>
                <a:cubicBezTo>
                  <a:pt x="147116" y="191061"/>
                  <a:pt x="142833" y="195344"/>
                  <a:pt x="142833" y="200632"/>
                </a:cubicBezTo>
                <a:close/>
                <a:moveTo>
                  <a:pt x="209569" y="213482"/>
                </a:moveTo>
                <a:cubicBezTo>
                  <a:pt x="196137" y="213482"/>
                  <a:pt x="182917" y="212531"/>
                  <a:pt x="169961" y="210680"/>
                </a:cubicBezTo>
                <a:cubicBezTo>
                  <a:pt x="166471" y="216761"/>
                  <a:pt x="159914" y="220886"/>
                  <a:pt x="152404" y="220886"/>
                </a:cubicBezTo>
                <a:cubicBezTo>
                  <a:pt x="149126" y="220886"/>
                  <a:pt x="146059" y="220093"/>
                  <a:pt x="143309" y="218718"/>
                </a:cubicBezTo>
                <a:cubicBezTo>
                  <a:pt x="127762" y="232467"/>
                  <a:pt x="110099" y="245846"/>
                  <a:pt x="90057" y="259066"/>
                </a:cubicBezTo>
                <a:cubicBezTo>
                  <a:pt x="103701" y="263720"/>
                  <a:pt x="118190" y="266152"/>
                  <a:pt x="133050" y="266152"/>
                </a:cubicBezTo>
                <a:cubicBezTo>
                  <a:pt x="168586" y="266152"/>
                  <a:pt x="202007" y="252297"/>
                  <a:pt x="227126" y="227179"/>
                </a:cubicBezTo>
                <a:cubicBezTo>
                  <a:pt x="231938" y="222366"/>
                  <a:pt x="236327" y="217237"/>
                  <a:pt x="240293" y="211843"/>
                </a:cubicBezTo>
                <a:cubicBezTo>
                  <a:pt x="229981" y="212954"/>
                  <a:pt x="219722" y="213482"/>
                  <a:pt x="209569" y="213482"/>
                </a:cubicBezTo>
                <a:close/>
                <a:moveTo>
                  <a:pt x="45425" y="167476"/>
                </a:moveTo>
                <a:cubicBezTo>
                  <a:pt x="42993" y="164144"/>
                  <a:pt x="41565" y="160072"/>
                  <a:pt x="41565" y="155683"/>
                </a:cubicBezTo>
                <a:cubicBezTo>
                  <a:pt x="41565" y="153621"/>
                  <a:pt x="41882" y="151611"/>
                  <a:pt x="42464" y="149760"/>
                </a:cubicBezTo>
                <a:cubicBezTo>
                  <a:pt x="26335" y="133420"/>
                  <a:pt x="13961" y="114700"/>
                  <a:pt x="5764" y="94129"/>
                </a:cubicBezTo>
                <a:cubicBezTo>
                  <a:pt x="2009" y="106609"/>
                  <a:pt x="0" y="119724"/>
                  <a:pt x="0" y="133103"/>
                </a:cubicBezTo>
                <a:cubicBezTo>
                  <a:pt x="0" y="164620"/>
                  <a:pt x="10894" y="194445"/>
                  <a:pt x="30883" y="218347"/>
                </a:cubicBezTo>
                <a:cubicBezTo>
                  <a:pt x="33897" y="200474"/>
                  <a:pt x="38762" y="183446"/>
                  <a:pt x="45425" y="167476"/>
                </a:cubicBezTo>
                <a:close/>
                <a:moveTo>
                  <a:pt x="265624" y="122103"/>
                </a:moveTo>
                <a:cubicBezTo>
                  <a:pt x="263402" y="94552"/>
                  <a:pt x="252720" y="68693"/>
                  <a:pt x="234952" y="47540"/>
                </a:cubicBezTo>
                <a:cubicBezTo>
                  <a:pt x="232678" y="47805"/>
                  <a:pt x="230404" y="48069"/>
                  <a:pt x="228183" y="48387"/>
                </a:cubicBezTo>
                <a:cubicBezTo>
                  <a:pt x="228765" y="64886"/>
                  <a:pt x="227073" y="81067"/>
                  <a:pt x="223265" y="96932"/>
                </a:cubicBezTo>
                <a:cubicBezTo>
                  <a:pt x="239236" y="104970"/>
                  <a:pt x="253408" y="113589"/>
                  <a:pt x="265624" y="122103"/>
                </a:cubicBezTo>
                <a:close/>
                <a:moveTo>
                  <a:pt x="89105" y="62506"/>
                </a:moveTo>
                <a:cubicBezTo>
                  <a:pt x="96985" y="62823"/>
                  <a:pt x="104811" y="63405"/>
                  <a:pt x="112637" y="64251"/>
                </a:cubicBezTo>
                <a:cubicBezTo>
                  <a:pt x="116974" y="58963"/>
                  <a:pt x="123584" y="55526"/>
                  <a:pt x="130987" y="55526"/>
                </a:cubicBezTo>
                <a:cubicBezTo>
                  <a:pt x="135535" y="55526"/>
                  <a:pt x="139766" y="56795"/>
                  <a:pt x="143414" y="59016"/>
                </a:cubicBezTo>
                <a:cubicBezTo>
                  <a:pt x="154414" y="52987"/>
                  <a:pt x="165942" y="47752"/>
                  <a:pt x="178105" y="43416"/>
                </a:cubicBezTo>
                <a:cubicBezTo>
                  <a:pt x="188575" y="39661"/>
                  <a:pt x="199310" y="36647"/>
                  <a:pt x="210151" y="34373"/>
                </a:cubicBezTo>
                <a:cubicBezTo>
                  <a:pt x="209728" y="30724"/>
                  <a:pt x="209199" y="27075"/>
                  <a:pt x="208512" y="23426"/>
                </a:cubicBezTo>
                <a:cubicBezTo>
                  <a:pt x="186513" y="8197"/>
                  <a:pt x="160389" y="0"/>
                  <a:pt x="133050" y="0"/>
                </a:cubicBezTo>
                <a:cubicBezTo>
                  <a:pt x="97513" y="53"/>
                  <a:pt x="64092" y="13908"/>
                  <a:pt x="38974" y="39027"/>
                </a:cubicBezTo>
                <a:cubicBezTo>
                  <a:pt x="30354" y="47646"/>
                  <a:pt x="23056" y="57218"/>
                  <a:pt x="17186" y="67530"/>
                </a:cubicBezTo>
                <a:cubicBezTo>
                  <a:pt x="41300" y="63299"/>
                  <a:pt x="65361" y="61554"/>
                  <a:pt x="89105" y="62506"/>
                </a:cubicBezTo>
                <a:close/>
                <a:moveTo>
                  <a:pt x="251769" y="193335"/>
                </a:moveTo>
                <a:cubicBezTo>
                  <a:pt x="259648" y="177840"/>
                  <a:pt x="264407" y="160812"/>
                  <a:pt x="265729" y="143150"/>
                </a:cubicBezTo>
                <a:cubicBezTo>
                  <a:pt x="252562" y="133208"/>
                  <a:pt x="236644" y="122844"/>
                  <a:pt x="218400" y="113536"/>
                </a:cubicBezTo>
                <a:cubicBezTo>
                  <a:pt x="211314" y="134160"/>
                  <a:pt x="200421" y="154149"/>
                  <a:pt x="185773" y="173504"/>
                </a:cubicBezTo>
                <a:cubicBezTo>
                  <a:pt x="181066" y="179691"/>
                  <a:pt x="176042" y="185773"/>
                  <a:pt x="170648" y="191801"/>
                </a:cubicBezTo>
                <a:cubicBezTo>
                  <a:pt x="170966" y="192436"/>
                  <a:pt x="171230" y="193123"/>
                  <a:pt x="171495" y="193758"/>
                </a:cubicBezTo>
                <a:cubicBezTo>
                  <a:pt x="196825" y="197565"/>
                  <a:pt x="223953" y="197565"/>
                  <a:pt x="251769" y="193335"/>
                </a:cubicBezTo>
                <a:close/>
                <a:moveTo>
                  <a:pt x="155260" y="71919"/>
                </a:moveTo>
                <a:cubicBezTo>
                  <a:pt x="169591" y="75515"/>
                  <a:pt x="183763" y="80063"/>
                  <a:pt x="197671" y="85562"/>
                </a:cubicBezTo>
                <a:cubicBezTo>
                  <a:pt x="201055" y="86884"/>
                  <a:pt x="204334" y="88259"/>
                  <a:pt x="207613" y="89687"/>
                </a:cubicBezTo>
                <a:cubicBezTo>
                  <a:pt x="210362" y="77207"/>
                  <a:pt x="211579" y="64462"/>
                  <a:pt x="211367" y="51507"/>
                </a:cubicBezTo>
                <a:cubicBezTo>
                  <a:pt x="202060" y="53569"/>
                  <a:pt x="192806" y="56213"/>
                  <a:pt x="183816" y="59439"/>
                </a:cubicBezTo>
                <a:cubicBezTo>
                  <a:pt x="173821" y="62982"/>
                  <a:pt x="164356" y="67159"/>
                  <a:pt x="155260" y="71919"/>
                </a:cubicBezTo>
                <a:close/>
              </a:path>
            </a:pathLst>
          </a:custGeom>
          <a:solidFill>
            <a:schemeClr val="bg1"/>
          </a:solidFill>
          <a:ln w="521"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958C4A04-83BE-0225-D0E6-73475AF04B68}"/>
              </a:ext>
            </a:extLst>
          </p:cNvPr>
          <p:cNvSpPr/>
          <p:nvPr/>
        </p:nvSpPr>
        <p:spPr>
          <a:xfrm>
            <a:off x="9150349" y="3183367"/>
            <a:ext cx="433918" cy="307714"/>
          </a:xfrm>
          <a:custGeom>
            <a:avLst/>
            <a:gdLst>
              <a:gd name="connsiteX0" fmla="*/ 112428 w 359449"/>
              <a:gd name="connsiteY0" fmla="*/ 201494 h 254904"/>
              <a:gd name="connsiteX1" fmla="*/ 96704 w 359449"/>
              <a:gd name="connsiteY1" fmla="*/ 239793 h 254904"/>
              <a:gd name="connsiteX2" fmla="*/ 54530 w 359449"/>
              <a:gd name="connsiteY2" fmla="*/ 254057 h 254904"/>
              <a:gd name="connsiteX3" fmla="*/ 1854 w 359449"/>
              <a:gd name="connsiteY3" fmla="*/ 235357 h 254904"/>
              <a:gd name="connsiteX4" fmla="*/ 1180 w 359449"/>
              <a:gd name="connsiteY4" fmla="*/ 228168 h 254904"/>
              <a:gd name="connsiteX5" fmla="*/ 13703 w 359449"/>
              <a:gd name="connsiteY5" fmla="*/ 213230 h 254904"/>
              <a:gd name="connsiteX6" fmla="*/ 17578 w 359449"/>
              <a:gd name="connsiteY6" fmla="*/ 211433 h 254904"/>
              <a:gd name="connsiteX7" fmla="*/ 20666 w 359449"/>
              <a:gd name="connsiteY7" fmla="*/ 212500 h 254904"/>
              <a:gd name="connsiteX8" fmla="*/ 54024 w 359449"/>
              <a:gd name="connsiteY8" fmla="*/ 225697 h 254904"/>
              <a:gd name="connsiteX9" fmla="*/ 81541 w 359449"/>
              <a:gd name="connsiteY9" fmla="*/ 202673 h 254904"/>
              <a:gd name="connsiteX10" fmla="*/ 81541 w 359449"/>
              <a:gd name="connsiteY10" fmla="*/ 202224 h 254904"/>
              <a:gd name="connsiteX11" fmla="*/ 52508 w 359449"/>
              <a:gd name="connsiteY11" fmla="*/ 179648 h 254904"/>
              <a:gd name="connsiteX12" fmla="*/ 28922 w 359449"/>
              <a:gd name="connsiteY12" fmla="*/ 184309 h 254904"/>
              <a:gd name="connsiteX13" fmla="*/ 24373 w 359449"/>
              <a:gd name="connsiteY13" fmla="*/ 183804 h 254904"/>
              <a:gd name="connsiteX14" fmla="*/ 10446 w 359449"/>
              <a:gd name="connsiteY14" fmla="*/ 174538 h 254904"/>
              <a:gd name="connsiteX15" fmla="*/ 8199 w 359449"/>
              <a:gd name="connsiteY15" fmla="*/ 170045 h 254904"/>
              <a:gd name="connsiteX16" fmla="*/ 12074 w 359449"/>
              <a:gd name="connsiteY16" fmla="*/ 102881 h 254904"/>
              <a:gd name="connsiteX17" fmla="*/ 17128 w 359449"/>
              <a:gd name="connsiteY17" fmla="*/ 98107 h 254904"/>
              <a:gd name="connsiteX18" fmla="*/ 100467 w 359449"/>
              <a:gd name="connsiteY18" fmla="*/ 98107 h 254904"/>
              <a:gd name="connsiteX19" fmla="*/ 105521 w 359449"/>
              <a:gd name="connsiteY19" fmla="*/ 103162 h 254904"/>
              <a:gd name="connsiteX20" fmla="*/ 105521 w 359449"/>
              <a:gd name="connsiteY20" fmla="*/ 120346 h 254904"/>
              <a:gd name="connsiteX21" fmla="*/ 100467 w 359449"/>
              <a:gd name="connsiteY21" fmla="*/ 125400 h 254904"/>
              <a:gd name="connsiteX22" fmla="*/ 39142 w 359449"/>
              <a:gd name="connsiteY22" fmla="*/ 125400 h 254904"/>
              <a:gd name="connsiteX23" fmla="*/ 37121 w 359449"/>
              <a:gd name="connsiteY23" fmla="*/ 155613 h 254904"/>
              <a:gd name="connsiteX24" fmla="*/ 38974 w 359449"/>
              <a:gd name="connsiteY24" fmla="*/ 155164 h 254904"/>
              <a:gd name="connsiteX25" fmla="*/ 59135 w 359449"/>
              <a:gd name="connsiteY25" fmla="*/ 152524 h 254904"/>
              <a:gd name="connsiteX26" fmla="*/ 96929 w 359449"/>
              <a:gd name="connsiteY26" fmla="*/ 163980 h 254904"/>
              <a:gd name="connsiteX27" fmla="*/ 112372 w 359449"/>
              <a:gd name="connsiteY27" fmla="*/ 201100 h 254904"/>
              <a:gd name="connsiteX28" fmla="*/ 112372 w 359449"/>
              <a:gd name="connsiteY28" fmla="*/ 201494 h 254904"/>
              <a:gd name="connsiteX29" fmla="*/ 203235 w 359449"/>
              <a:gd name="connsiteY29" fmla="*/ 125119 h 254904"/>
              <a:gd name="connsiteX30" fmla="*/ 209076 w 359449"/>
              <a:gd name="connsiteY30" fmla="*/ 124782 h 254904"/>
              <a:gd name="connsiteX31" fmla="*/ 248555 w 359449"/>
              <a:gd name="connsiteY31" fmla="*/ 143876 h 254904"/>
              <a:gd name="connsiteX32" fmla="*/ 255350 w 359449"/>
              <a:gd name="connsiteY32" fmla="*/ 145055 h 254904"/>
              <a:gd name="connsiteX33" fmla="*/ 271467 w 359449"/>
              <a:gd name="connsiteY33" fmla="*/ 135508 h 254904"/>
              <a:gd name="connsiteX34" fmla="*/ 273994 w 359449"/>
              <a:gd name="connsiteY34" fmla="*/ 131970 h 254904"/>
              <a:gd name="connsiteX35" fmla="*/ 273040 w 359449"/>
              <a:gd name="connsiteY35" fmla="*/ 127759 h 254904"/>
              <a:gd name="connsiteX36" fmla="*/ 245354 w 359449"/>
              <a:gd name="connsiteY36" fmla="*/ 104116 h 254904"/>
              <a:gd name="connsiteX37" fmla="*/ 208795 w 359449"/>
              <a:gd name="connsiteY37" fmla="*/ 95243 h 254904"/>
              <a:gd name="connsiteX38" fmla="*/ 202112 w 359449"/>
              <a:gd name="connsiteY38" fmla="*/ 95524 h 254904"/>
              <a:gd name="connsiteX39" fmla="*/ 197339 w 359449"/>
              <a:gd name="connsiteY39" fmla="*/ 100859 h 254904"/>
              <a:gd name="connsiteX40" fmla="*/ 197339 w 359449"/>
              <a:gd name="connsiteY40" fmla="*/ 119897 h 254904"/>
              <a:gd name="connsiteX41" fmla="*/ 199136 w 359449"/>
              <a:gd name="connsiteY41" fmla="*/ 123884 h 254904"/>
              <a:gd name="connsiteX42" fmla="*/ 203235 w 359449"/>
              <a:gd name="connsiteY42" fmla="*/ 125119 h 254904"/>
              <a:gd name="connsiteX43" fmla="*/ 171787 w 359449"/>
              <a:gd name="connsiteY43" fmla="*/ 105857 h 254904"/>
              <a:gd name="connsiteX44" fmla="*/ 170383 w 359449"/>
              <a:gd name="connsiteY44" fmla="*/ 105464 h 254904"/>
              <a:gd name="connsiteX45" fmla="*/ 168979 w 359449"/>
              <a:gd name="connsiteY45" fmla="*/ 105857 h 254904"/>
              <a:gd name="connsiteX46" fmla="*/ 129107 w 359449"/>
              <a:gd name="connsiteY46" fmla="*/ 180547 h 254904"/>
              <a:gd name="connsiteX47" fmla="*/ 153199 w 359449"/>
              <a:gd name="connsiteY47" fmla="*/ 232268 h 254904"/>
              <a:gd name="connsiteX48" fmla="*/ 205594 w 359449"/>
              <a:gd name="connsiteY48" fmla="*/ 254843 h 254904"/>
              <a:gd name="connsiteX49" fmla="*/ 264054 w 359449"/>
              <a:gd name="connsiteY49" fmla="*/ 232605 h 254904"/>
              <a:gd name="connsiteX50" fmla="*/ 288539 w 359449"/>
              <a:gd name="connsiteY50" fmla="*/ 175099 h 254904"/>
              <a:gd name="connsiteX51" fmla="*/ 288483 w 359449"/>
              <a:gd name="connsiteY51" fmla="*/ 171842 h 254904"/>
              <a:gd name="connsiteX52" fmla="*/ 283148 w 359449"/>
              <a:gd name="connsiteY52" fmla="*/ 166844 h 254904"/>
              <a:gd name="connsiteX53" fmla="*/ 203011 w 359449"/>
              <a:gd name="connsiteY53" fmla="*/ 166844 h 254904"/>
              <a:gd name="connsiteX54" fmla="*/ 197676 w 359449"/>
              <a:gd name="connsiteY54" fmla="*/ 172179 h 254904"/>
              <a:gd name="connsiteX55" fmla="*/ 197676 w 359449"/>
              <a:gd name="connsiteY55" fmla="*/ 188970 h 254904"/>
              <a:gd name="connsiteX56" fmla="*/ 203011 w 359449"/>
              <a:gd name="connsiteY56" fmla="*/ 194305 h 254904"/>
              <a:gd name="connsiteX57" fmla="*/ 255518 w 359449"/>
              <a:gd name="connsiteY57" fmla="*/ 194305 h 254904"/>
              <a:gd name="connsiteX58" fmla="*/ 254788 w 359449"/>
              <a:gd name="connsiteY58" fmla="*/ 195878 h 254904"/>
              <a:gd name="connsiteX59" fmla="*/ 235021 w 359449"/>
              <a:gd name="connsiteY59" fmla="*/ 218116 h 254904"/>
              <a:gd name="connsiteX60" fmla="*/ 205033 w 359449"/>
              <a:gd name="connsiteY60" fmla="*/ 225192 h 254904"/>
              <a:gd name="connsiteX61" fmla="*/ 158927 w 359449"/>
              <a:gd name="connsiteY61" fmla="*/ 179199 h 254904"/>
              <a:gd name="connsiteX62" fmla="*/ 173135 w 359449"/>
              <a:gd name="connsiteY62" fmla="*/ 139889 h 254904"/>
              <a:gd name="connsiteX63" fmla="*/ 173135 w 359449"/>
              <a:gd name="connsiteY63" fmla="*/ 108216 h 254904"/>
              <a:gd name="connsiteX64" fmla="*/ 171787 w 359449"/>
              <a:gd name="connsiteY64" fmla="*/ 105857 h 254904"/>
              <a:gd name="connsiteX65" fmla="*/ 300164 w 359449"/>
              <a:gd name="connsiteY65" fmla="*/ 120346 h 254904"/>
              <a:gd name="connsiteX66" fmla="*/ 316281 w 359449"/>
              <a:gd name="connsiteY66" fmla="*/ 110743 h 254904"/>
              <a:gd name="connsiteX67" fmla="*/ 318752 w 359449"/>
              <a:gd name="connsiteY67" fmla="*/ 107373 h 254904"/>
              <a:gd name="connsiteX68" fmla="*/ 318078 w 359449"/>
              <a:gd name="connsiteY68" fmla="*/ 103330 h 254904"/>
              <a:gd name="connsiteX69" fmla="*/ 262875 w 359449"/>
              <a:gd name="connsiteY69" fmla="*/ 57562 h 254904"/>
              <a:gd name="connsiteX70" fmla="*/ 208514 w 359449"/>
              <a:gd name="connsiteY70" fmla="*/ 46442 h 254904"/>
              <a:gd name="connsiteX71" fmla="*/ 201832 w 359449"/>
              <a:gd name="connsiteY71" fmla="*/ 46723 h 254904"/>
              <a:gd name="connsiteX72" fmla="*/ 197058 w 359449"/>
              <a:gd name="connsiteY72" fmla="*/ 52058 h 254904"/>
              <a:gd name="connsiteX73" fmla="*/ 197058 w 359449"/>
              <a:gd name="connsiteY73" fmla="*/ 70815 h 254904"/>
              <a:gd name="connsiteX74" fmla="*/ 198687 w 359449"/>
              <a:gd name="connsiteY74" fmla="*/ 74633 h 254904"/>
              <a:gd name="connsiteX75" fmla="*/ 202730 w 359449"/>
              <a:gd name="connsiteY75" fmla="*/ 76094 h 254904"/>
              <a:gd name="connsiteX76" fmla="*/ 208121 w 359449"/>
              <a:gd name="connsiteY76" fmla="*/ 75981 h 254904"/>
              <a:gd name="connsiteX77" fmla="*/ 208458 w 359449"/>
              <a:gd name="connsiteY77" fmla="*/ 75981 h 254904"/>
              <a:gd name="connsiteX78" fmla="*/ 208795 w 359449"/>
              <a:gd name="connsiteY78" fmla="*/ 75981 h 254904"/>
              <a:gd name="connsiteX79" fmla="*/ 247488 w 359449"/>
              <a:gd name="connsiteY79" fmla="*/ 82720 h 254904"/>
              <a:gd name="connsiteX80" fmla="*/ 293032 w 359449"/>
              <a:gd name="connsiteY80" fmla="*/ 118605 h 254904"/>
              <a:gd name="connsiteX81" fmla="*/ 300164 w 359449"/>
              <a:gd name="connsiteY81" fmla="*/ 120346 h 254904"/>
              <a:gd name="connsiteX82" fmla="*/ 209020 w 359449"/>
              <a:gd name="connsiteY82" fmla="*/ 29595 h 254904"/>
              <a:gd name="connsiteX83" fmla="*/ 209244 w 359449"/>
              <a:gd name="connsiteY83" fmla="*/ 29595 h 254904"/>
              <a:gd name="connsiteX84" fmla="*/ 262257 w 359449"/>
              <a:gd name="connsiteY84" fmla="*/ 37738 h 254904"/>
              <a:gd name="connsiteX85" fmla="*/ 333690 w 359449"/>
              <a:gd name="connsiteY85" fmla="*/ 94794 h 254904"/>
              <a:gd name="connsiteX86" fmla="*/ 340934 w 359449"/>
              <a:gd name="connsiteY86" fmla="*/ 96535 h 254904"/>
              <a:gd name="connsiteX87" fmla="*/ 356827 w 359449"/>
              <a:gd name="connsiteY87" fmla="*/ 87100 h 254904"/>
              <a:gd name="connsiteX88" fmla="*/ 359298 w 359449"/>
              <a:gd name="connsiteY88" fmla="*/ 83731 h 254904"/>
              <a:gd name="connsiteX89" fmla="*/ 358624 w 359449"/>
              <a:gd name="connsiteY89" fmla="*/ 79632 h 254904"/>
              <a:gd name="connsiteX90" fmla="*/ 275848 w 359449"/>
              <a:gd name="connsiteY90" fmla="*/ 10951 h 254904"/>
              <a:gd name="connsiteX91" fmla="*/ 208627 w 359449"/>
              <a:gd name="connsiteY91" fmla="*/ 0 h 254904"/>
              <a:gd name="connsiteX92" fmla="*/ 201944 w 359449"/>
              <a:gd name="connsiteY92" fmla="*/ 281 h 254904"/>
              <a:gd name="connsiteX93" fmla="*/ 197170 w 359449"/>
              <a:gd name="connsiteY93" fmla="*/ 5616 h 254904"/>
              <a:gd name="connsiteX94" fmla="*/ 197170 w 359449"/>
              <a:gd name="connsiteY94" fmla="*/ 24372 h 254904"/>
              <a:gd name="connsiteX95" fmla="*/ 198799 w 359449"/>
              <a:gd name="connsiteY95" fmla="*/ 28191 h 254904"/>
              <a:gd name="connsiteX96" fmla="*/ 202842 w 359449"/>
              <a:gd name="connsiteY96" fmla="*/ 29651 h 254904"/>
              <a:gd name="connsiteX97" fmla="*/ 208570 w 359449"/>
              <a:gd name="connsiteY97" fmla="*/ 29539 h 254904"/>
              <a:gd name="connsiteX98" fmla="*/ 209020 w 359449"/>
              <a:gd name="connsiteY98" fmla="*/ 29539 h 2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59449" h="254904">
                <a:moveTo>
                  <a:pt x="112428" y="201494"/>
                </a:moveTo>
                <a:cubicBezTo>
                  <a:pt x="112428" y="217218"/>
                  <a:pt x="106981" y="230471"/>
                  <a:pt x="96704" y="239793"/>
                </a:cubicBezTo>
                <a:cubicBezTo>
                  <a:pt x="86427" y="249115"/>
                  <a:pt x="71826" y="254057"/>
                  <a:pt x="54530" y="254057"/>
                </a:cubicBezTo>
                <a:cubicBezTo>
                  <a:pt x="34144" y="254057"/>
                  <a:pt x="16904" y="247936"/>
                  <a:pt x="1854" y="235357"/>
                </a:cubicBezTo>
                <a:cubicBezTo>
                  <a:pt x="-337" y="233560"/>
                  <a:pt x="-617" y="230302"/>
                  <a:pt x="1180" y="228168"/>
                </a:cubicBezTo>
                <a:lnTo>
                  <a:pt x="13703" y="213230"/>
                </a:lnTo>
                <a:cubicBezTo>
                  <a:pt x="14714" y="212051"/>
                  <a:pt x="16174" y="211433"/>
                  <a:pt x="17578" y="211433"/>
                </a:cubicBezTo>
                <a:cubicBezTo>
                  <a:pt x="18645" y="211433"/>
                  <a:pt x="19768" y="211770"/>
                  <a:pt x="20666" y="212500"/>
                </a:cubicBezTo>
                <a:cubicBezTo>
                  <a:pt x="31898" y="221486"/>
                  <a:pt x="42512" y="225697"/>
                  <a:pt x="54024" y="225697"/>
                </a:cubicBezTo>
                <a:cubicBezTo>
                  <a:pt x="71265" y="225697"/>
                  <a:pt x="81541" y="217105"/>
                  <a:pt x="81541" y="202673"/>
                </a:cubicBezTo>
                <a:lnTo>
                  <a:pt x="81541" y="202224"/>
                </a:lnTo>
                <a:cubicBezTo>
                  <a:pt x="81541" y="188521"/>
                  <a:pt x="70141" y="179648"/>
                  <a:pt x="52508" y="179648"/>
                </a:cubicBezTo>
                <a:cubicBezTo>
                  <a:pt x="44870" y="179648"/>
                  <a:pt x="37177" y="181164"/>
                  <a:pt x="28922" y="184309"/>
                </a:cubicBezTo>
                <a:cubicBezTo>
                  <a:pt x="27405" y="184871"/>
                  <a:pt x="25721" y="184702"/>
                  <a:pt x="24373" y="183804"/>
                </a:cubicBezTo>
                <a:lnTo>
                  <a:pt x="10446" y="174538"/>
                </a:lnTo>
                <a:cubicBezTo>
                  <a:pt x="8929" y="173527"/>
                  <a:pt x="8087" y="171842"/>
                  <a:pt x="8199" y="170045"/>
                </a:cubicBezTo>
                <a:lnTo>
                  <a:pt x="12074" y="102881"/>
                </a:lnTo>
                <a:cubicBezTo>
                  <a:pt x="12243" y="100185"/>
                  <a:pt x="14433" y="98107"/>
                  <a:pt x="17128" y="98107"/>
                </a:cubicBezTo>
                <a:lnTo>
                  <a:pt x="100467" y="98107"/>
                </a:lnTo>
                <a:cubicBezTo>
                  <a:pt x="103275" y="98107"/>
                  <a:pt x="105521" y="100354"/>
                  <a:pt x="105521" y="103162"/>
                </a:cubicBezTo>
                <a:lnTo>
                  <a:pt x="105521" y="120346"/>
                </a:lnTo>
                <a:cubicBezTo>
                  <a:pt x="105521" y="123154"/>
                  <a:pt x="103275" y="125400"/>
                  <a:pt x="100467" y="125400"/>
                </a:cubicBezTo>
                <a:lnTo>
                  <a:pt x="39142" y="125400"/>
                </a:lnTo>
                <a:lnTo>
                  <a:pt x="37121" y="155613"/>
                </a:lnTo>
                <a:lnTo>
                  <a:pt x="38974" y="155164"/>
                </a:lnTo>
                <a:cubicBezTo>
                  <a:pt x="44758" y="153703"/>
                  <a:pt x="50262" y="152524"/>
                  <a:pt x="59135" y="152524"/>
                </a:cubicBezTo>
                <a:cubicBezTo>
                  <a:pt x="74746" y="152524"/>
                  <a:pt x="87775" y="156455"/>
                  <a:pt x="96929" y="163980"/>
                </a:cubicBezTo>
                <a:cubicBezTo>
                  <a:pt x="107149" y="172348"/>
                  <a:pt x="112372" y="184871"/>
                  <a:pt x="112372" y="201100"/>
                </a:cubicBezTo>
                <a:lnTo>
                  <a:pt x="112372" y="201494"/>
                </a:lnTo>
                <a:close/>
                <a:moveTo>
                  <a:pt x="203235" y="125119"/>
                </a:moveTo>
                <a:cubicBezTo>
                  <a:pt x="205145" y="124895"/>
                  <a:pt x="207110" y="124782"/>
                  <a:pt x="209076" y="124782"/>
                </a:cubicBezTo>
                <a:cubicBezTo>
                  <a:pt x="224126" y="124782"/>
                  <a:pt x="238840" y="131914"/>
                  <a:pt x="248555" y="143876"/>
                </a:cubicBezTo>
                <a:cubicBezTo>
                  <a:pt x="250183" y="145898"/>
                  <a:pt x="253104" y="146403"/>
                  <a:pt x="255350" y="145055"/>
                </a:cubicBezTo>
                <a:lnTo>
                  <a:pt x="271467" y="135508"/>
                </a:lnTo>
                <a:cubicBezTo>
                  <a:pt x="272759" y="134722"/>
                  <a:pt x="273657" y="133431"/>
                  <a:pt x="273994" y="131970"/>
                </a:cubicBezTo>
                <a:cubicBezTo>
                  <a:pt x="274275" y="130510"/>
                  <a:pt x="273938" y="128938"/>
                  <a:pt x="273040" y="127759"/>
                </a:cubicBezTo>
                <a:cubicBezTo>
                  <a:pt x="265795" y="117931"/>
                  <a:pt x="256192" y="109732"/>
                  <a:pt x="245354" y="104116"/>
                </a:cubicBezTo>
                <a:cubicBezTo>
                  <a:pt x="234010" y="98220"/>
                  <a:pt x="221711" y="95243"/>
                  <a:pt x="208795" y="95243"/>
                </a:cubicBezTo>
                <a:cubicBezTo>
                  <a:pt x="206549" y="95243"/>
                  <a:pt x="204302" y="95356"/>
                  <a:pt x="202112" y="95524"/>
                </a:cubicBezTo>
                <a:cubicBezTo>
                  <a:pt x="199417" y="95749"/>
                  <a:pt x="197339" y="98107"/>
                  <a:pt x="197339" y="100859"/>
                </a:cubicBezTo>
                <a:lnTo>
                  <a:pt x="197339" y="119897"/>
                </a:lnTo>
                <a:cubicBezTo>
                  <a:pt x="197339" y="121413"/>
                  <a:pt x="198013" y="122873"/>
                  <a:pt x="199136" y="123884"/>
                </a:cubicBezTo>
                <a:cubicBezTo>
                  <a:pt x="200203" y="124838"/>
                  <a:pt x="201719" y="125288"/>
                  <a:pt x="203235" y="125119"/>
                </a:cubicBezTo>
                <a:close/>
                <a:moveTo>
                  <a:pt x="171787" y="105857"/>
                </a:moveTo>
                <a:cubicBezTo>
                  <a:pt x="171338" y="105632"/>
                  <a:pt x="170889" y="105464"/>
                  <a:pt x="170383" y="105464"/>
                </a:cubicBezTo>
                <a:cubicBezTo>
                  <a:pt x="169878" y="105464"/>
                  <a:pt x="169428" y="105576"/>
                  <a:pt x="168979" y="105857"/>
                </a:cubicBezTo>
                <a:cubicBezTo>
                  <a:pt x="142360" y="121188"/>
                  <a:pt x="127085" y="149829"/>
                  <a:pt x="129107" y="180547"/>
                </a:cubicBezTo>
                <a:cubicBezTo>
                  <a:pt x="130399" y="200090"/>
                  <a:pt x="138991" y="218453"/>
                  <a:pt x="153199" y="232268"/>
                </a:cubicBezTo>
                <a:cubicBezTo>
                  <a:pt x="167407" y="246083"/>
                  <a:pt x="186051" y="254057"/>
                  <a:pt x="205594" y="254843"/>
                </a:cubicBezTo>
                <a:cubicBezTo>
                  <a:pt x="227552" y="255686"/>
                  <a:pt x="248274" y="247767"/>
                  <a:pt x="264054" y="232605"/>
                </a:cubicBezTo>
                <a:cubicBezTo>
                  <a:pt x="279835" y="217442"/>
                  <a:pt x="288539" y="197001"/>
                  <a:pt x="288539" y="175099"/>
                </a:cubicBezTo>
                <a:cubicBezTo>
                  <a:pt x="288539" y="174032"/>
                  <a:pt x="288539" y="172909"/>
                  <a:pt x="288483" y="171842"/>
                </a:cubicBezTo>
                <a:cubicBezTo>
                  <a:pt x="288371" y="169034"/>
                  <a:pt x="286012" y="166844"/>
                  <a:pt x="283148" y="166844"/>
                </a:cubicBezTo>
                <a:lnTo>
                  <a:pt x="203011" y="166844"/>
                </a:lnTo>
                <a:cubicBezTo>
                  <a:pt x="200091" y="166844"/>
                  <a:pt x="197676" y="169259"/>
                  <a:pt x="197676" y="172179"/>
                </a:cubicBezTo>
                <a:lnTo>
                  <a:pt x="197676" y="188970"/>
                </a:lnTo>
                <a:cubicBezTo>
                  <a:pt x="197676" y="191891"/>
                  <a:pt x="200091" y="194305"/>
                  <a:pt x="203011" y="194305"/>
                </a:cubicBezTo>
                <a:lnTo>
                  <a:pt x="255518" y="194305"/>
                </a:lnTo>
                <a:lnTo>
                  <a:pt x="254788" y="195878"/>
                </a:lnTo>
                <a:cubicBezTo>
                  <a:pt x="250577" y="205144"/>
                  <a:pt x="243725" y="212837"/>
                  <a:pt x="235021" y="218116"/>
                </a:cubicBezTo>
                <a:cubicBezTo>
                  <a:pt x="226036" y="223563"/>
                  <a:pt x="215646" y="226034"/>
                  <a:pt x="205033" y="225192"/>
                </a:cubicBezTo>
                <a:cubicBezTo>
                  <a:pt x="180660" y="223283"/>
                  <a:pt x="160892" y="203515"/>
                  <a:pt x="158927" y="179199"/>
                </a:cubicBezTo>
                <a:cubicBezTo>
                  <a:pt x="157748" y="164598"/>
                  <a:pt x="162970" y="150334"/>
                  <a:pt x="173135" y="139889"/>
                </a:cubicBezTo>
                <a:lnTo>
                  <a:pt x="173135" y="108216"/>
                </a:lnTo>
                <a:cubicBezTo>
                  <a:pt x="173135" y="107261"/>
                  <a:pt x="172629" y="106363"/>
                  <a:pt x="171787" y="105857"/>
                </a:cubicBezTo>
                <a:close/>
                <a:moveTo>
                  <a:pt x="300164" y="120346"/>
                </a:moveTo>
                <a:lnTo>
                  <a:pt x="316281" y="110743"/>
                </a:lnTo>
                <a:cubicBezTo>
                  <a:pt x="317517" y="110013"/>
                  <a:pt x="318415" y="108777"/>
                  <a:pt x="318752" y="107373"/>
                </a:cubicBezTo>
                <a:cubicBezTo>
                  <a:pt x="319089" y="105969"/>
                  <a:pt x="318864" y="104565"/>
                  <a:pt x="318078" y="103330"/>
                </a:cubicBezTo>
                <a:cubicBezTo>
                  <a:pt x="305218" y="82832"/>
                  <a:pt x="286630" y="67445"/>
                  <a:pt x="262875" y="57562"/>
                </a:cubicBezTo>
                <a:cubicBezTo>
                  <a:pt x="238840" y="47566"/>
                  <a:pt x="216826" y="46442"/>
                  <a:pt x="208514" y="46442"/>
                </a:cubicBezTo>
                <a:cubicBezTo>
                  <a:pt x="206268" y="46442"/>
                  <a:pt x="204022" y="46555"/>
                  <a:pt x="201832" y="46723"/>
                </a:cubicBezTo>
                <a:cubicBezTo>
                  <a:pt x="199136" y="46948"/>
                  <a:pt x="197058" y="49306"/>
                  <a:pt x="197058" y="52058"/>
                </a:cubicBezTo>
                <a:lnTo>
                  <a:pt x="197058" y="70815"/>
                </a:lnTo>
                <a:cubicBezTo>
                  <a:pt x="197058" y="72275"/>
                  <a:pt x="197620" y="73623"/>
                  <a:pt x="198687" y="74633"/>
                </a:cubicBezTo>
                <a:cubicBezTo>
                  <a:pt x="199754" y="75644"/>
                  <a:pt x="201214" y="76206"/>
                  <a:pt x="202730" y="76094"/>
                </a:cubicBezTo>
                <a:cubicBezTo>
                  <a:pt x="204527" y="75981"/>
                  <a:pt x="206380" y="75981"/>
                  <a:pt x="208121" y="75981"/>
                </a:cubicBezTo>
                <a:cubicBezTo>
                  <a:pt x="208234" y="75981"/>
                  <a:pt x="208346" y="75981"/>
                  <a:pt x="208458" y="75981"/>
                </a:cubicBezTo>
                <a:lnTo>
                  <a:pt x="208795" y="75981"/>
                </a:lnTo>
                <a:cubicBezTo>
                  <a:pt x="218117" y="75981"/>
                  <a:pt x="232381" y="77161"/>
                  <a:pt x="247488" y="82720"/>
                </a:cubicBezTo>
                <a:cubicBezTo>
                  <a:pt x="266525" y="89740"/>
                  <a:pt x="281856" y="101814"/>
                  <a:pt x="293032" y="118605"/>
                </a:cubicBezTo>
                <a:cubicBezTo>
                  <a:pt x="294660" y="121020"/>
                  <a:pt x="297749" y="121750"/>
                  <a:pt x="300164" y="120346"/>
                </a:cubicBezTo>
                <a:close/>
                <a:moveTo>
                  <a:pt x="209020" y="29595"/>
                </a:moveTo>
                <a:cubicBezTo>
                  <a:pt x="209076" y="29595"/>
                  <a:pt x="209188" y="29595"/>
                  <a:pt x="209244" y="29595"/>
                </a:cubicBezTo>
                <a:cubicBezTo>
                  <a:pt x="218173" y="29595"/>
                  <a:pt x="238671" y="29651"/>
                  <a:pt x="262257" y="37738"/>
                </a:cubicBezTo>
                <a:cubicBezTo>
                  <a:pt x="292021" y="47902"/>
                  <a:pt x="316057" y="67108"/>
                  <a:pt x="333690" y="94794"/>
                </a:cubicBezTo>
                <a:cubicBezTo>
                  <a:pt x="335262" y="97265"/>
                  <a:pt x="338407" y="98051"/>
                  <a:pt x="340934" y="96535"/>
                </a:cubicBezTo>
                <a:lnTo>
                  <a:pt x="356827" y="87100"/>
                </a:lnTo>
                <a:cubicBezTo>
                  <a:pt x="358063" y="86370"/>
                  <a:pt x="358961" y="85135"/>
                  <a:pt x="359298" y="83731"/>
                </a:cubicBezTo>
                <a:cubicBezTo>
                  <a:pt x="359635" y="82327"/>
                  <a:pt x="359410" y="80867"/>
                  <a:pt x="358624" y="79632"/>
                </a:cubicBezTo>
                <a:cubicBezTo>
                  <a:pt x="337453" y="46555"/>
                  <a:pt x="309598" y="23418"/>
                  <a:pt x="275848" y="10951"/>
                </a:cubicBezTo>
                <a:cubicBezTo>
                  <a:pt x="249678" y="1292"/>
                  <a:pt x="226148" y="0"/>
                  <a:pt x="208627" y="0"/>
                </a:cubicBezTo>
                <a:cubicBezTo>
                  <a:pt x="206380" y="0"/>
                  <a:pt x="204134" y="112"/>
                  <a:pt x="201944" y="281"/>
                </a:cubicBezTo>
                <a:cubicBezTo>
                  <a:pt x="199248" y="505"/>
                  <a:pt x="197170" y="2864"/>
                  <a:pt x="197170" y="5616"/>
                </a:cubicBezTo>
                <a:lnTo>
                  <a:pt x="197170" y="24372"/>
                </a:lnTo>
                <a:cubicBezTo>
                  <a:pt x="197170" y="25833"/>
                  <a:pt x="197732" y="27180"/>
                  <a:pt x="198799" y="28191"/>
                </a:cubicBezTo>
                <a:cubicBezTo>
                  <a:pt x="199866" y="29202"/>
                  <a:pt x="201326" y="29764"/>
                  <a:pt x="202842" y="29651"/>
                </a:cubicBezTo>
                <a:cubicBezTo>
                  <a:pt x="204752" y="29539"/>
                  <a:pt x="206717" y="29539"/>
                  <a:pt x="208570" y="29539"/>
                </a:cubicBezTo>
                <a:lnTo>
                  <a:pt x="209020" y="29539"/>
                </a:lnTo>
                <a:close/>
              </a:path>
            </a:pathLst>
          </a:custGeom>
          <a:solidFill>
            <a:schemeClr val="bg1"/>
          </a:solidFill>
          <a:ln w="55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5D149A-2A54-F137-9591-692236993060}"/>
              </a:ext>
            </a:extLst>
          </p:cNvPr>
          <p:cNvSpPr/>
          <p:nvPr/>
        </p:nvSpPr>
        <p:spPr>
          <a:xfrm>
            <a:off x="6321796" y="3209833"/>
            <a:ext cx="276980" cy="276980"/>
          </a:xfrm>
          <a:custGeom>
            <a:avLst/>
            <a:gdLst>
              <a:gd name="connsiteX0" fmla="*/ 85353 w 276980"/>
              <a:gd name="connsiteY0" fmla="*/ 168918 h 276980"/>
              <a:gd name="connsiteX1" fmla="*/ 84303 w 276980"/>
              <a:gd name="connsiteY1" fmla="*/ 171409 h 276980"/>
              <a:gd name="connsiteX2" fmla="*/ 85353 w 276980"/>
              <a:gd name="connsiteY2" fmla="*/ 171409 h 276980"/>
              <a:gd name="connsiteX3" fmla="*/ 83204 w 276980"/>
              <a:gd name="connsiteY3" fmla="*/ 0 h 276980"/>
              <a:gd name="connsiteX4" fmla="*/ 99691 w 276980"/>
              <a:gd name="connsiteY4" fmla="*/ 0 h 276980"/>
              <a:gd name="connsiteX5" fmla="*/ 104637 w 276980"/>
              <a:gd name="connsiteY5" fmla="*/ 4946 h 276980"/>
              <a:gd name="connsiteX6" fmla="*/ 104637 w 276980"/>
              <a:gd name="connsiteY6" fmla="*/ 37095 h 276980"/>
              <a:gd name="connsiteX7" fmla="*/ 130521 w 276980"/>
              <a:gd name="connsiteY7" fmla="*/ 37095 h 276980"/>
              <a:gd name="connsiteX8" fmla="*/ 130521 w 276980"/>
              <a:gd name="connsiteY8" fmla="*/ 4946 h 276980"/>
              <a:gd name="connsiteX9" fmla="*/ 135467 w 276980"/>
              <a:gd name="connsiteY9" fmla="*/ 0 h 276980"/>
              <a:gd name="connsiteX10" fmla="*/ 151954 w 276980"/>
              <a:gd name="connsiteY10" fmla="*/ 0 h 276980"/>
              <a:gd name="connsiteX11" fmla="*/ 156900 w 276980"/>
              <a:gd name="connsiteY11" fmla="*/ 4946 h 276980"/>
              <a:gd name="connsiteX12" fmla="*/ 156900 w 276980"/>
              <a:gd name="connsiteY12" fmla="*/ 37095 h 276980"/>
              <a:gd name="connsiteX13" fmla="*/ 182784 w 276980"/>
              <a:gd name="connsiteY13" fmla="*/ 37095 h 276980"/>
              <a:gd name="connsiteX14" fmla="*/ 182784 w 276980"/>
              <a:gd name="connsiteY14" fmla="*/ 4946 h 276980"/>
              <a:gd name="connsiteX15" fmla="*/ 187731 w 276980"/>
              <a:gd name="connsiteY15" fmla="*/ 0 h 276980"/>
              <a:gd name="connsiteX16" fmla="*/ 204217 w 276980"/>
              <a:gd name="connsiteY16" fmla="*/ 0 h 276980"/>
              <a:gd name="connsiteX17" fmla="*/ 209163 w 276980"/>
              <a:gd name="connsiteY17" fmla="*/ 4946 h 276980"/>
              <a:gd name="connsiteX18" fmla="*/ 209163 w 276980"/>
              <a:gd name="connsiteY18" fmla="*/ 37095 h 276980"/>
              <a:gd name="connsiteX19" fmla="*/ 223397 w 276980"/>
              <a:gd name="connsiteY19" fmla="*/ 37095 h 276980"/>
              <a:gd name="connsiteX20" fmla="*/ 245105 w 276980"/>
              <a:gd name="connsiteY20" fmla="*/ 58803 h 276980"/>
              <a:gd name="connsiteX21" fmla="*/ 245105 w 276980"/>
              <a:gd name="connsiteY21" fmla="*/ 73037 h 276980"/>
              <a:gd name="connsiteX22" fmla="*/ 272033 w 276980"/>
              <a:gd name="connsiteY22" fmla="*/ 73037 h 276980"/>
              <a:gd name="connsiteX23" fmla="*/ 276980 w 276980"/>
              <a:gd name="connsiteY23" fmla="*/ 77983 h 276980"/>
              <a:gd name="connsiteX24" fmla="*/ 276980 w 276980"/>
              <a:gd name="connsiteY24" fmla="*/ 94470 h 276980"/>
              <a:gd name="connsiteX25" fmla="*/ 272033 w 276980"/>
              <a:gd name="connsiteY25" fmla="*/ 99416 h 276980"/>
              <a:gd name="connsiteX26" fmla="*/ 245105 w 276980"/>
              <a:gd name="connsiteY26" fmla="*/ 99416 h 276980"/>
              <a:gd name="connsiteX27" fmla="*/ 245105 w 276980"/>
              <a:gd name="connsiteY27" fmla="*/ 125300 h 276980"/>
              <a:gd name="connsiteX28" fmla="*/ 272033 w 276980"/>
              <a:gd name="connsiteY28" fmla="*/ 125300 h 276980"/>
              <a:gd name="connsiteX29" fmla="*/ 276980 w 276980"/>
              <a:gd name="connsiteY29" fmla="*/ 130246 h 276980"/>
              <a:gd name="connsiteX30" fmla="*/ 276980 w 276980"/>
              <a:gd name="connsiteY30" fmla="*/ 146733 h 276980"/>
              <a:gd name="connsiteX31" fmla="*/ 272033 w 276980"/>
              <a:gd name="connsiteY31" fmla="*/ 151679 h 276980"/>
              <a:gd name="connsiteX32" fmla="*/ 245105 w 276980"/>
              <a:gd name="connsiteY32" fmla="*/ 151679 h 276980"/>
              <a:gd name="connsiteX33" fmla="*/ 245105 w 276980"/>
              <a:gd name="connsiteY33" fmla="*/ 177564 h 276980"/>
              <a:gd name="connsiteX34" fmla="*/ 272033 w 276980"/>
              <a:gd name="connsiteY34" fmla="*/ 177564 h 276980"/>
              <a:gd name="connsiteX35" fmla="*/ 276980 w 276980"/>
              <a:gd name="connsiteY35" fmla="*/ 182510 h 276980"/>
              <a:gd name="connsiteX36" fmla="*/ 276980 w 276980"/>
              <a:gd name="connsiteY36" fmla="*/ 198997 h 276980"/>
              <a:gd name="connsiteX37" fmla="*/ 272033 w 276980"/>
              <a:gd name="connsiteY37" fmla="*/ 203943 h 276980"/>
              <a:gd name="connsiteX38" fmla="*/ 245105 w 276980"/>
              <a:gd name="connsiteY38" fmla="*/ 203943 h 276980"/>
              <a:gd name="connsiteX39" fmla="*/ 245105 w 276980"/>
              <a:gd name="connsiteY39" fmla="*/ 218121 h 276980"/>
              <a:gd name="connsiteX40" fmla="*/ 223397 w 276980"/>
              <a:gd name="connsiteY40" fmla="*/ 239829 h 276980"/>
              <a:gd name="connsiteX41" fmla="*/ 209163 w 276980"/>
              <a:gd name="connsiteY41" fmla="*/ 239829 h 276980"/>
              <a:gd name="connsiteX42" fmla="*/ 209163 w 276980"/>
              <a:gd name="connsiteY42" fmla="*/ 272033 h 276980"/>
              <a:gd name="connsiteX43" fmla="*/ 204217 w 276980"/>
              <a:gd name="connsiteY43" fmla="*/ 276980 h 276980"/>
              <a:gd name="connsiteX44" fmla="*/ 187731 w 276980"/>
              <a:gd name="connsiteY44" fmla="*/ 276980 h 276980"/>
              <a:gd name="connsiteX45" fmla="*/ 182784 w 276980"/>
              <a:gd name="connsiteY45" fmla="*/ 272033 h 276980"/>
              <a:gd name="connsiteX46" fmla="*/ 182784 w 276980"/>
              <a:gd name="connsiteY46" fmla="*/ 239884 h 276980"/>
              <a:gd name="connsiteX47" fmla="*/ 156900 w 276980"/>
              <a:gd name="connsiteY47" fmla="*/ 239884 h 276980"/>
              <a:gd name="connsiteX48" fmla="*/ 156900 w 276980"/>
              <a:gd name="connsiteY48" fmla="*/ 272033 h 276980"/>
              <a:gd name="connsiteX49" fmla="*/ 151954 w 276980"/>
              <a:gd name="connsiteY49" fmla="*/ 276980 h 276980"/>
              <a:gd name="connsiteX50" fmla="*/ 135467 w 276980"/>
              <a:gd name="connsiteY50" fmla="*/ 276980 h 276980"/>
              <a:gd name="connsiteX51" fmla="*/ 130521 w 276980"/>
              <a:gd name="connsiteY51" fmla="*/ 272033 h 276980"/>
              <a:gd name="connsiteX52" fmla="*/ 130521 w 276980"/>
              <a:gd name="connsiteY52" fmla="*/ 239829 h 276980"/>
              <a:gd name="connsiteX53" fmla="*/ 104637 w 276980"/>
              <a:gd name="connsiteY53" fmla="*/ 239829 h 276980"/>
              <a:gd name="connsiteX54" fmla="*/ 104637 w 276980"/>
              <a:gd name="connsiteY54" fmla="*/ 272033 h 276980"/>
              <a:gd name="connsiteX55" fmla="*/ 99691 w 276980"/>
              <a:gd name="connsiteY55" fmla="*/ 276980 h 276980"/>
              <a:gd name="connsiteX56" fmla="*/ 83204 w 276980"/>
              <a:gd name="connsiteY56" fmla="*/ 276980 h 276980"/>
              <a:gd name="connsiteX57" fmla="*/ 78258 w 276980"/>
              <a:gd name="connsiteY57" fmla="*/ 272033 h 276980"/>
              <a:gd name="connsiteX58" fmla="*/ 78258 w 276980"/>
              <a:gd name="connsiteY58" fmla="*/ 239829 h 276980"/>
              <a:gd name="connsiteX59" fmla="*/ 64024 w 276980"/>
              <a:gd name="connsiteY59" fmla="*/ 239829 h 276980"/>
              <a:gd name="connsiteX60" fmla="*/ 42316 w 276980"/>
              <a:gd name="connsiteY60" fmla="*/ 218121 h 276980"/>
              <a:gd name="connsiteX61" fmla="*/ 42316 w 276980"/>
              <a:gd name="connsiteY61" fmla="*/ 203943 h 276980"/>
              <a:gd name="connsiteX62" fmla="*/ 4946 w 276980"/>
              <a:gd name="connsiteY62" fmla="*/ 203943 h 276980"/>
              <a:gd name="connsiteX63" fmla="*/ 0 w 276980"/>
              <a:gd name="connsiteY63" fmla="*/ 198997 h 276980"/>
              <a:gd name="connsiteX64" fmla="*/ 0 w 276980"/>
              <a:gd name="connsiteY64" fmla="*/ 182510 h 276980"/>
              <a:gd name="connsiteX65" fmla="*/ 4946 w 276980"/>
              <a:gd name="connsiteY65" fmla="*/ 177564 h 276980"/>
              <a:gd name="connsiteX66" fmla="*/ 42316 w 276980"/>
              <a:gd name="connsiteY66" fmla="*/ 177564 h 276980"/>
              <a:gd name="connsiteX67" fmla="*/ 42316 w 276980"/>
              <a:gd name="connsiteY67" fmla="*/ 151679 h 276980"/>
              <a:gd name="connsiteX68" fmla="*/ 4946 w 276980"/>
              <a:gd name="connsiteY68" fmla="*/ 151679 h 276980"/>
              <a:gd name="connsiteX69" fmla="*/ 0 w 276980"/>
              <a:gd name="connsiteY69" fmla="*/ 146733 h 276980"/>
              <a:gd name="connsiteX70" fmla="*/ 0 w 276980"/>
              <a:gd name="connsiteY70" fmla="*/ 130246 h 276980"/>
              <a:gd name="connsiteX71" fmla="*/ 4946 w 276980"/>
              <a:gd name="connsiteY71" fmla="*/ 125300 h 276980"/>
              <a:gd name="connsiteX72" fmla="*/ 42316 w 276980"/>
              <a:gd name="connsiteY72" fmla="*/ 125300 h 276980"/>
              <a:gd name="connsiteX73" fmla="*/ 42316 w 276980"/>
              <a:gd name="connsiteY73" fmla="*/ 99416 h 276980"/>
              <a:gd name="connsiteX74" fmla="*/ 4946 w 276980"/>
              <a:gd name="connsiteY74" fmla="*/ 99416 h 276980"/>
              <a:gd name="connsiteX75" fmla="*/ 0 w 276980"/>
              <a:gd name="connsiteY75" fmla="*/ 94470 h 276980"/>
              <a:gd name="connsiteX76" fmla="*/ 0 w 276980"/>
              <a:gd name="connsiteY76" fmla="*/ 77983 h 276980"/>
              <a:gd name="connsiteX77" fmla="*/ 4946 w 276980"/>
              <a:gd name="connsiteY77" fmla="*/ 73037 h 276980"/>
              <a:gd name="connsiteX78" fmla="*/ 42316 w 276980"/>
              <a:gd name="connsiteY78" fmla="*/ 73037 h 276980"/>
              <a:gd name="connsiteX79" fmla="*/ 42316 w 276980"/>
              <a:gd name="connsiteY79" fmla="*/ 58803 h 276980"/>
              <a:gd name="connsiteX80" fmla="*/ 64024 w 276980"/>
              <a:gd name="connsiteY80" fmla="*/ 37095 h 276980"/>
              <a:gd name="connsiteX81" fmla="*/ 78258 w 276980"/>
              <a:gd name="connsiteY81" fmla="*/ 37095 h 276980"/>
              <a:gd name="connsiteX82" fmla="*/ 78258 w 276980"/>
              <a:gd name="connsiteY82" fmla="*/ 4946 h 276980"/>
              <a:gd name="connsiteX83" fmla="*/ 83204 w 276980"/>
              <a:gd name="connsiteY83" fmla="*/ 0 h 2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76980" h="276980">
                <a:moveTo>
                  <a:pt x="85353" y="168918"/>
                </a:moveTo>
                <a:lnTo>
                  <a:pt x="84303" y="171409"/>
                </a:lnTo>
                <a:lnTo>
                  <a:pt x="85353" y="171409"/>
                </a:lnTo>
                <a:close/>
                <a:moveTo>
                  <a:pt x="83204" y="0"/>
                </a:moveTo>
                <a:lnTo>
                  <a:pt x="99691" y="0"/>
                </a:lnTo>
                <a:cubicBezTo>
                  <a:pt x="102438" y="0"/>
                  <a:pt x="104637" y="2198"/>
                  <a:pt x="104637" y="4946"/>
                </a:cubicBezTo>
                <a:lnTo>
                  <a:pt x="104637" y="37095"/>
                </a:lnTo>
                <a:lnTo>
                  <a:pt x="130521" y="37095"/>
                </a:lnTo>
                <a:lnTo>
                  <a:pt x="130521" y="4946"/>
                </a:lnTo>
                <a:cubicBezTo>
                  <a:pt x="130521" y="2198"/>
                  <a:pt x="132719" y="0"/>
                  <a:pt x="135467" y="0"/>
                </a:cubicBezTo>
                <a:lnTo>
                  <a:pt x="151954" y="0"/>
                </a:lnTo>
                <a:cubicBezTo>
                  <a:pt x="154702" y="0"/>
                  <a:pt x="156900" y="2198"/>
                  <a:pt x="156900" y="4946"/>
                </a:cubicBezTo>
                <a:lnTo>
                  <a:pt x="156900" y="37095"/>
                </a:lnTo>
                <a:lnTo>
                  <a:pt x="182784" y="37095"/>
                </a:lnTo>
                <a:lnTo>
                  <a:pt x="182784" y="4946"/>
                </a:lnTo>
                <a:cubicBezTo>
                  <a:pt x="182784" y="2198"/>
                  <a:pt x="184983" y="0"/>
                  <a:pt x="187731" y="0"/>
                </a:cubicBezTo>
                <a:lnTo>
                  <a:pt x="204217" y="0"/>
                </a:lnTo>
                <a:cubicBezTo>
                  <a:pt x="206965" y="0"/>
                  <a:pt x="209163" y="2198"/>
                  <a:pt x="209163" y="4946"/>
                </a:cubicBezTo>
                <a:lnTo>
                  <a:pt x="209163" y="37095"/>
                </a:lnTo>
                <a:lnTo>
                  <a:pt x="223397" y="37095"/>
                </a:lnTo>
                <a:cubicBezTo>
                  <a:pt x="235378" y="37095"/>
                  <a:pt x="245105" y="46823"/>
                  <a:pt x="245105" y="58803"/>
                </a:cubicBezTo>
                <a:lnTo>
                  <a:pt x="245105" y="73037"/>
                </a:lnTo>
                <a:lnTo>
                  <a:pt x="272033" y="73037"/>
                </a:lnTo>
                <a:cubicBezTo>
                  <a:pt x="274781" y="73037"/>
                  <a:pt x="276980" y="75235"/>
                  <a:pt x="276980" y="77983"/>
                </a:cubicBezTo>
                <a:lnTo>
                  <a:pt x="276980" y="94470"/>
                </a:lnTo>
                <a:cubicBezTo>
                  <a:pt x="276980" y="97218"/>
                  <a:pt x="274781" y="99416"/>
                  <a:pt x="272033" y="99416"/>
                </a:cubicBezTo>
                <a:lnTo>
                  <a:pt x="245105" y="99416"/>
                </a:lnTo>
                <a:lnTo>
                  <a:pt x="245105" y="125300"/>
                </a:lnTo>
                <a:lnTo>
                  <a:pt x="272033" y="125300"/>
                </a:lnTo>
                <a:cubicBezTo>
                  <a:pt x="274781" y="125300"/>
                  <a:pt x="276980" y="127499"/>
                  <a:pt x="276980" y="130246"/>
                </a:cubicBezTo>
                <a:lnTo>
                  <a:pt x="276980" y="146733"/>
                </a:lnTo>
                <a:cubicBezTo>
                  <a:pt x="276980" y="149481"/>
                  <a:pt x="274781" y="151679"/>
                  <a:pt x="272033" y="151679"/>
                </a:cubicBezTo>
                <a:lnTo>
                  <a:pt x="245105" y="151679"/>
                </a:lnTo>
                <a:lnTo>
                  <a:pt x="245105" y="177564"/>
                </a:lnTo>
                <a:lnTo>
                  <a:pt x="272033" y="177564"/>
                </a:lnTo>
                <a:cubicBezTo>
                  <a:pt x="274781" y="177564"/>
                  <a:pt x="276980" y="179762"/>
                  <a:pt x="276980" y="182510"/>
                </a:cubicBezTo>
                <a:lnTo>
                  <a:pt x="276980" y="198997"/>
                </a:lnTo>
                <a:cubicBezTo>
                  <a:pt x="276980" y="201744"/>
                  <a:pt x="274781" y="203943"/>
                  <a:pt x="272033" y="203943"/>
                </a:cubicBezTo>
                <a:lnTo>
                  <a:pt x="245105" y="203943"/>
                </a:lnTo>
                <a:lnTo>
                  <a:pt x="245105" y="218121"/>
                </a:lnTo>
                <a:cubicBezTo>
                  <a:pt x="245105" y="230102"/>
                  <a:pt x="235378" y="239829"/>
                  <a:pt x="223397" y="239829"/>
                </a:cubicBezTo>
                <a:lnTo>
                  <a:pt x="209163" y="239829"/>
                </a:lnTo>
                <a:lnTo>
                  <a:pt x="209163" y="272033"/>
                </a:lnTo>
                <a:cubicBezTo>
                  <a:pt x="209163" y="274781"/>
                  <a:pt x="206965" y="276980"/>
                  <a:pt x="204217" y="276980"/>
                </a:cubicBezTo>
                <a:lnTo>
                  <a:pt x="187731" y="276980"/>
                </a:lnTo>
                <a:cubicBezTo>
                  <a:pt x="184983" y="276980"/>
                  <a:pt x="182784" y="274781"/>
                  <a:pt x="182784" y="272033"/>
                </a:cubicBezTo>
                <a:lnTo>
                  <a:pt x="182784" y="239884"/>
                </a:lnTo>
                <a:lnTo>
                  <a:pt x="156900" y="239884"/>
                </a:lnTo>
                <a:lnTo>
                  <a:pt x="156900" y="272033"/>
                </a:lnTo>
                <a:cubicBezTo>
                  <a:pt x="156900" y="274781"/>
                  <a:pt x="154702" y="276980"/>
                  <a:pt x="151954" y="276980"/>
                </a:cubicBezTo>
                <a:lnTo>
                  <a:pt x="135467" y="276980"/>
                </a:lnTo>
                <a:cubicBezTo>
                  <a:pt x="132719" y="276980"/>
                  <a:pt x="130521" y="274781"/>
                  <a:pt x="130521" y="272033"/>
                </a:cubicBezTo>
                <a:lnTo>
                  <a:pt x="130521" y="239829"/>
                </a:lnTo>
                <a:lnTo>
                  <a:pt x="104637" y="239829"/>
                </a:lnTo>
                <a:lnTo>
                  <a:pt x="104637" y="272033"/>
                </a:lnTo>
                <a:cubicBezTo>
                  <a:pt x="104637" y="274781"/>
                  <a:pt x="102438" y="276980"/>
                  <a:pt x="99691" y="276980"/>
                </a:cubicBezTo>
                <a:lnTo>
                  <a:pt x="83204" y="276980"/>
                </a:lnTo>
                <a:cubicBezTo>
                  <a:pt x="80456" y="276980"/>
                  <a:pt x="78258" y="274781"/>
                  <a:pt x="78258" y="272033"/>
                </a:cubicBezTo>
                <a:lnTo>
                  <a:pt x="78258" y="239829"/>
                </a:lnTo>
                <a:lnTo>
                  <a:pt x="64024" y="239829"/>
                </a:lnTo>
                <a:cubicBezTo>
                  <a:pt x="52044" y="239829"/>
                  <a:pt x="42316" y="230102"/>
                  <a:pt x="42316" y="218121"/>
                </a:cubicBezTo>
                <a:lnTo>
                  <a:pt x="42316" y="203943"/>
                </a:lnTo>
                <a:lnTo>
                  <a:pt x="4946" y="203943"/>
                </a:lnTo>
                <a:cubicBezTo>
                  <a:pt x="2198" y="203943"/>
                  <a:pt x="0" y="201744"/>
                  <a:pt x="0" y="198997"/>
                </a:cubicBezTo>
                <a:lnTo>
                  <a:pt x="0" y="182510"/>
                </a:lnTo>
                <a:cubicBezTo>
                  <a:pt x="0" y="179762"/>
                  <a:pt x="2198" y="177564"/>
                  <a:pt x="4946" y="177564"/>
                </a:cubicBezTo>
                <a:lnTo>
                  <a:pt x="42316" y="177564"/>
                </a:lnTo>
                <a:lnTo>
                  <a:pt x="42316" y="151679"/>
                </a:lnTo>
                <a:lnTo>
                  <a:pt x="4946" y="151679"/>
                </a:lnTo>
                <a:cubicBezTo>
                  <a:pt x="2198" y="151679"/>
                  <a:pt x="0" y="149481"/>
                  <a:pt x="0" y="146733"/>
                </a:cubicBezTo>
                <a:lnTo>
                  <a:pt x="0" y="130246"/>
                </a:lnTo>
                <a:cubicBezTo>
                  <a:pt x="0" y="127499"/>
                  <a:pt x="2198" y="125300"/>
                  <a:pt x="4946" y="125300"/>
                </a:cubicBezTo>
                <a:lnTo>
                  <a:pt x="42316" y="125300"/>
                </a:lnTo>
                <a:lnTo>
                  <a:pt x="42316" y="99416"/>
                </a:lnTo>
                <a:lnTo>
                  <a:pt x="4946" y="99416"/>
                </a:lnTo>
                <a:cubicBezTo>
                  <a:pt x="2198" y="99416"/>
                  <a:pt x="0" y="97218"/>
                  <a:pt x="0" y="94470"/>
                </a:cubicBezTo>
                <a:lnTo>
                  <a:pt x="0" y="77983"/>
                </a:lnTo>
                <a:cubicBezTo>
                  <a:pt x="0" y="75235"/>
                  <a:pt x="2198" y="73037"/>
                  <a:pt x="4946" y="73037"/>
                </a:cubicBezTo>
                <a:lnTo>
                  <a:pt x="42316" y="73037"/>
                </a:lnTo>
                <a:lnTo>
                  <a:pt x="42316" y="58803"/>
                </a:lnTo>
                <a:cubicBezTo>
                  <a:pt x="42316" y="46823"/>
                  <a:pt x="52044" y="37095"/>
                  <a:pt x="64024" y="37095"/>
                </a:cubicBezTo>
                <a:lnTo>
                  <a:pt x="78258" y="37095"/>
                </a:lnTo>
                <a:lnTo>
                  <a:pt x="78258" y="4946"/>
                </a:lnTo>
                <a:cubicBezTo>
                  <a:pt x="78258" y="2198"/>
                  <a:pt x="80456" y="0"/>
                  <a:pt x="83204" y="0"/>
                </a:cubicBezTo>
                <a:close/>
              </a:path>
            </a:pathLst>
          </a:custGeom>
          <a:solidFill>
            <a:schemeClr val="bg1"/>
          </a:solidFill>
          <a:ln w="540" cap="flat">
            <a:noFill/>
            <a:prstDash val="solid"/>
            <a:miter/>
          </a:ln>
        </p:spPr>
        <p:txBody>
          <a:bodyPr rtlCol="0" anchor="ctr"/>
          <a:lstStyle/>
          <a:p>
            <a:endParaRPr lang="en-US"/>
          </a:p>
        </p:txBody>
      </p:sp>
    </p:spTree>
    <p:extLst>
      <p:ext uri="{BB962C8B-B14F-4D97-AF65-F5344CB8AC3E}">
        <p14:creationId xmlns:p14="http://schemas.microsoft.com/office/powerpoint/2010/main" val="130303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3A6481-FE25-F161-9DFE-D54D532D9921}"/>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5F186E2C-4715-72EA-DAAF-1F833FEE5BB7}"/>
              </a:ext>
            </a:extLst>
          </p:cNvPr>
          <p:cNvSpPr>
            <a:spLocks noGrp="1"/>
          </p:cNvSpPr>
          <p:nvPr>
            <p:ph type="sldNum" sz="quarter" idx="12"/>
          </p:nvPr>
        </p:nvSpPr>
        <p:spPr/>
        <p:txBody>
          <a:bodyPr/>
          <a:lstStyle/>
          <a:p>
            <a:fld id="{F8A89D12-4F33-44AF-85FC-689FEAF79A41}" type="slidenum">
              <a:rPr lang="en-US" smtClean="0"/>
              <a:t>8</a:t>
            </a:fld>
            <a:endParaRPr lang="en-US"/>
          </a:p>
        </p:txBody>
      </p:sp>
      <p:sp>
        <p:nvSpPr>
          <p:cNvPr id="4" name="Title 3">
            <a:extLst>
              <a:ext uri="{FF2B5EF4-FFF2-40B4-BE49-F238E27FC236}">
                <a16:creationId xmlns:a16="http://schemas.microsoft.com/office/drawing/2014/main" id="{615C5C2C-7BC7-C6B5-2025-05DC71555043}"/>
              </a:ext>
            </a:extLst>
          </p:cNvPr>
          <p:cNvSpPr>
            <a:spLocks noGrp="1"/>
          </p:cNvSpPr>
          <p:nvPr>
            <p:ph type="title"/>
          </p:nvPr>
        </p:nvSpPr>
        <p:spPr>
          <a:xfrm>
            <a:off x="548640" y="451537"/>
            <a:ext cx="4892040" cy="556635"/>
          </a:xfrm>
        </p:spPr>
        <p:txBody>
          <a:bodyPr/>
          <a:lstStyle/>
          <a:p>
            <a:br>
              <a:rPr lang="en-US"/>
            </a:br>
            <a:br>
              <a:rPr lang="en-US"/>
            </a:br>
            <a:r>
              <a:rPr lang="en-GB"/>
              <a:t>Trends in AI</a:t>
            </a:r>
            <a:endParaRPr lang="en-US"/>
          </a:p>
        </p:txBody>
      </p:sp>
      <p:sp>
        <p:nvSpPr>
          <p:cNvPr id="5" name="Content Placeholder 4">
            <a:extLst>
              <a:ext uri="{FF2B5EF4-FFF2-40B4-BE49-F238E27FC236}">
                <a16:creationId xmlns:a16="http://schemas.microsoft.com/office/drawing/2014/main" id="{7214519F-5867-57CF-7F91-8FBCF9AE3AF1}"/>
              </a:ext>
            </a:extLst>
          </p:cNvPr>
          <p:cNvSpPr>
            <a:spLocks noGrp="1"/>
          </p:cNvSpPr>
          <p:nvPr>
            <p:ph sz="quarter" idx="15"/>
          </p:nvPr>
        </p:nvSpPr>
        <p:spPr>
          <a:xfrm>
            <a:off x="552450" y="1711569"/>
            <a:ext cx="4387850" cy="3479800"/>
          </a:xfrm>
        </p:spPr>
        <p:txBody>
          <a:bodyPr/>
          <a:lstStyle/>
          <a:p>
            <a:endParaRPr lang="en-US" dirty="0"/>
          </a:p>
          <a:p>
            <a:pPr lvl="2">
              <a:buFont typeface="Arial" panose="020B0604020202020204" pitchFamily="34" charset="0"/>
              <a:buChar char="•"/>
            </a:pPr>
            <a:r>
              <a:rPr lang="en-GB" dirty="0"/>
              <a:t>AI is transitioning from experimental to a diverse</a:t>
            </a:r>
            <a:br>
              <a:rPr lang="en-GB" dirty="0"/>
            </a:br>
            <a:r>
              <a:rPr lang="en-GB" dirty="0"/>
              <a:t>set of real use cases.</a:t>
            </a:r>
          </a:p>
          <a:p>
            <a:pPr lvl="2"/>
            <a:r>
              <a:rPr lang="en-GB" dirty="0"/>
              <a:t>The hybrid AI market is shifting to private AI.</a:t>
            </a:r>
          </a:p>
          <a:p>
            <a:pPr lvl="2"/>
            <a:r>
              <a:rPr lang="en-GB" dirty="0"/>
              <a:t>Private AI is tackling security, data leakage, privacy, regulatory and sustainability challenges.</a:t>
            </a:r>
          </a:p>
          <a:p>
            <a:pPr lvl="2"/>
            <a:r>
              <a:rPr lang="en-GB" dirty="0"/>
              <a:t>Businesses are investing in AI for valuable insights </a:t>
            </a:r>
            <a:br>
              <a:rPr lang="en-GB" dirty="0"/>
            </a:br>
            <a:r>
              <a:rPr lang="en-GB" dirty="0"/>
              <a:t>and intelligent business decisions. </a:t>
            </a:r>
          </a:p>
          <a:p>
            <a:pPr lvl="2"/>
            <a:r>
              <a:rPr lang="en-GB" dirty="0"/>
              <a:t>The surge in use places further pressure on </a:t>
            </a:r>
            <a:br>
              <a:rPr lang="en-GB" dirty="0"/>
            </a:br>
            <a:r>
              <a:rPr lang="en-GB" dirty="0"/>
              <a:t>IT Infrastructure. </a:t>
            </a:r>
          </a:p>
          <a:p>
            <a:pPr lvl="2"/>
            <a:r>
              <a:rPr lang="en-GB" dirty="0"/>
              <a:t>There is growth in the customization of AI models based on private data, which requires less power.</a:t>
            </a:r>
          </a:p>
        </p:txBody>
      </p:sp>
      <p:pic>
        <p:nvPicPr>
          <p:cNvPr id="12" name="Picture Placeholder 11">
            <a:extLst>
              <a:ext uri="{FF2B5EF4-FFF2-40B4-BE49-F238E27FC236}">
                <a16:creationId xmlns:a16="http://schemas.microsoft.com/office/drawing/2014/main" id="{D2C245D9-B578-186C-BABB-CE9BC9D43E8F}"/>
              </a:ext>
            </a:extLst>
          </p:cNvPr>
          <p:cNvPicPr>
            <a:picLocks noGrp="1" noChangeAspect="1"/>
          </p:cNvPicPr>
          <p:nvPr>
            <p:ph type="pic" sz="quarter" idx="17"/>
          </p:nvPr>
        </p:nvPicPr>
        <p:blipFill rotWithShape="1">
          <a:blip r:embed="rId3"/>
          <a:srcRect l="85" r="203"/>
          <a:stretch/>
        </p:blipFill>
        <p:spPr>
          <a:xfrm>
            <a:off x="6113528" y="0"/>
            <a:ext cx="6078472" cy="6858000"/>
          </a:xfrm>
        </p:spPr>
      </p:pic>
      <p:sp>
        <p:nvSpPr>
          <p:cNvPr id="7" name="TextBox 6">
            <a:extLst>
              <a:ext uri="{FF2B5EF4-FFF2-40B4-BE49-F238E27FC236}">
                <a16:creationId xmlns:a16="http://schemas.microsoft.com/office/drawing/2014/main" id="{5E81A5D2-A11A-C33B-3048-09A95C20F255}"/>
              </a:ext>
            </a:extLst>
          </p:cNvPr>
          <p:cNvSpPr txBox="1"/>
          <p:nvPr/>
        </p:nvSpPr>
        <p:spPr>
          <a:xfrm>
            <a:off x="552450" y="547688"/>
            <a:ext cx="1953683" cy="460484"/>
          </a:xfrm>
          <a:prstGeom prst="rect">
            <a:avLst/>
          </a:prstGeom>
          <a:noFill/>
        </p:spPr>
        <p:txBody>
          <a:bodyPr wrap="square" lIns="0" tIns="0" rtlCol="0">
            <a:noAutofit/>
          </a:bodyPr>
          <a:lstStyle/>
          <a:p>
            <a:pPr algn="l"/>
            <a:r>
              <a:rPr lang="en-GB" sz="1200" b="1"/>
              <a:t>PRIVATE AI IS DEFINING A NEW MARKET</a:t>
            </a:r>
            <a:endParaRPr lang="en-US" sz="1200" b="1"/>
          </a:p>
        </p:txBody>
      </p:sp>
      <p:sp>
        <p:nvSpPr>
          <p:cNvPr id="10" name="TextBox 9">
            <a:extLst>
              <a:ext uri="{FF2B5EF4-FFF2-40B4-BE49-F238E27FC236}">
                <a16:creationId xmlns:a16="http://schemas.microsoft.com/office/drawing/2014/main" id="{83FB1EB2-85F5-A7DB-5937-A26A75371B6C}"/>
              </a:ext>
            </a:extLst>
          </p:cNvPr>
          <p:cNvSpPr txBox="1"/>
          <p:nvPr/>
        </p:nvSpPr>
        <p:spPr>
          <a:xfrm>
            <a:off x="552450" y="5894767"/>
            <a:ext cx="3356941" cy="365125"/>
          </a:xfrm>
          <a:prstGeom prst="rect">
            <a:avLst/>
          </a:prstGeom>
          <a:noFill/>
        </p:spPr>
        <p:txBody>
          <a:bodyPr wrap="square" lIns="0" tIns="0" rIns="0" bIns="0">
            <a:noAutofit/>
          </a:bodyPr>
          <a:lstStyle/>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US" sz="900" dirty="0"/>
              <a:t>The global </a:t>
            </a:r>
            <a:r>
              <a:rPr lang="en-US" sz="900" dirty="0">
                <a:hlinkClick r:id="rId4">
                  <a:extLst>
                    <a:ext uri="{A12FA001-AC4F-418D-AE19-62706E023703}">
                      <ahyp:hlinkClr xmlns:ahyp="http://schemas.microsoft.com/office/drawing/2018/hyperlinkcolor" val="tx"/>
                    </a:ext>
                  </a:extLst>
                </a:hlinkClick>
              </a:rPr>
              <a:t>explainable AI market</a:t>
            </a:r>
            <a:r>
              <a:rPr lang="en-US" sz="900" dirty="0"/>
              <a:t> is forecast to grow from</a:t>
            </a:r>
            <a:br>
              <a:rPr lang="en-US" sz="900" dirty="0"/>
            </a:br>
            <a:r>
              <a:rPr lang="en-US" sz="900" dirty="0"/>
              <a:t>$6.2 billion in 2023 to $16.2 billion by 2028.</a:t>
            </a:r>
          </a:p>
        </p:txBody>
      </p:sp>
      <p:sp>
        <p:nvSpPr>
          <p:cNvPr id="13" name="fortress_red_logo">
            <a:extLst>
              <a:ext uri="{FF2B5EF4-FFF2-40B4-BE49-F238E27FC236}">
                <a16:creationId xmlns:a16="http://schemas.microsoft.com/office/drawing/2014/main" id="{0BCE5B98-E845-6FEA-45F1-3A09E9841F51}"/>
              </a:ext>
              <a:ext uri="{C183D7F6-B498-43B3-948B-1728B52AA6E4}">
                <adec:decorative xmlns:adec="http://schemas.microsoft.com/office/drawing/2017/decorative" val="1"/>
              </a:ext>
            </a:extLst>
          </p:cNvPr>
          <p:cNvSpPr>
            <a:spLocks noChangeAspect="1"/>
          </p:cNvSpPr>
          <p:nvPr/>
        </p:nvSpPr>
        <p:spPr>
          <a:xfrm>
            <a:off x="11279660" y="6432345"/>
            <a:ext cx="429768" cy="236423"/>
          </a:xfrm>
          <a:custGeom>
            <a:avLst/>
            <a:gdLst>
              <a:gd name="connsiteX0" fmla="*/ 2743098 w 5430360"/>
              <a:gd name="connsiteY0" fmla="*/ 159239 h 2987338"/>
              <a:gd name="connsiteX1" fmla="*/ 2743098 w 5430360"/>
              <a:gd name="connsiteY1" fmla="*/ 2557831 h 2987338"/>
              <a:gd name="connsiteX2" fmla="*/ 3048063 w 5430360"/>
              <a:gd name="connsiteY2" fmla="*/ 2451780 h 2987338"/>
              <a:gd name="connsiteX3" fmla="*/ 3048063 w 5430360"/>
              <a:gd name="connsiteY3" fmla="*/ 265944 h 2987338"/>
              <a:gd name="connsiteX4" fmla="*/ 3962635 w 5430360"/>
              <a:gd name="connsiteY4" fmla="*/ 585254 h 2987338"/>
              <a:gd name="connsiteX5" fmla="*/ 3962635 w 5430360"/>
              <a:gd name="connsiteY5" fmla="*/ 2132470 h 2987338"/>
              <a:gd name="connsiteX6" fmla="*/ 4267137 w 5430360"/>
              <a:gd name="connsiteY6" fmla="*/ 2025948 h 2987338"/>
              <a:gd name="connsiteX7" fmla="*/ 4267137 w 5430360"/>
              <a:gd name="connsiteY7" fmla="*/ 691496 h 2987338"/>
              <a:gd name="connsiteX8" fmla="*/ 4571969 w 5430360"/>
              <a:gd name="connsiteY8" fmla="*/ 798220 h 2987338"/>
              <a:gd name="connsiteX9" fmla="*/ 4571969 w 5430360"/>
              <a:gd name="connsiteY9" fmla="*/ 2242585 h 2987338"/>
              <a:gd name="connsiteX10" fmla="*/ 3657607 w 5430360"/>
              <a:gd name="connsiteY10" fmla="*/ 2561705 h 2987338"/>
              <a:gd name="connsiteX11" fmla="*/ 3657607 w 5430360"/>
              <a:gd name="connsiteY11" fmla="*/ 801529 h 2987338"/>
              <a:gd name="connsiteX12" fmla="*/ 3353264 w 5430360"/>
              <a:gd name="connsiteY12" fmla="*/ 695268 h 2987338"/>
              <a:gd name="connsiteX13" fmla="*/ 3353264 w 5430360"/>
              <a:gd name="connsiteY13" fmla="*/ 2668219 h 2987338"/>
              <a:gd name="connsiteX14" fmla="*/ 2438432 w 5430360"/>
              <a:gd name="connsiteY14" fmla="*/ 2987339 h 2987338"/>
              <a:gd name="connsiteX15" fmla="*/ 2438432 w 5430360"/>
              <a:gd name="connsiteY15" fmla="*/ 375882 h 2987338"/>
              <a:gd name="connsiteX16" fmla="*/ 2286102 w 5430360"/>
              <a:gd name="connsiteY16" fmla="*/ 322701 h 2987338"/>
              <a:gd name="connsiteX17" fmla="*/ 2133848 w 5430360"/>
              <a:gd name="connsiteY17" fmla="*/ 375882 h 2987338"/>
              <a:gd name="connsiteX18" fmla="*/ 2133848 w 5430360"/>
              <a:gd name="connsiteY18" fmla="*/ 2987339 h 2987338"/>
              <a:gd name="connsiteX19" fmla="*/ 1219441 w 5430360"/>
              <a:gd name="connsiteY19" fmla="*/ 2668219 h 2987338"/>
              <a:gd name="connsiteX20" fmla="*/ 1219441 w 5430360"/>
              <a:gd name="connsiteY20" fmla="*/ 695268 h 2987338"/>
              <a:gd name="connsiteX21" fmla="*/ 914489 w 5430360"/>
              <a:gd name="connsiteY21" fmla="*/ 801529 h 2987338"/>
              <a:gd name="connsiteX22" fmla="*/ 914489 w 5430360"/>
              <a:gd name="connsiteY22" fmla="*/ 2561711 h 2987338"/>
              <a:gd name="connsiteX23" fmla="*/ 0 w 5430360"/>
              <a:gd name="connsiteY23" fmla="*/ 2242585 h 2987338"/>
              <a:gd name="connsiteX24" fmla="*/ 0 w 5430360"/>
              <a:gd name="connsiteY24" fmla="*/ 798220 h 2987338"/>
              <a:gd name="connsiteX25" fmla="*/ 305054 w 5430360"/>
              <a:gd name="connsiteY25" fmla="*/ 691496 h 2987338"/>
              <a:gd name="connsiteX26" fmla="*/ 305054 w 5430360"/>
              <a:gd name="connsiteY26" fmla="*/ 2025942 h 2987338"/>
              <a:gd name="connsiteX27" fmla="*/ 609721 w 5430360"/>
              <a:gd name="connsiteY27" fmla="*/ 2132463 h 2987338"/>
              <a:gd name="connsiteX28" fmla="*/ 609721 w 5430360"/>
              <a:gd name="connsiteY28" fmla="*/ 585248 h 2987338"/>
              <a:gd name="connsiteX29" fmla="*/ 1524127 w 5430360"/>
              <a:gd name="connsiteY29" fmla="*/ 265938 h 2987338"/>
              <a:gd name="connsiteX30" fmla="*/ 1524127 w 5430360"/>
              <a:gd name="connsiteY30" fmla="*/ 2451773 h 2987338"/>
              <a:gd name="connsiteX31" fmla="*/ 1828895 w 5430360"/>
              <a:gd name="connsiteY31" fmla="*/ 2557825 h 2987338"/>
              <a:gd name="connsiteX32" fmla="*/ 1828895 w 5430360"/>
              <a:gd name="connsiteY32" fmla="*/ 159239 h 2987338"/>
              <a:gd name="connsiteX33" fmla="*/ 2286102 w 5430360"/>
              <a:gd name="connsiteY33" fmla="*/ 0 h 2987338"/>
              <a:gd name="connsiteX34" fmla="*/ 2743098 w 5430360"/>
              <a:gd name="connsiteY34" fmla="*/ 159239 h 2987338"/>
              <a:gd name="connsiteX35" fmla="*/ 5155769 w 5430360"/>
              <a:gd name="connsiteY35" fmla="*/ 2141487 h 2987338"/>
              <a:gd name="connsiteX36" fmla="*/ 4881271 w 5430360"/>
              <a:gd name="connsiteY36" fmla="*/ 1866691 h 2987338"/>
              <a:gd name="connsiteX37" fmla="*/ 4881271 w 5430360"/>
              <a:gd name="connsiteY37" fmla="*/ 1865332 h 2987338"/>
              <a:gd name="connsiteX38" fmla="*/ 5155769 w 5430360"/>
              <a:gd name="connsiteY38" fmla="*/ 1588789 h 2987338"/>
              <a:gd name="connsiteX39" fmla="*/ 5430361 w 5430360"/>
              <a:gd name="connsiteY39" fmla="*/ 1863560 h 2987338"/>
              <a:gd name="connsiteX40" fmla="*/ 5430361 w 5430360"/>
              <a:gd name="connsiteY40" fmla="*/ 1865325 h 2987338"/>
              <a:gd name="connsiteX41" fmla="*/ 5155769 w 5430360"/>
              <a:gd name="connsiteY41" fmla="*/ 2141487 h 2987338"/>
              <a:gd name="connsiteX42" fmla="*/ 5155769 w 5430360"/>
              <a:gd name="connsiteY42" fmla="*/ 2111312 h 2987338"/>
              <a:gd name="connsiteX43" fmla="*/ 5398726 w 5430360"/>
              <a:gd name="connsiteY43" fmla="*/ 1865332 h 2987338"/>
              <a:gd name="connsiteX44" fmla="*/ 5398726 w 5430360"/>
              <a:gd name="connsiteY44" fmla="*/ 1863567 h 2987338"/>
              <a:gd name="connsiteX45" fmla="*/ 5155769 w 5430360"/>
              <a:gd name="connsiteY45" fmla="*/ 1619060 h 2987338"/>
              <a:gd name="connsiteX46" fmla="*/ 4912913 w 5430360"/>
              <a:gd name="connsiteY46" fmla="*/ 1865332 h 2987338"/>
              <a:gd name="connsiteX47" fmla="*/ 4912913 w 5430360"/>
              <a:gd name="connsiteY47" fmla="*/ 1866691 h 2987338"/>
              <a:gd name="connsiteX48" fmla="*/ 5155769 w 5430360"/>
              <a:gd name="connsiteY48" fmla="*/ 2111312 h 2987338"/>
              <a:gd name="connsiteX49" fmla="*/ 5042161 w 5430360"/>
              <a:gd name="connsiteY49" fmla="*/ 1716748 h 2987338"/>
              <a:gd name="connsiteX50" fmla="*/ 5176298 w 5430360"/>
              <a:gd name="connsiteY50" fmla="*/ 1716748 h 2987338"/>
              <a:gd name="connsiteX51" fmla="*/ 5291538 w 5430360"/>
              <a:gd name="connsiteY51" fmla="*/ 1811681 h 2987338"/>
              <a:gd name="connsiteX52" fmla="*/ 5228362 w 5430360"/>
              <a:gd name="connsiteY52" fmla="*/ 1899907 h 2987338"/>
              <a:gd name="connsiteX53" fmla="*/ 5301012 w 5430360"/>
              <a:gd name="connsiteY53" fmla="*/ 2002390 h 2987338"/>
              <a:gd name="connsiteX54" fmla="*/ 5217408 w 5430360"/>
              <a:gd name="connsiteY54" fmla="*/ 2002390 h 2987338"/>
              <a:gd name="connsiteX55" fmla="*/ 5155762 w 5430360"/>
              <a:gd name="connsiteY55" fmla="*/ 1912519 h 2987338"/>
              <a:gd name="connsiteX56" fmla="*/ 5111515 w 5430360"/>
              <a:gd name="connsiteY56" fmla="*/ 1912519 h 2987338"/>
              <a:gd name="connsiteX57" fmla="*/ 5111515 w 5430360"/>
              <a:gd name="connsiteY57" fmla="*/ 2002390 h 2987338"/>
              <a:gd name="connsiteX58" fmla="*/ 5042161 w 5430360"/>
              <a:gd name="connsiteY58" fmla="*/ 2002390 h 2987338"/>
              <a:gd name="connsiteX59" fmla="*/ 5042161 w 5430360"/>
              <a:gd name="connsiteY59" fmla="*/ 1716748 h 2987338"/>
              <a:gd name="connsiteX60" fmla="*/ 5171605 w 5430360"/>
              <a:gd name="connsiteY60" fmla="*/ 1855750 h 2987338"/>
              <a:gd name="connsiteX61" fmla="*/ 5220653 w 5430360"/>
              <a:gd name="connsiteY61" fmla="*/ 1816189 h 2987338"/>
              <a:gd name="connsiteX62" fmla="*/ 5171605 w 5430360"/>
              <a:gd name="connsiteY62" fmla="*/ 1776819 h 2987338"/>
              <a:gd name="connsiteX63" fmla="*/ 5111522 w 5430360"/>
              <a:gd name="connsiteY63" fmla="*/ 1776819 h 2987338"/>
              <a:gd name="connsiteX64" fmla="*/ 5111522 w 5430360"/>
              <a:gd name="connsiteY64" fmla="*/ 1855756 h 2987338"/>
              <a:gd name="connsiteX65" fmla="*/ 5171605 w 5430360"/>
              <a:gd name="connsiteY65" fmla="*/ 1855756 h 29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30360" h="2987338">
                <a:moveTo>
                  <a:pt x="2743098" y="159239"/>
                </a:moveTo>
                <a:lnTo>
                  <a:pt x="2743098" y="2557831"/>
                </a:lnTo>
                <a:lnTo>
                  <a:pt x="3048063" y="2451780"/>
                </a:lnTo>
                <a:lnTo>
                  <a:pt x="3048063" y="265944"/>
                </a:lnTo>
                <a:lnTo>
                  <a:pt x="3962635" y="585254"/>
                </a:lnTo>
                <a:lnTo>
                  <a:pt x="3962635" y="2132470"/>
                </a:lnTo>
                <a:lnTo>
                  <a:pt x="4267137" y="2025948"/>
                </a:lnTo>
                <a:lnTo>
                  <a:pt x="4267137" y="691496"/>
                </a:lnTo>
                <a:lnTo>
                  <a:pt x="4571969" y="798220"/>
                </a:lnTo>
                <a:lnTo>
                  <a:pt x="4571969" y="2242585"/>
                </a:lnTo>
                <a:lnTo>
                  <a:pt x="3657607" y="2561705"/>
                </a:lnTo>
                <a:lnTo>
                  <a:pt x="3657607" y="801529"/>
                </a:lnTo>
                <a:lnTo>
                  <a:pt x="3353264" y="695268"/>
                </a:lnTo>
                <a:lnTo>
                  <a:pt x="3353264" y="2668219"/>
                </a:lnTo>
                <a:lnTo>
                  <a:pt x="2438432" y="2987339"/>
                </a:lnTo>
                <a:lnTo>
                  <a:pt x="2438432" y="375882"/>
                </a:lnTo>
                <a:lnTo>
                  <a:pt x="2286102" y="322701"/>
                </a:lnTo>
                <a:lnTo>
                  <a:pt x="2133848" y="375882"/>
                </a:lnTo>
                <a:lnTo>
                  <a:pt x="2133848" y="2987339"/>
                </a:lnTo>
                <a:lnTo>
                  <a:pt x="1219441" y="2668219"/>
                </a:lnTo>
                <a:lnTo>
                  <a:pt x="1219441" y="695268"/>
                </a:lnTo>
                <a:lnTo>
                  <a:pt x="914489" y="801529"/>
                </a:lnTo>
                <a:lnTo>
                  <a:pt x="914489" y="2561711"/>
                </a:lnTo>
                <a:lnTo>
                  <a:pt x="0" y="2242585"/>
                </a:lnTo>
                <a:lnTo>
                  <a:pt x="0" y="798220"/>
                </a:lnTo>
                <a:lnTo>
                  <a:pt x="305054" y="691496"/>
                </a:lnTo>
                <a:lnTo>
                  <a:pt x="305054" y="2025942"/>
                </a:lnTo>
                <a:lnTo>
                  <a:pt x="609721" y="2132463"/>
                </a:lnTo>
                <a:lnTo>
                  <a:pt x="609721" y="585248"/>
                </a:lnTo>
                <a:lnTo>
                  <a:pt x="1524127" y="265938"/>
                </a:lnTo>
                <a:lnTo>
                  <a:pt x="1524127" y="2451773"/>
                </a:lnTo>
                <a:lnTo>
                  <a:pt x="1828895" y="2557825"/>
                </a:lnTo>
                <a:lnTo>
                  <a:pt x="1828895" y="159239"/>
                </a:lnTo>
                <a:lnTo>
                  <a:pt x="2286102" y="0"/>
                </a:lnTo>
                <a:lnTo>
                  <a:pt x="2743098" y="159239"/>
                </a:lnTo>
                <a:close/>
                <a:moveTo>
                  <a:pt x="5155769" y="2141487"/>
                </a:moveTo>
                <a:cubicBezTo>
                  <a:pt x="5001044" y="2141487"/>
                  <a:pt x="4881271" y="2016544"/>
                  <a:pt x="4881271" y="1866691"/>
                </a:cubicBezTo>
                <a:lnTo>
                  <a:pt x="4881271" y="1865332"/>
                </a:lnTo>
                <a:cubicBezTo>
                  <a:pt x="4881271" y="1715288"/>
                  <a:pt x="5002702" y="1588789"/>
                  <a:pt x="5155769" y="1588789"/>
                </a:cubicBezTo>
                <a:cubicBezTo>
                  <a:pt x="5310334" y="1588789"/>
                  <a:pt x="5430361" y="1713630"/>
                  <a:pt x="5430361" y="1863560"/>
                </a:cubicBezTo>
                <a:lnTo>
                  <a:pt x="5430361" y="1865325"/>
                </a:lnTo>
                <a:cubicBezTo>
                  <a:pt x="5430361" y="2014893"/>
                  <a:pt x="5308937" y="2141487"/>
                  <a:pt x="5155769" y="2141487"/>
                </a:cubicBezTo>
                <a:moveTo>
                  <a:pt x="5155769" y="2111312"/>
                </a:moveTo>
                <a:cubicBezTo>
                  <a:pt x="5293036" y="2111312"/>
                  <a:pt x="5398726" y="1999164"/>
                  <a:pt x="5398726" y="1865332"/>
                </a:cubicBezTo>
                <a:lnTo>
                  <a:pt x="5398726" y="1863567"/>
                </a:lnTo>
                <a:cubicBezTo>
                  <a:pt x="5398726" y="1729365"/>
                  <a:pt x="5294573" y="1619060"/>
                  <a:pt x="5155769" y="1619060"/>
                </a:cubicBezTo>
                <a:cubicBezTo>
                  <a:pt x="5018437" y="1619060"/>
                  <a:pt x="4912913" y="1731112"/>
                  <a:pt x="4912913" y="1865332"/>
                </a:cubicBezTo>
                <a:lnTo>
                  <a:pt x="4912913" y="1866691"/>
                </a:lnTo>
                <a:cubicBezTo>
                  <a:pt x="4912913" y="2001012"/>
                  <a:pt x="5017040" y="2111312"/>
                  <a:pt x="5155769" y="2111312"/>
                </a:cubicBezTo>
                <a:moveTo>
                  <a:pt x="5042161" y="1716748"/>
                </a:moveTo>
                <a:lnTo>
                  <a:pt x="5176298" y="1716748"/>
                </a:lnTo>
                <a:cubicBezTo>
                  <a:pt x="5242433" y="1716748"/>
                  <a:pt x="5291538" y="1747031"/>
                  <a:pt x="5291538" y="1811681"/>
                </a:cubicBezTo>
                <a:cubicBezTo>
                  <a:pt x="5291538" y="1857407"/>
                  <a:pt x="5266347" y="1887220"/>
                  <a:pt x="5228362" y="1899907"/>
                </a:cubicBezTo>
                <a:lnTo>
                  <a:pt x="5301012" y="2002390"/>
                </a:lnTo>
                <a:lnTo>
                  <a:pt x="5217408" y="2002390"/>
                </a:lnTo>
                <a:lnTo>
                  <a:pt x="5155762" y="1912519"/>
                </a:lnTo>
                <a:lnTo>
                  <a:pt x="5111515" y="1912519"/>
                </a:lnTo>
                <a:lnTo>
                  <a:pt x="5111515" y="2002390"/>
                </a:lnTo>
                <a:lnTo>
                  <a:pt x="5042161" y="2002390"/>
                </a:lnTo>
                <a:lnTo>
                  <a:pt x="5042161" y="1716748"/>
                </a:lnTo>
                <a:close/>
                <a:moveTo>
                  <a:pt x="5171605" y="1855750"/>
                </a:moveTo>
                <a:cubicBezTo>
                  <a:pt x="5203241" y="1855750"/>
                  <a:pt x="5220653" y="1839932"/>
                  <a:pt x="5220653" y="1816189"/>
                </a:cubicBezTo>
                <a:cubicBezTo>
                  <a:pt x="5220653" y="1791176"/>
                  <a:pt x="5201419" y="1776819"/>
                  <a:pt x="5171605" y="1776819"/>
                </a:cubicBezTo>
                <a:lnTo>
                  <a:pt x="5111522" y="1776819"/>
                </a:lnTo>
                <a:lnTo>
                  <a:pt x="5111522" y="1855756"/>
                </a:lnTo>
                <a:lnTo>
                  <a:pt x="5171605" y="1855756"/>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135440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D9B90-8276-CD6D-7138-235C3AD2D734}"/>
              </a:ext>
            </a:extLst>
          </p:cNvPr>
          <p:cNvSpPr>
            <a:spLocks noGrp="1"/>
          </p:cNvSpPr>
          <p:nvPr>
            <p:ph type="ftr" sz="quarter" idx="11"/>
          </p:nvPr>
        </p:nvSpPr>
        <p:spPr/>
        <p:txBody>
          <a:bodyPr/>
          <a:lstStyle/>
          <a:p>
            <a:r>
              <a:rPr lang="en-US"/>
              <a:t>© 2024 Equinix, Inc.</a:t>
            </a:r>
          </a:p>
        </p:txBody>
      </p:sp>
      <p:sp>
        <p:nvSpPr>
          <p:cNvPr id="3" name="Slide Number Placeholder 2">
            <a:extLst>
              <a:ext uri="{FF2B5EF4-FFF2-40B4-BE49-F238E27FC236}">
                <a16:creationId xmlns:a16="http://schemas.microsoft.com/office/drawing/2014/main" id="{1F184056-CE5C-1BBD-C8A5-7A620BA04BA4}"/>
              </a:ext>
            </a:extLst>
          </p:cNvPr>
          <p:cNvSpPr>
            <a:spLocks noGrp="1"/>
          </p:cNvSpPr>
          <p:nvPr>
            <p:ph type="sldNum" sz="quarter" idx="12"/>
          </p:nvPr>
        </p:nvSpPr>
        <p:spPr/>
        <p:txBody>
          <a:bodyPr/>
          <a:lstStyle/>
          <a:p>
            <a:fld id="{F8A89D12-4F33-44AF-85FC-689FEAF79A41}" type="slidenum">
              <a:rPr lang="en-US" smtClean="0"/>
              <a:t>9</a:t>
            </a:fld>
            <a:endParaRPr lang="en-US"/>
          </a:p>
        </p:txBody>
      </p:sp>
      <p:sp>
        <p:nvSpPr>
          <p:cNvPr id="4" name="Title 3">
            <a:extLst>
              <a:ext uri="{FF2B5EF4-FFF2-40B4-BE49-F238E27FC236}">
                <a16:creationId xmlns:a16="http://schemas.microsoft.com/office/drawing/2014/main" id="{51810F2D-AF83-3601-AA60-A0EE242BF685}"/>
              </a:ext>
            </a:extLst>
          </p:cNvPr>
          <p:cNvSpPr>
            <a:spLocks noGrp="1"/>
          </p:cNvSpPr>
          <p:nvPr>
            <p:ph type="title"/>
          </p:nvPr>
        </p:nvSpPr>
        <p:spPr/>
        <p:txBody>
          <a:bodyPr/>
          <a:lstStyle/>
          <a:p>
            <a:br>
              <a:rPr lang="en-US" dirty="0"/>
            </a:br>
            <a:br>
              <a:rPr lang="en-US" dirty="0"/>
            </a:br>
            <a:r>
              <a:rPr lang="en-US" dirty="0"/>
              <a:t>Trends in </a:t>
            </a:r>
            <a:r>
              <a:rPr lang="en-US" dirty="0" err="1"/>
              <a:t>multicloud</a:t>
            </a:r>
            <a:r>
              <a:rPr lang="en-US" dirty="0"/>
              <a:t> networking</a:t>
            </a:r>
          </a:p>
        </p:txBody>
      </p:sp>
      <p:sp>
        <p:nvSpPr>
          <p:cNvPr id="5" name="Content Placeholder 4">
            <a:extLst>
              <a:ext uri="{FF2B5EF4-FFF2-40B4-BE49-F238E27FC236}">
                <a16:creationId xmlns:a16="http://schemas.microsoft.com/office/drawing/2014/main" id="{8B87F5BD-7FB8-6EC2-BA97-1DC7F2EC1F07}"/>
              </a:ext>
            </a:extLst>
          </p:cNvPr>
          <p:cNvSpPr>
            <a:spLocks noGrp="1"/>
          </p:cNvSpPr>
          <p:nvPr>
            <p:ph sz="quarter" idx="15"/>
          </p:nvPr>
        </p:nvSpPr>
        <p:spPr>
          <a:xfrm>
            <a:off x="6750685" y="1512006"/>
            <a:ext cx="4892040" cy="4660194"/>
          </a:xfrm>
        </p:spPr>
        <p:txBody>
          <a:bodyPr/>
          <a:lstStyle/>
          <a:p>
            <a:endParaRPr lang="en-US" dirty="0"/>
          </a:p>
          <a:p>
            <a:endParaRPr lang="en-US" dirty="0"/>
          </a:p>
          <a:p>
            <a:endParaRPr lang="en-US" dirty="0"/>
          </a:p>
          <a:p>
            <a:pPr lvl="2"/>
            <a:r>
              <a:rPr lang="en-GB" dirty="0"/>
              <a:t>Businesses are embracing </a:t>
            </a:r>
            <a:r>
              <a:rPr lang="en-GB" dirty="0" err="1"/>
              <a:t>multicloud</a:t>
            </a:r>
            <a:r>
              <a:rPr lang="en-GB" dirty="0"/>
              <a:t> as part of </a:t>
            </a:r>
            <a:br>
              <a:rPr lang="en-GB" dirty="0"/>
            </a:br>
            <a:r>
              <a:rPr lang="en-GB" dirty="0"/>
              <a:t>their cloud strategy. </a:t>
            </a:r>
          </a:p>
          <a:p>
            <a:pPr lvl="2"/>
            <a:r>
              <a:rPr lang="en-GB" dirty="0"/>
              <a:t>Complexity is increasing with the growth of network management between private and public clouds.</a:t>
            </a:r>
          </a:p>
          <a:p>
            <a:pPr lvl="2"/>
            <a:r>
              <a:rPr lang="en-GB" dirty="0"/>
              <a:t>Organizations are using multiple cloud providers for flexibility, operational simplicity and global coverage. </a:t>
            </a:r>
          </a:p>
          <a:p>
            <a:pPr lvl="2"/>
            <a:r>
              <a:rPr lang="en-GB" dirty="0"/>
              <a:t>More companies are moving to a </a:t>
            </a:r>
            <a:r>
              <a:rPr lang="en-GB" dirty="0" err="1"/>
              <a:t>multicloud</a:t>
            </a:r>
            <a:r>
              <a:rPr lang="en-GB" dirty="0"/>
              <a:t> </a:t>
            </a:r>
            <a:br>
              <a:rPr lang="en-GB" dirty="0"/>
            </a:br>
            <a:r>
              <a:rPr lang="en-GB" dirty="0"/>
              <a:t>environment to reduce latency and time to market.</a:t>
            </a:r>
          </a:p>
        </p:txBody>
      </p:sp>
      <p:pic>
        <p:nvPicPr>
          <p:cNvPr id="11" name="Picture Placeholder 10">
            <a:extLst>
              <a:ext uri="{FF2B5EF4-FFF2-40B4-BE49-F238E27FC236}">
                <a16:creationId xmlns:a16="http://schemas.microsoft.com/office/drawing/2014/main" id="{EB3FD65A-ADB8-328D-4424-788067C3DA1E}"/>
              </a:ext>
            </a:extLst>
          </p:cNvPr>
          <p:cNvPicPr>
            <a:picLocks noGrp="1" noChangeAspect="1"/>
          </p:cNvPicPr>
          <p:nvPr>
            <p:ph type="pic" sz="quarter" idx="17"/>
          </p:nvPr>
        </p:nvPicPr>
        <p:blipFill>
          <a:blip r:embed="rId3"/>
          <a:srcRect l="42" r="42"/>
          <a:stretch>
            <a:fillRect/>
          </a:stretch>
        </p:blipFill>
        <p:spPr/>
      </p:pic>
      <p:sp>
        <p:nvSpPr>
          <p:cNvPr id="9" name="TextBox 8">
            <a:extLst>
              <a:ext uri="{FF2B5EF4-FFF2-40B4-BE49-F238E27FC236}">
                <a16:creationId xmlns:a16="http://schemas.microsoft.com/office/drawing/2014/main" id="{0480F995-ACDD-F855-0C75-0669CD7A8A8A}"/>
              </a:ext>
            </a:extLst>
          </p:cNvPr>
          <p:cNvSpPr txBox="1"/>
          <p:nvPr/>
        </p:nvSpPr>
        <p:spPr>
          <a:xfrm>
            <a:off x="6749097" y="547688"/>
            <a:ext cx="2473926" cy="495588"/>
          </a:xfrm>
          <a:prstGeom prst="rect">
            <a:avLst/>
          </a:prstGeom>
          <a:noFill/>
        </p:spPr>
        <p:txBody>
          <a:bodyPr wrap="square" lIns="0" tIns="0" rtlCol="0">
            <a:noAutofit/>
          </a:bodyPr>
          <a:lstStyle/>
          <a:p>
            <a:pPr algn="l"/>
            <a:r>
              <a:rPr lang="en-GB" sz="1200" b="1" dirty="0"/>
              <a:t>MAXIMIZING THE POTENTIAL OF A MULTICLOUD APPROACH</a:t>
            </a:r>
            <a:endParaRPr lang="en-US" sz="1200" b="1" dirty="0"/>
          </a:p>
        </p:txBody>
      </p:sp>
    </p:spTree>
    <p:extLst>
      <p:ext uri="{BB962C8B-B14F-4D97-AF65-F5344CB8AC3E}">
        <p14:creationId xmlns:p14="http://schemas.microsoft.com/office/powerpoint/2010/main" val="1436882707"/>
      </p:ext>
    </p:extLst>
  </p:cSld>
  <p:clrMapOvr>
    <a:masterClrMapping/>
  </p:clrMapOvr>
</p:sld>
</file>

<file path=ppt/theme/theme1.xml><?xml version="1.0" encoding="utf-8"?>
<a:theme xmlns:a="http://schemas.openxmlformats.org/drawingml/2006/main" name="Equinix 16:9 Widescreen 2024">
  <a:themeElements>
    <a:clrScheme name="Equinix_2">
      <a:dk1>
        <a:sysClr val="windowText" lastClr="000000"/>
      </a:dk1>
      <a:lt1>
        <a:sysClr val="window" lastClr="FFFFFF"/>
      </a:lt1>
      <a:dk2>
        <a:srgbClr val="5A657B"/>
      </a:dk2>
      <a:lt2>
        <a:srgbClr val="F2F3F5"/>
      </a:lt2>
      <a:accent1>
        <a:srgbClr val="E91C24"/>
      </a:accent1>
      <a:accent2>
        <a:srgbClr val="411980"/>
      </a:accent2>
      <a:accent3>
        <a:srgbClr val="7739D9"/>
      </a:accent3>
      <a:accent4>
        <a:srgbClr val="086AE3"/>
      </a:accent4>
      <a:accent5>
        <a:srgbClr val="FDB90D"/>
      </a:accent5>
      <a:accent6>
        <a:srgbClr val="F55200"/>
      </a:accent6>
      <a:hlink>
        <a:srgbClr val="E91C24"/>
      </a:hlink>
      <a:folHlink>
        <a:srgbClr val="E91C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lgn="l">
          <a:defRPr sz="14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tlCol="0">
        <a:noAutofit/>
      </a:bodyPr>
      <a:lstStyle>
        <a:defPPr algn="l">
          <a:defRPr sz="1400" dirty="0" smtClean="0"/>
        </a:defPPr>
      </a:lstStyle>
    </a:txDef>
  </a:objectDefaults>
  <a:extraClrSchemeLst/>
  <a:custClrLst>
    <a:custClr name="Red">
      <a:srgbClr val="E91C24"/>
    </a:custClr>
    <a:custClr name="Maroon">
      <a:srgbClr val="A20238"/>
    </a:custClr>
    <a:custClr name="Violet">
      <a:srgbClr val="7739D9"/>
    </a:custClr>
    <a:custClr name="Purple">
      <a:srgbClr val="470063"/>
    </a:custClr>
    <a:custClr name="Blue">
      <a:srgbClr val="086AE3"/>
    </a:custClr>
    <a:custClr name="Aqua">
      <a:srgbClr val="85F0F8"/>
    </a:custClr>
    <a:custClr name="Green">
      <a:srgbClr val="33A85C"/>
    </a:custClr>
    <a:custClr name="Yellow">
      <a:srgbClr val="FEDC86"/>
    </a:custClr>
    <a:custClr name="Orange">
      <a:srgbClr val="FE9234"/>
    </a:custClr>
    <a:custClr name="not used">
      <a:srgbClr val="FFFFFF"/>
    </a:custClr>
    <a:custClr name="Light Red">
      <a:srgbClr val="FFEBEE"/>
    </a:custClr>
    <a:custClr name="Light Maroon">
      <a:srgbClr val="FFCCDD"/>
    </a:custClr>
    <a:custClr name="Light Violet">
      <a:srgbClr val="E9DBFF"/>
    </a:custClr>
    <a:custClr name="Light Purple">
      <a:srgbClr val="EDCCFF"/>
    </a:custClr>
    <a:custClr name="Light Blue">
      <a:srgbClr val="CCE3FF"/>
    </a:custClr>
    <a:custClr name="Light Aqua">
      <a:srgbClr val="C7FDFF"/>
    </a:custClr>
    <a:custClr name="Light Green">
      <a:srgbClr val="DFFBE5"/>
    </a:custClr>
    <a:custClr name="Light Yellow">
      <a:srgbClr val="FFF1CC"/>
    </a:custClr>
    <a:custClr name="Light Orange">
      <a:srgbClr val="FFE4CC"/>
    </a:custClr>
    <a:custClr name="not used">
      <a:srgbClr val="FFFFFF"/>
    </a:custClr>
    <a:custClr name="Dark Red">
      <a:srgbClr val="AD050C"/>
    </a:custClr>
    <a:custClr name="Dark Maroon">
      <a:srgbClr val="51011C"/>
    </a:custClr>
    <a:custClr name="Dark Violet">
      <a:srgbClr val="411980"/>
    </a:custClr>
    <a:custClr name="Dark Purple">
      <a:srgbClr val="200430"/>
    </a:custClr>
    <a:custClr name="Dark Blue">
      <a:srgbClr val="00408C"/>
    </a:custClr>
    <a:custClr name="Dark Aqua">
      <a:srgbClr val="00737A"/>
    </a:custClr>
    <a:custClr name="Dark Green">
      <a:srgbClr val="2A8346"/>
    </a:custClr>
    <a:custClr name="Dark Yellow">
      <a:srgbClr val="FDB90D"/>
    </a:custClr>
    <a:custClr name="Dark Orange">
      <a:srgbClr val="F55200"/>
    </a:custClr>
    <a:custClr name="not used">
      <a:srgbClr val="FFFFFF"/>
    </a:custClr>
  </a:custClrLst>
  <a:extLst>
    <a:ext uri="{05A4C25C-085E-4340-85A3-A5531E510DB2}">
      <thm15:themeFamily xmlns:thm15="http://schemas.microsoft.com/office/thememl/2012/main" name="Equinix_Tmplt_16x9_240328.potx" id="{A2C8CDA9-0C06-4B35-B013-743B809C4CE7}" vid="{9A1D71F0-FE16-4E9E-AE22-5F5C98305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E91C24"/>
    </a:custClr>
    <a:custClr name="Maroon">
      <a:srgbClr val="A20238"/>
    </a:custClr>
    <a:custClr name="Violet">
      <a:srgbClr val="7739D9"/>
    </a:custClr>
    <a:custClr name="Purple">
      <a:srgbClr val="470063"/>
    </a:custClr>
    <a:custClr name="Blue">
      <a:srgbClr val="086AE3"/>
    </a:custClr>
    <a:custClr name="Aqua">
      <a:srgbClr val="85F0F8"/>
    </a:custClr>
    <a:custClr name="Green">
      <a:srgbClr val="33A85C"/>
    </a:custClr>
    <a:custClr name="Yellow">
      <a:srgbClr val="FEDC86"/>
    </a:custClr>
    <a:custClr name="Orange">
      <a:srgbClr val="FE9234"/>
    </a:custClr>
    <a:custClr name="not used">
      <a:srgbClr val="FFFFFF"/>
    </a:custClr>
    <a:custClr name="Light Red">
      <a:srgbClr val="FFEBEE"/>
    </a:custClr>
    <a:custClr name="Light Maroon">
      <a:srgbClr val="FFCCDD"/>
    </a:custClr>
    <a:custClr name="Light Purple">
      <a:srgbClr val="EDCCFF"/>
    </a:custClr>
    <a:custClr name="Light Violet">
      <a:srgbClr val="E9DBFF"/>
    </a:custClr>
    <a:custClr name="Light Blue">
      <a:srgbClr val="CCE3FF"/>
    </a:custClr>
    <a:custClr name="Light Aqua">
      <a:srgbClr val="C7FDFF"/>
    </a:custClr>
    <a:custClr name="Light Green">
      <a:srgbClr val="DFFBE5"/>
    </a:custClr>
    <a:custClr name="Light Yellow">
      <a:srgbClr val="FFF1CC"/>
    </a:custClr>
    <a:custClr name="Light Orange">
      <a:srgbClr val="FFE4CC"/>
    </a:custClr>
    <a:custClr name="not used">
      <a:srgbClr val="FFFFFF"/>
    </a:custClr>
    <a:custClr name="Dark Red">
      <a:srgbClr val="AD050C"/>
    </a:custClr>
    <a:custClr name="Dark Maroon">
      <a:srgbClr val="51011C"/>
    </a:custClr>
    <a:custClr name="Dark Purple">
      <a:srgbClr val="200430"/>
    </a:custClr>
    <a:custClr name="Dark Violet">
      <a:srgbClr val="411980"/>
    </a:custClr>
    <a:custClr name="Dark Blue">
      <a:srgbClr val="00408C"/>
    </a:custClr>
    <a:custClr name="Dark Aqua">
      <a:srgbClr val="00737A"/>
    </a:custClr>
    <a:custClr name="Dark Green">
      <a:srgbClr val="2A8346"/>
    </a:custClr>
    <a:custClr name="Dark Yellow">
      <a:srgbClr val="FDB90D"/>
    </a:custClr>
    <a:custClr name="Dark Orange">
      <a:srgbClr val="F55200"/>
    </a:custClr>
    <a:custClr name="not used">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F83F6022917C45AC14905AABA15285" ma:contentTypeVersion="15" ma:contentTypeDescription="Create a new document." ma:contentTypeScope="" ma:versionID="af339b637e602568ffc3dad56d1ac53b">
  <xsd:schema xmlns:xsd="http://www.w3.org/2001/XMLSchema" xmlns:xs="http://www.w3.org/2001/XMLSchema" xmlns:p="http://schemas.microsoft.com/office/2006/metadata/properties" xmlns:ns2="9267d0da-0d08-4694-b898-ef4c70123160" xmlns:ns3="e235654f-77fd-4a9b-8473-a04fe84baf27" targetNamespace="http://schemas.microsoft.com/office/2006/metadata/properties" ma:root="true" ma:fieldsID="b31a302f2318d60c8779ab70b126d4de" ns2:_="" ns3:_="">
    <xsd:import namespace="9267d0da-0d08-4694-b898-ef4c70123160"/>
    <xsd:import namespace="e235654f-77fd-4a9b-8473-a04fe84baf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67d0da-0d08-4694-b898-ef4c70123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5ebeb2d-667f-43bd-86ca-2a4d877a177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5654f-77fd-4a9b-8473-a04fe84baf2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c7d3e14-ce9c-4316-a6e7-fc114591b596}" ma:internalName="TaxCatchAll" ma:showField="CatchAllData" ma:web="e235654f-77fd-4a9b-8473-a04fe84baf2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67d0da-0d08-4694-b898-ef4c70123160">
      <Terms xmlns="http://schemas.microsoft.com/office/infopath/2007/PartnerControls"/>
    </lcf76f155ced4ddcb4097134ff3c332f>
    <TaxCatchAll xmlns="e235654f-77fd-4a9b-8473-a04fe84baf27" xsi:nil="true"/>
  </documentManagement>
</p:properties>
</file>

<file path=customXml/itemProps1.xml><?xml version="1.0" encoding="utf-8"?>
<ds:datastoreItem xmlns:ds="http://schemas.openxmlformats.org/officeDocument/2006/customXml" ds:itemID="{9EB4930F-7B73-4824-9E57-E22BADE8440B}">
  <ds:schemaRefs>
    <ds:schemaRef ds:uri="http://schemas.microsoft.com/sharepoint/v3/contenttype/forms"/>
  </ds:schemaRefs>
</ds:datastoreItem>
</file>

<file path=customXml/itemProps2.xml><?xml version="1.0" encoding="utf-8"?>
<ds:datastoreItem xmlns:ds="http://schemas.openxmlformats.org/officeDocument/2006/customXml" ds:itemID="{2FF02B94-A5A3-493A-8C78-DB1CD0339CC2}">
  <ds:schemaRefs>
    <ds:schemaRef ds:uri="9267d0da-0d08-4694-b898-ef4c70123160"/>
    <ds:schemaRef ds:uri="e235654f-77fd-4a9b-8473-a04fe84baf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1804D9-81CF-4947-9D32-475369ED6A93}"/>
</file>

<file path=docMetadata/LabelInfo.xml><?xml version="1.0" encoding="utf-8"?>
<clbl:labelList xmlns:clbl="http://schemas.microsoft.com/office/2020/mipLabelMetadata">
  <clbl:label id="{72adb271-2fc7-4afe-a5ee-9de6a59f6bfb}" enabled="0" method="" siteId="{72adb271-2fc7-4afe-a5ee-9de6a59f6bfb}" removed="1"/>
</clbl:labelList>
</file>

<file path=docProps/app.xml><?xml version="1.0" encoding="utf-8"?>
<Properties xmlns="http://schemas.openxmlformats.org/officeDocument/2006/extended-properties" xmlns:vt="http://schemas.openxmlformats.org/officeDocument/2006/docPropsVTypes">
  <Template/>
  <TotalTime>3673</TotalTime>
  <Words>6416</Words>
  <Application>Microsoft Office PowerPoint</Application>
  <PresentationFormat>Widescreen</PresentationFormat>
  <Paragraphs>592</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Equinix 16:9 Widescreen 2024</vt:lpstr>
      <vt:lpstr>Unlock the power of  the digital economy</vt:lpstr>
      <vt:lpstr>Businesses must rely  on technology and ecosystems to scale  and evolve</vt:lpstr>
      <vt:lpstr>PowerPoint Presentation</vt:lpstr>
      <vt:lpstr>  Here’s why businesses are embracing a digital-first approach</vt:lpstr>
      <vt:lpstr>Digital-first strategies power the future</vt:lpstr>
      <vt:lpstr>Digital infrastructure enables you to meet challenges and pursue possibilities</vt:lpstr>
      <vt:lpstr>   New opportunities with technology adoption</vt:lpstr>
      <vt:lpstr>  Trends in AI</vt:lpstr>
      <vt:lpstr>  Trends in multicloud networking</vt:lpstr>
      <vt:lpstr>Strengthen your  leadership position</vt:lpstr>
      <vt:lpstr>Over one-third of IT leaders said network optimization improvement, boosting flexibility of connectivity and aiding digital transformation were among the leading benefits of interconnection.  Equinix 2023 Global Tech Trends Survey</vt:lpstr>
      <vt:lpstr>The most efficient way  to exchange data​</vt:lpstr>
      <vt:lpstr>Interconnection helps businesses grow and scale in the digital economy</vt:lpstr>
      <vt:lpstr>GXI 2024 reveals digital leaders follow the same steps to fast-track digital transformation</vt:lpstr>
      <vt:lpstr>Interconnection to multiple business  partners is key to success</vt:lpstr>
      <vt:lpstr>  Private AI at Equinix  fuels your growth</vt:lpstr>
      <vt:lpstr>Optimize multicloud connectivity</vt:lpstr>
      <vt:lpstr>Equinix is the world’s digital infrastructure company®</vt:lpstr>
      <vt:lpstr>  Enduring purpose.  Everyday actions.</vt:lpstr>
      <vt:lpstr>  Making digital  infrastructure more  powerful, accessible  and sustainable</vt:lpstr>
      <vt:lpstr>Place infrastructure wherever you need it</vt:lpstr>
      <vt:lpstr>PowerPoint Presentation</vt:lpstr>
      <vt:lpstr> Connect to everything  you need to succeed</vt:lpstr>
      <vt:lpstr>Everything works better together  on Platform Equinix®</vt:lpstr>
      <vt:lpstr> Seize opportunity  with agility, speed  and confidence</vt:lpstr>
      <vt:lpstr>Equinix is uniquely positioned  to help you move forward</vt:lpstr>
      <vt:lpstr>  We’re protecting  the planet</vt:lpstr>
      <vt:lpstr>  We empower our people to make a positive impact</vt:lpstr>
      <vt:lpstr>  We work as your  trusted partner</vt:lpstr>
      <vt:lpstr>Accelerate business innovation with sustainable digital infrastructure</vt:lpstr>
      <vt:lpstr>Customer case studies</vt:lpstr>
      <vt:lpstr>PowerPoint Presentation</vt:lpstr>
      <vt:lpstr> </vt:lpstr>
      <vt:lpstr>PowerPoint Presentation</vt:lpstr>
      <vt:lpstr> </vt:lpstr>
      <vt:lpstr>PowerPoint Presentation</vt:lpstr>
      <vt:lpstr> </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Equinix Presentation</dc:title>
  <dc:subject>16x9 presentation template</dc:subject>
  <dc:creator>IMP for Equinix</dc:creator>
  <cp:lastModifiedBy>Precious Oluwasanya</cp:lastModifiedBy>
  <cp:revision>56</cp:revision>
  <cp:lastPrinted>2024-04-11T18:11:11Z</cp:lastPrinted>
  <dcterms:created xsi:type="dcterms:W3CDTF">2024-02-29T22:00:59Z</dcterms:created>
  <dcterms:modified xsi:type="dcterms:W3CDTF">2024-05-31T19:06:51Z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0x010100E3F83F6022917C45AC14905AABA15285</vt:lpwstr>
  </property>
</Properties>
</file>